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7556500" cy="10693400"/>
  <p:notesSz cx="7556500" cy="10693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2597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6737" y="3314954"/>
            <a:ext cx="6423025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5988304"/>
            <a:ext cx="5289550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410"/>
              </a:lnSpc>
            </a:pPr>
            <a:r>
              <a:rPr spc="-5" dirty="0"/>
              <a:t>Ahmed N. </a:t>
            </a:r>
            <a:r>
              <a:rPr spc="-10" dirty="0"/>
              <a:t>Al-</a:t>
            </a:r>
            <a:r>
              <a:rPr spc="-5" dirty="0"/>
              <a:t> </a:t>
            </a:r>
            <a:r>
              <a:rPr spc="-10" dirty="0"/>
              <a:t>Mussawy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410"/>
              </a:lnSpc>
            </a:pPr>
            <a:r>
              <a:rPr spc="-10" dirty="0"/>
              <a:t>By </a:t>
            </a:r>
            <a:r>
              <a:rPr spc="-5" dirty="0"/>
              <a:t>Assistant Lecturer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25400">
              <a:lnSpc>
                <a:spcPts val="151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410"/>
              </a:lnSpc>
            </a:pPr>
            <a:r>
              <a:rPr spc="-5" dirty="0"/>
              <a:t>Ahmed N. </a:t>
            </a:r>
            <a:r>
              <a:rPr spc="-10" dirty="0"/>
              <a:t>Al-</a:t>
            </a:r>
            <a:r>
              <a:rPr spc="-5" dirty="0"/>
              <a:t> </a:t>
            </a:r>
            <a:r>
              <a:rPr spc="-10" dirty="0"/>
              <a:t>Mussawy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410"/>
              </a:lnSpc>
            </a:pPr>
            <a:r>
              <a:rPr spc="-10" dirty="0"/>
              <a:t>By </a:t>
            </a:r>
            <a:r>
              <a:rPr spc="-5" dirty="0"/>
              <a:t>Assistant Lecturer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25400">
              <a:lnSpc>
                <a:spcPts val="151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2459482"/>
            <a:ext cx="3287077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1597" y="2459482"/>
            <a:ext cx="3287077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410"/>
              </a:lnSpc>
            </a:pPr>
            <a:r>
              <a:rPr spc="-5" dirty="0"/>
              <a:t>Ahmed N. </a:t>
            </a:r>
            <a:r>
              <a:rPr spc="-10" dirty="0"/>
              <a:t>Al-</a:t>
            </a:r>
            <a:r>
              <a:rPr spc="-5" dirty="0"/>
              <a:t> </a:t>
            </a:r>
            <a:r>
              <a:rPr spc="-10" dirty="0"/>
              <a:t>Mussawy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410"/>
              </a:lnSpc>
            </a:pPr>
            <a:r>
              <a:rPr spc="-10" dirty="0"/>
              <a:t>By </a:t>
            </a:r>
            <a:r>
              <a:rPr spc="-5" dirty="0"/>
              <a:t>Assistant Lecturer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25400">
              <a:lnSpc>
                <a:spcPts val="151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410"/>
              </a:lnSpc>
            </a:pPr>
            <a:r>
              <a:rPr spc="-5" dirty="0"/>
              <a:t>Ahmed N. </a:t>
            </a:r>
            <a:r>
              <a:rPr spc="-10" dirty="0"/>
              <a:t>Al-</a:t>
            </a:r>
            <a:r>
              <a:rPr spc="-5" dirty="0"/>
              <a:t> </a:t>
            </a:r>
            <a:r>
              <a:rPr spc="-10" dirty="0"/>
              <a:t>Mussawy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410"/>
              </a:lnSpc>
            </a:pPr>
            <a:r>
              <a:rPr spc="-10" dirty="0"/>
              <a:t>By </a:t>
            </a:r>
            <a:r>
              <a:rPr spc="-5" dirty="0"/>
              <a:t>Assistant Lecturer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25400">
              <a:lnSpc>
                <a:spcPts val="151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410"/>
              </a:lnSpc>
            </a:pPr>
            <a:r>
              <a:rPr spc="-5" dirty="0"/>
              <a:t>Ahmed N. </a:t>
            </a:r>
            <a:r>
              <a:rPr spc="-10" dirty="0"/>
              <a:t>Al-</a:t>
            </a:r>
            <a:r>
              <a:rPr spc="-5" dirty="0"/>
              <a:t> </a:t>
            </a:r>
            <a:r>
              <a:rPr spc="-10" dirty="0"/>
              <a:t>Mussawy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410"/>
              </a:lnSpc>
            </a:pPr>
            <a:r>
              <a:rPr spc="-10" dirty="0"/>
              <a:t>By </a:t>
            </a:r>
            <a:r>
              <a:rPr spc="-5" dirty="0"/>
              <a:t>Assistant Lecturer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25400">
              <a:lnSpc>
                <a:spcPts val="151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55904" y="339343"/>
            <a:ext cx="6291072" cy="228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755904" y="339343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691895" y="415544"/>
            <a:ext cx="6291072" cy="228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691895" y="415544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630936" y="49174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3" y="228600"/>
                </a:lnTo>
                <a:lnTo>
                  <a:pt x="628802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825" y="427736"/>
            <a:ext cx="6800850" cy="1710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825" y="2459482"/>
            <a:ext cx="6800850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389464" y="10203518"/>
            <a:ext cx="1513204" cy="1943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410"/>
              </a:lnSpc>
            </a:pPr>
            <a:r>
              <a:rPr spc="-5" dirty="0"/>
              <a:t>Ahmed N. </a:t>
            </a:r>
            <a:r>
              <a:rPr spc="-10" dirty="0"/>
              <a:t>Al-</a:t>
            </a:r>
            <a:r>
              <a:rPr spc="-5" dirty="0"/>
              <a:t> </a:t>
            </a:r>
            <a:r>
              <a:rPr spc="-10" dirty="0"/>
              <a:t>Mussawy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24331" y="10203518"/>
            <a:ext cx="1381760" cy="1943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410"/>
              </a:lnSpc>
            </a:pPr>
            <a:r>
              <a:rPr spc="-10" dirty="0"/>
              <a:t>By </a:t>
            </a:r>
            <a:r>
              <a:rPr spc="-5" dirty="0"/>
              <a:t>Assistant Lecturer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674871" y="10046349"/>
            <a:ext cx="215900" cy="2082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25400">
              <a:lnSpc>
                <a:spcPts val="151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9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12.png"/><Relationship Id="rId7" Type="http://schemas.openxmlformats.org/officeDocument/2006/relationships/image" Target="../media/image4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087111" y="2725927"/>
            <a:ext cx="1828799" cy="2170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7887" y="759968"/>
            <a:ext cx="4459605" cy="9235440"/>
          </a:xfrm>
          <a:custGeom>
            <a:avLst/>
            <a:gdLst/>
            <a:ahLst/>
            <a:cxnLst/>
            <a:rect l="l" t="t" r="r" b="b"/>
            <a:pathLst>
              <a:path w="4459605" h="9235440">
                <a:moveTo>
                  <a:pt x="0" y="9235440"/>
                </a:moveTo>
                <a:lnTo>
                  <a:pt x="4459224" y="9235440"/>
                </a:lnTo>
                <a:lnTo>
                  <a:pt x="4459224" y="0"/>
                </a:lnTo>
                <a:lnTo>
                  <a:pt x="0" y="0"/>
                </a:lnTo>
                <a:lnTo>
                  <a:pt x="0" y="9235440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15187" y="400292"/>
            <a:ext cx="6304915" cy="202120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5240" algn="just">
              <a:lnSpc>
                <a:spcPct val="100000"/>
              </a:lnSpc>
              <a:spcBef>
                <a:spcPts val="590"/>
              </a:spcBef>
              <a:tabLst>
                <a:tab pos="4309745" algn="l"/>
              </a:tabLst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1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Two	</a:t>
            </a:r>
            <a:r>
              <a:rPr sz="1400" b="1" i="1" spc="-5" dirty="0">
                <a:latin typeface="Times New Roman"/>
                <a:cs typeface="Times New Roman"/>
              </a:rPr>
              <a:t>Heat Conduction</a:t>
            </a:r>
            <a:r>
              <a:rPr sz="1400" b="1" i="1" spc="-50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Equation</a:t>
            </a:r>
            <a:endParaRPr sz="1400">
              <a:latin typeface="Times New Roman"/>
              <a:cs typeface="Times New Roman"/>
            </a:endParaRPr>
          </a:p>
          <a:p>
            <a:pPr marL="12700" algn="just">
              <a:lnSpc>
                <a:spcPts val="1525"/>
              </a:lnSpc>
              <a:spcBef>
                <a:spcPts val="459"/>
              </a:spcBef>
            </a:pPr>
            <a:r>
              <a:rPr sz="1300" b="1" i="1" dirty="0">
                <a:latin typeface="Times New Roman"/>
                <a:cs typeface="Times New Roman"/>
              </a:rPr>
              <a:t>2.1-</a:t>
            </a:r>
            <a:r>
              <a:rPr sz="1300" b="1" i="1" spc="5" dirty="0">
                <a:latin typeface="Times New Roman"/>
                <a:cs typeface="Times New Roman"/>
              </a:rPr>
              <a:t> </a:t>
            </a:r>
            <a:r>
              <a:rPr sz="1300" b="1" i="1" spc="-10" dirty="0">
                <a:latin typeface="Times New Roman"/>
                <a:cs typeface="Times New Roman"/>
              </a:rPr>
              <a:t>Introduction</a:t>
            </a:r>
            <a:endParaRPr sz="1300">
              <a:latin typeface="Times New Roman"/>
              <a:cs typeface="Times New Roman"/>
            </a:endParaRPr>
          </a:p>
          <a:p>
            <a:pPr marL="12700" marR="1814830" indent="158115" algn="just">
              <a:lnSpc>
                <a:spcPct val="95800"/>
              </a:lnSpc>
              <a:spcBef>
                <a:spcPts val="25"/>
              </a:spcBef>
            </a:pP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previous </a:t>
            </a:r>
            <a:r>
              <a:rPr sz="1200" spc="-5" dirty="0">
                <a:latin typeface="Times New Roman"/>
                <a:cs typeface="Times New Roman"/>
              </a:rPr>
              <a:t>chapter,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conduction was </a:t>
            </a:r>
            <a:r>
              <a:rPr sz="1200" spc="-20" dirty="0">
                <a:latin typeface="Times New Roman"/>
                <a:cs typeface="Times New Roman"/>
              </a:rPr>
              <a:t>defined </a:t>
            </a:r>
            <a:r>
              <a:rPr sz="1200" spc="-5" dirty="0">
                <a:latin typeface="Times New Roman"/>
                <a:cs typeface="Times New Roman"/>
              </a:rPr>
              <a:t>as the </a:t>
            </a:r>
            <a:r>
              <a:rPr sz="1200" spc="-10" dirty="0">
                <a:latin typeface="Times New Roman"/>
                <a:cs typeface="Times New Roman"/>
              </a:rPr>
              <a:t>transfer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spc="-10" dirty="0">
                <a:latin typeface="Times New Roman"/>
                <a:cs typeface="Times New Roman"/>
              </a:rPr>
              <a:t>thermal energy </a:t>
            </a:r>
            <a:r>
              <a:rPr sz="1200" spc="-5" dirty="0">
                <a:latin typeface="Times New Roman"/>
                <a:cs typeface="Times New Roman"/>
              </a:rPr>
              <a:t>from the </a:t>
            </a:r>
            <a:r>
              <a:rPr sz="1200" spc="-10" dirty="0">
                <a:latin typeface="Times New Roman"/>
                <a:cs typeface="Times New Roman"/>
              </a:rPr>
              <a:t>more energetic particles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0" dirty="0">
                <a:latin typeface="Times New Roman"/>
                <a:cs typeface="Times New Roman"/>
              </a:rPr>
              <a:t>medium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5" dirty="0">
                <a:latin typeface="Times New Roman"/>
                <a:cs typeface="Times New Roman"/>
              </a:rPr>
              <a:t>adjacent </a:t>
            </a:r>
            <a:r>
              <a:rPr sz="1200" spc="-20" dirty="0">
                <a:latin typeface="Times New Roman"/>
                <a:cs typeface="Times New Roman"/>
              </a:rPr>
              <a:t>less </a:t>
            </a:r>
            <a:r>
              <a:rPr sz="1200" spc="-10" dirty="0">
                <a:latin typeface="Times New Roman"/>
                <a:cs typeface="Times New Roman"/>
              </a:rPr>
              <a:t>energetic </a:t>
            </a:r>
            <a:r>
              <a:rPr sz="1200" spc="-5" dirty="0">
                <a:latin typeface="Times New Roman"/>
                <a:cs typeface="Times New Roman"/>
              </a:rPr>
              <a:t>ones. </a:t>
            </a:r>
            <a:r>
              <a:rPr sz="1200" spc="-10" dirty="0">
                <a:latin typeface="Times New Roman"/>
                <a:cs typeface="Times New Roman"/>
              </a:rPr>
              <a:t>Although heat transfer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temperature are  </a:t>
            </a:r>
            <a:r>
              <a:rPr sz="1200" spc="-15" dirty="0">
                <a:latin typeface="Times New Roman"/>
                <a:cs typeface="Times New Roman"/>
              </a:rPr>
              <a:t>closely </a:t>
            </a:r>
            <a:r>
              <a:rPr sz="1200" spc="-5" dirty="0">
                <a:latin typeface="Times New Roman"/>
                <a:cs typeface="Times New Roman"/>
              </a:rPr>
              <a:t>related, they are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0" dirty="0">
                <a:latin typeface="Times New Roman"/>
                <a:cs typeface="Times New Roman"/>
              </a:rPr>
              <a:t>different </a:t>
            </a:r>
            <a:r>
              <a:rPr sz="1200" spc="-5" dirty="0">
                <a:latin typeface="Times New Roman"/>
                <a:cs typeface="Times New Roman"/>
              </a:rPr>
              <a:t>nature. </a:t>
            </a:r>
            <a:r>
              <a:rPr sz="1200" spc="-25" dirty="0">
                <a:latin typeface="Times New Roman"/>
                <a:cs typeface="Times New Roman"/>
              </a:rPr>
              <a:t>Unlike </a:t>
            </a:r>
            <a:r>
              <a:rPr sz="1200" spc="-5" dirty="0">
                <a:latin typeface="Times New Roman"/>
                <a:cs typeface="Times New Roman"/>
              </a:rPr>
              <a:t>temperature, </a:t>
            </a:r>
            <a:r>
              <a:rPr sz="1200" spc="-10" dirty="0">
                <a:latin typeface="Times New Roman"/>
                <a:cs typeface="Times New Roman"/>
              </a:rPr>
              <a:t>heat  transfer </a:t>
            </a:r>
            <a:r>
              <a:rPr sz="1200" spc="-15" dirty="0">
                <a:latin typeface="Times New Roman"/>
                <a:cs typeface="Times New Roman"/>
              </a:rPr>
              <a:t>has </a:t>
            </a:r>
            <a:r>
              <a:rPr sz="1200" spc="-10" dirty="0">
                <a:latin typeface="Times New Roman"/>
                <a:cs typeface="Times New Roman"/>
              </a:rPr>
              <a:t>direction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spc="-15" dirty="0">
                <a:latin typeface="Times New Roman"/>
                <a:cs typeface="Times New Roman"/>
              </a:rPr>
              <a:t>well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spc="-15" dirty="0">
                <a:latin typeface="Times New Roman"/>
                <a:cs typeface="Times New Roman"/>
              </a:rPr>
              <a:t>magnitude, and </a:t>
            </a:r>
            <a:r>
              <a:rPr sz="1200" spc="-5" dirty="0">
                <a:latin typeface="Times New Roman"/>
                <a:cs typeface="Times New Roman"/>
              </a:rPr>
              <a:t>thus </a:t>
            </a:r>
            <a:r>
              <a:rPr sz="1200" spc="-25" dirty="0">
                <a:latin typeface="Times New Roman"/>
                <a:cs typeface="Times New Roman"/>
              </a:rPr>
              <a:t>it is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i="1" spc="-5" dirty="0">
                <a:latin typeface="Times New Roman"/>
                <a:cs typeface="Times New Roman"/>
              </a:rPr>
              <a:t>vector  </a:t>
            </a:r>
            <a:r>
              <a:rPr sz="1200" spc="-5" dirty="0">
                <a:latin typeface="Times New Roman"/>
                <a:cs typeface="Times New Roman"/>
              </a:rPr>
              <a:t>quantity as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Fig.(2.1). Therefore, we </a:t>
            </a:r>
            <a:r>
              <a:rPr sz="1200" spc="-15" dirty="0">
                <a:latin typeface="Times New Roman"/>
                <a:cs typeface="Times New Roman"/>
              </a:rPr>
              <a:t>must </a:t>
            </a:r>
            <a:r>
              <a:rPr sz="1200" spc="-20" dirty="0">
                <a:latin typeface="Times New Roman"/>
                <a:cs typeface="Times New Roman"/>
              </a:rPr>
              <a:t>specify </a:t>
            </a:r>
            <a:r>
              <a:rPr sz="1200" dirty="0">
                <a:latin typeface="Times New Roman"/>
                <a:cs typeface="Times New Roman"/>
              </a:rPr>
              <a:t>both </a:t>
            </a:r>
            <a:r>
              <a:rPr sz="1200" spc="-10" dirty="0">
                <a:latin typeface="Times New Roman"/>
                <a:cs typeface="Times New Roman"/>
              </a:rPr>
              <a:t>direction </a:t>
            </a:r>
            <a:r>
              <a:rPr sz="1200" spc="-15" dirty="0">
                <a:latin typeface="Times New Roman"/>
                <a:cs typeface="Times New Roman"/>
              </a:rPr>
              <a:t>and  magnitude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order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describe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15" dirty="0">
                <a:latin typeface="Times New Roman"/>
                <a:cs typeface="Times New Roman"/>
              </a:rPr>
              <a:t>completely </a:t>
            </a:r>
            <a:r>
              <a:rPr sz="1200" spc="-5" dirty="0">
                <a:latin typeface="Times New Roman"/>
                <a:cs typeface="Times New Roman"/>
              </a:rPr>
              <a:t>at a</a:t>
            </a:r>
            <a:r>
              <a:rPr sz="1200" spc="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point.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310"/>
              </a:spcBef>
            </a:pPr>
            <a:r>
              <a:rPr sz="1300" b="1" i="1" dirty="0">
                <a:latin typeface="Times New Roman"/>
                <a:cs typeface="Times New Roman"/>
              </a:rPr>
              <a:t>2.1.1- </a:t>
            </a:r>
            <a:r>
              <a:rPr sz="1300" b="1" i="1" spc="-10" dirty="0">
                <a:latin typeface="Times New Roman"/>
                <a:cs typeface="Times New Roman"/>
              </a:rPr>
              <a:t>Steady </a:t>
            </a:r>
            <a:r>
              <a:rPr sz="1300" b="1" i="1" spc="-5" dirty="0">
                <a:latin typeface="Times New Roman"/>
                <a:cs typeface="Times New Roman"/>
              </a:rPr>
              <a:t>and </a:t>
            </a:r>
            <a:r>
              <a:rPr sz="1300" b="1" i="1" spc="-10" dirty="0">
                <a:latin typeface="Times New Roman"/>
                <a:cs typeface="Times New Roman"/>
              </a:rPr>
              <a:t>Unsteady </a:t>
            </a:r>
            <a:r>
              <a:rPr sz="1300" b="1" i="1" spc="-5" dirty="0">
                <a:latin typeface="Times New Roman"/>
                <a:cs typeface="Times New Roman"/>
              </a:rPr>
              <a:t>(Transient) Heat</a:t>
            </a:r>
            <a:r>
              <a:rPr sz="1300" b="1" i="1" spc="65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Transfer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5187" y="2557780"/>
            <a:ext cx="4484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latin typeface="Times New Roman"/>
                <a:cs typeface="Times New Roman"/>
              </a:rPr>
              <a:t>medium, while </a:t>
            </a:r>
            <a:r>
              <a:rPr sz="1200" i="1" spc="-5" dirty="0">
                <a:latin typeface="Times New Roman"/>
                <a:cs typeface="Times New Roman"/>
              </a:rPr>
              <a:t>transient </a:t>
            </a:r>
            <a:r>
              <a:rPr sz="1200" spc="-30" dirty="0">
                <a:latin typeface="Times New Roman"/>
                <a:cs typeface="Times New Roman"/>
              </a:rPr>
              <a:t>implies </a:t>
            </a:r>
            <a:r>
              <a:rPr sz="1200" i="1" spc="-5" dirty="0">
                <a:latin typeface="Times New Roman"/>
                <a:cs typeface="Times New Roman"/>
              </a:rPr>
              <a:t>variation </a:t>
            </a:r>
            <a:r>
              <a:rPr sz="1200" i="1" spc="-20" dirty="0">
                <a:latin typeface="Times New Roman"/>
                <a:cs typeface="Times New Roman"/>
              </a:rPr>
              <a:t>with </a:t>
            </a:r>
            <a:r>
              <a:rPr sz="1200" i="1" spc="-5" dirty="0">
                <a:latin typeface="Times New Roman"/>
                <a:cs typeface="Times New Roman"/>
              </a:rPr>
              <a:t>time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i="1" spc="-5" dirty="0">
                <a:latin typeface="Times New Roman"/>
                <a:cs typeface="Times New Roman"/>
              </a:rPr>
              <a:t>time dependence.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15187" y="2734564"/>
            <a:ext cx="4494530" cy="2192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6985" algn="just">
              <a:lnSpc>
                <a:spcPct val="95800"/>
              </a:lnSpc>
              <a:spcBef>
                <a:spcPts val="160"/>
              </a:spcBef>
            </a:pPr>
            <a:r>
              <a:rPr sz="1200" spc="-5" dirty="0">
                <a:latin typeface="Times New Roman"/>
                <a:cs typeface="Times New Roman"/>
              </a:rPr>
              <a:t>Therefore, the temperature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25" dirty="0">
                <a:latin typeface="Times New Roman"/>
                <a:cs typeface="Times New Roman"/>
              </a:rPr>
              <a:t>flux </a:t>
            </a:r>
            <a:r>
              <a:rPr sz="1200" spc="-20" dirty="0">
                <a:latin typeface="Times New Roman"/>
                <a:cs typeface="Times New Roman"/>
              </a:rPr>
              <a:t>remains </a:t>
            </a:r>
            <a:r>
              <a:rPr sz="1200" spc="-15" dirty="0">
                <a:latin typeface="Times New Roman"/>
                <a:cs typeface="Times New Roman"/>
              </a:rPr>
              <a:t>unchanged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20" dirty="0">
                <a:latin typeface="Times New Roman"/>
                <a:cs typeface="Times New Roman"/>
              </a:rPr>
              <a:t>time  </a:t>
            </a:r>
            <a:r>
              <a:rPr sz="1200" spc="-15" dirty="0">
                <a:latin typeface="Times New Roman"/>
                <a:cs typeface="Times New Roman"/>
              </a:rPr>
              <a:t>during </a:t>
            </a:r>
            <a:r>
              <a:rPr sz="1200" dirty="0">
                <a:latin typeface="Times New Roman"/>
                <a:cs typeface="Times New Roman"/>
              </a:rPr>
              <a:t>steady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0" dirty="0">
                <a:latin typeface="Times New Roman"/>
                <a:cs typeface="Times New Roman"/>
              </a:rPr>
              <a:t>medium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spc="-15" dirty="0">
                <a:latin typeface="Times New Roman"/>
                <a:cs typeface="Times New Roman"/>
              </a:rPr>
              <a:t>any </a:t>
            </a:r>
            <a:r>
              <a:rPr sz="1200" spc="-10" dirty="0">
                <a:latin typeface="Times New Roman"/>
                <a:cs typeface="Times New Roman"/>
              </a:rPr>
              <a:t>location, </a:t>
            </a:r>
            <a:r>
              <a:rPr sz="1200" spc="-5" dirty="0">
                <a:latin typeface="Times New Roman"/>
                <a:cs typeface="Times New Roman"/>
              </a:rPr>
              <a:t>although  </a:t>
            </a:r>
            <a:r>
              <a:rPr sz="1200" dirty="0">
                <a:latin typeface="Times New Roman"/>
                <a:cs typeface="Times New Roman"/>
              </a:rPr>
              <a:t>both </a:t>
            </a:r>
            <a:r>
              <a:rPr sz="1200" spc="-10" dirty="0">
                <a:latin typeface="Times New Roman"/>
                <a:cs typeface="Times New Roman"/>
              </a:rPr>
              <a:t>quantities </a:t>
            </a:r>
            <a:r>
              <a:rPr sz="1200" spc="-20" dirty="0">
                <a:latin typeface="Times New Roman"/>
                <a:cs typeface="Times New Roman"/>
              </a:rPr>
              <a:t>may </a:t>
            </a:r>
            <a:r>
              <a:rPr sz="1200" spc="-10" dirty="0">
                <a:latin typeface="Times New Roman"/>
                <a:cs typeface="Times New Roman"/>
              </a:rPr>
              <a:t>vary </a:t>
            </a:r>
            <a:r>
              <a:rPr sz="1200" spc="-5" dirty="0">
                <a:latin typeface="Times New Roman"/>
                <a:cs typeface="Times New Roman"/>
              </a:rPr>
              <a:t>from one location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another, as </a:t>
            </a:r>
            <a:r>
              <a:rPr sz="1200" spc="-25" dirty="0">
                <a:latin typeface="Times New Roman"/>
                <a:cs typeface="Times New Roman"/>
              </a:rPr>
              <a:t>in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Fig.(2.2).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ts val="1515"/>
              </a:lnSpc>
              <a:spcBef>
                <a:spcPts val="305"/>
              </a:spcBef>
            </a:pPr>
            <a:r>
              <a:rPr sz="1300" b="1" i="1" dirty="0">
                <a:latin typeface="Times New Roman"/>
                <a:cs typeface="Times New Roman"/>
              </a:rPr>
              <a:t>2.1.2- </a:t>
            </a:r>
            <a:r>
              <a:rPr sz="1300" b="1" i="1" spc="-10" dirty="0">
                <a:latin typeface="Times New Roman"/>
                <a:cs typeface="Times New Roman"/>
              </a:rPr>
              <a:t>Multidimensional </a:t>
            </a:r>
            <a:r>
              <a:rPr sz="1300" b="1" i="1" spc="-5" dirty="0">
                <a:latin typeface="Times New Roman"/>
                <a:cs typeface="Times New Roman"/>
              </a:rPr>
              <a:t>Heat</a:t>
            </a:r>
            <a:r>
              <a:rPr sz="1300" b="1" i="1" spc="40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Transfer</a:t>
            </a:r>
            <a:endParaRPr sz="1300">
              <a:latin typeface="Times New Roman"/>
              <a:cs typeface="Times New Roman"/>
            </a:endParaRPr>
          </a:p>
          <a:p>
            <a:pPr marL="12700" marR="5080" indent="158115" algn="just">
              <a:lnSpc>
                <a:spcPct val="95600"/>
              </a:lnSpc>
              <a:spcBef>
                <a:spcPts val="20"/>
              </a:spcBef>
            </a:pPr>
            <a:r>
              <a:rPr sz="1200" spc="-5" dirty="0">
                <a:latin typeface="Times New Roman"/>
                <a:cs typeface="Times New Roman"/>
              </a:rPr>
              <a:t>Heat </a:t>
            </a:r>
            <a:r>
              <a:rPr sz="1200" spc="-10" dirty="0">
                <a:latin typeface="Times New Roman"/>
                <a:cs typeface="Times New Roman"/>
              </a:rPr>
              <a:t>transfer </a:t>
            </a:r>
            <a:r>
              <a:rPr sz="1200" spc="-15" dirty="0">
                <a:latin typeface="Times New Roman"/>
                <a:cs typeface="Times New Roman"/>
              </a:rPr>
              <a:t>problems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spc="-20" dirty="0">
                <a:latin typeface="Times New Roman"/>
                <a:cs typeface="Times New Roman"/>
              </a:rPr>
              <a:t>also </a:t>
            </a:r>
            <a:r>
              <a:rPr sz="1200" spc="-25" dirty="0">
                <a:latin typeface="Times New Roman"/>
                <a:cs typeface="Times New Roman"/>
              </a:rPr>
              <a:t>classified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spc="-30" dirty="0">
                <a:latin typeface="Times New Roman"/>
                <a:cs typeface="Times New Roman"/>
              </a:rPr>
              <a:t>being </a:t>
            </a:r>
            <a:r>
              <a:rPr sz="1200" i="1" spc="-5" dirty="0">
                <a:latin typeface="Times New Roman"/>
                <a:cs typeface="Times New Roman"/>
              </a:rPr>
              <a:t>one-dimensional,  </a:t>
            </a:r>
            <a:r>
              <a:rPr sz="1200" i="1" spc="-10" dirty="0">
                <a:latin typeface="Times New Roman"/>
                <a:cs typeface="Times New Roman"/>
              </a:rPr>
              <a:t>two-dimensional, </a:t>
            </a:r>
            <a:r>
              <a:rPr sz="1200" spc="5" dirty="0">
                <a:latin typeface="Times New Roman"/>
                <a:cs typeface="Times New Roman"/>
              </a:rPr>
              <a:t>or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three-dimensional, </a:t>
            </a:r>
            <a:r>
              <a:rPr sz="1200" spc="-15" dirty="0">
                <a:latin typeface="Times New Roman"/>
                <a:cs typeface="Times New Roman"/>
              </a:rPr>
              <a:t>depending </a:t>
            </a:r>
            <a:r>
              <a:rPr sz="1200" spc="5" dirty="0">
                <a:latin typeface="Times New Roman"/>
                <a:cs typeface="Times New Roman"/>
              </a:rPr>
              <a:t>on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relative  magnitudes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dirty="0">
                <a:latin typeface="Times New Roman"/>
                <a:cs typeface="Times New Roman"/>
              </a:rPr>
              <a:t>rates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20" dirty="0">
                <a:latin typeface="Times New Roman"/>
                <a:cs typeface="Times New Roman"/>
              </a:rPr>
              <a:t>different </a:t>
            </a:r>
            <a:r>
              <a:rPr sz="1200" spc="-10" dirty="0">
                <a:latin typeface="Times New Roman"/>
                <a:cs typeface="Times New Roman"/>
              </a:rPr>
              <a:t>directions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level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accuracy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desired.</a:t>
            </a:r>
            <a:endParaRPr sz="1200">
              <a:latin typeface="Times New Roman"/>
              <a:cs typeface="Times New Roman"/>
            </a:endParaRPr>
          </a:p>
          <a:p>
            <a:pPr marL="12700" marR="9525" algn="just">
              <a:lnSpc>
                <a:spcPct val="95800"/>
              </a:lnSpc>
              <a:spcBef>
                <a:spcPts val="1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Note1-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most general case, heat transfer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0" dirty="0">
                <a:latin typeface="Times New Roman"/>
                <a:cs typeface="Times New Roman"/>
              </a:rPr>
              <a:t>medium </a:t>
            </a:r>
            <a:r>
              <a:rPr sz="1200" spc="-25" dirty="0">
                <a:latin typeface="Times New Roman"/>
                <a:cs typeface="Times New Roman"/>
              </a:rPr>
              <a:t>is  </a:t>
            </a:r>
            <a:r>
              <a:rPr sz="1200" b="1" spc="-10" dirty="0">
                <a:latin typeface="Times New Roman"/>
                <a:cs typeface="Times New Roman"/>
              </a:rPr>
              <a:t>three-dimensional. </a:t>
            </a:r>
            <a:r>
              <a:rPr sz="1200" spc="-10" dirty="0">
                <a:latin typeface="Times New Roman"/>
                <a:cs typeface="Times New Roman"/>
              </a:rPr>
              <a:t>That </a:t>
            </a:r>
            <a:r>
              <a:rPr sz="1200" spc="-20" dirty="0">
                <a:latin typeface="Times New Roman"/>
                <a:cs typeface="Times New Roman"/>
              </a:rPr>
              <a:t>is,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 temperature </a:t>
            </a:r>
            <a:r>
              <a:rPr sz="1200" spc="-15" dirty="0">
                <a:latin typeface="Times New Roman"/>
                <a:cs typeface="Times New Roman"/>
              </a:rPr>
              <a:t>varies along </a:t>
            </a:r>
            <a:r>
              <a:rPr sz="1200" spc="-20" dirty="0">
                <a:latin typeface="Times New Roman"/>
                <a:cs typeface="Times New Roman"/>
              </a:rPr>
              <a:t>all </a:t>
            </a:r>
            <a:r>
              <a:rPr sz="1200" spc="-5" dirty="0">
                <a:latin typeface="Times New Roman"/>
                <a:cs typeface="Times New Roman"/>
              </a:rPr>
              <a:t>three  </a:t>
            </a:r>
            <a:r>
              <a:rPr sz="1200" spc="-15" dirty="0">
                <a:latin typeface="Times New Roman"/>
                <a:cs typeface="Times New Roman"/>
              </a:rPr>
              <a:t>primary </a:t>
            </a:r>
            <a:r>
              <a:rPr sz="1200" spc="-10" dirty="0">
                <a:latin typeface="Times New Roman"/>
                <a:cs typeface="Times New Roman"/>
              </a:rPr>
              <a:t>directions </a:t>
            </a:r>
            <a:r>
              <a:rPr sz="1200" spc="-20" dirty="0">
                <a:latin typeface="Times New Roman"/>
                <a:cs typeface="Times New Roman"/>
              </a:rPr>
              <a:t>within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medium </a:t>
            </a:r>
            <a:r>
              <a:rPr sz="1200" spc="-15" dirty="0">
                <a:latin typeface="Times New Roman"/>
                <a:cs typeface="Times New Roman"/>
              </a:rPr>
              <a:t>during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transfer</a:t>
            </a:r>
            <a:r>
              <a:rPr sz="1200" spc="1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process.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ts val="1370"/>
              </a:lnSpc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Note2-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heat transfer problem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spc="-10" dirty="0">
                <a:latin typeface="Times New Roman"/>
                <a:cs typeface="Times New Roman"/>
              </a:rPr>
              <a:t>case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20" dirty="0">
                <a:latin typeface="Times New Roman"/>
                <a:cs typeface="Times New Roman"/>
              </a:rPr>
              <a:t>said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</a:t>
            </a:r>
            <a:r>
              <a:rPr sz="1200" spc="13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two-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15187" y="4895596"/>
            <a:ext cx="44856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Times New Roman"/>
                <a:cs typeface="Times New Roman"/>
              </a:rPr>
              <a:t>dimensional </a:t>
            </a:r>
            <a:r>
              <a:rPr sz="1200" spc="-25" dirty="0">
                <a:latin typeface="Times New Roman"/>
                <a:cs typeface="Times New Roman"/>
              </a:rPr>
              <a:t>if </a:t>
            </a:r>
            <a:r>
              <a:rPr sz="1200" spc="-5" dirty="0">
                <a:latin typeface="Times New Roman"/>
                <a:cs typeface="Times New Roman"/>
              </a:rPr>
              <a:t>the temperature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0" dirty="0">
                <a:latin typeface="Times New Roman"/>
                <a:cs typeface="Times New Roman"/>
              </a:rPr>
              <a:t>medium </a:t>
            </a:r>
            <a:r>
              <a:rPr sz="1200" spc="-15" dirty="0">
                <a:latin typeface="Times New Roman"/>
                <a:cs typeface="Times New Roman"/>
              </a:rPr>
              <a:t>varies </a:t>
            </a:r>
            <a:r>
              <a:rPr sz="1200" spc="-30" dirty="0">
                <a:latin typeface="Times New Roman"/>
                <a:cs typeface="Times New Roman"/>
              </a:rPr>
              <a:t>mainly </a:t>
            </a:r>
            <a:r>
              <a:rPr sz="1200" spc="-25" dirty="0">
                <a:latin typeface="Times New Roman"/>
                <a:cs typeface="Times New Roman"/>
              </a:rPr>
              <a:t>in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two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15187" y="7407147"/>
            <a:ext cx="44932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conducted </a:t>
            </a:r>
            <a:r>
              <a:rPr sz="1200" spc="-25" dirty="0">
                <a:latin typeface="Times New Roman"/>
                <a:cs typeface="Times New Roman"/>
              </a:rPr>
              <a:t>involves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conversion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electrical, nuclear, </a:t>
            </a:r>
            <a:r>
              <a:rPr sz="1200" spc="5" dirty="0">
                <a:latin typeface="Times New Roman"/>
                <a:cs typeface="Times New Roman"/>
              </a:rPr>
              <a:t>or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chemical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5187" y="9394443"/>
            <a:ext cx="4490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Note3-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special </a:t>
            </a:r>
            <a:r>
              <a:rPr sz="1200" spc="-10" dirty="0">
                <a:latin typeface="Times New Roman"/>
                <a:cs typeface="Times New Roman"/>
              </a:rPr>
              <a:t>case </a:t>
            </a:r>
            <a:r>
              <a:rPr sz="1200" dirty="0">
                <a:latin typeface="Times New Roman"/>
                <a:cs typeface="Times New Roman"/>
              </a:rPr>
              <a:t>of </a:t>
            </a:r>
            <a:r>
              <a:rPr sz="1200" i="1" dirty="0">
                <a:latin typeface="Times New Roman"/>
                <a:cs typeface="Times New Roman"/>
              </a:rPr>
              <a:t>uniform </a:t>
            </a:r>
            <a:r>
              <a:rPr sz="1200" spc="-10" dirty="0">
                <a:latin typeface="Times New Roman"/>
                <a:cs typeface="Times New Roman"/>
              </a:rPr>
              <a:t>heat generation,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total</a:t>
            </a:r>
            <a:r>
              <a:rPr sz="1200" i="1" spc="-13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rate of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5187" y="9568180"/>
            <a:ext cx="40335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generation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0" dirty="0">
                <a:latin typeface="Times New Roman"/>
                <a:cs typeface="Times New Roman"/>
              </a:rPr>
              <a:t>medium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20" dirty="0">
                <a:latin typeface="Times New Roman"/>
                <a:cs typeface="Times New Roman"/>
              </a:rPr>
              <a:t>volume </a:t>
            </a:r>
            <a:r>
              <a:rPr sz="1200" b="1" i="1" spc="-5" dirty="0">
                <a:latin typeface="Times New Roman"/>
                <a:cs typeface="Times New Roman"/>
              </a:rPr>
              <a:t>V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determined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from;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93724" y="9744202"/>
            <a:ext cx="200025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25805" algn="l"/>
                <a:tab pos="1493520" algn="l"/>
              </a:tabLst>
            </a:pPr>
            <a:r>
              <a:rPr sz="1350" i="1" spc="-5" dirty="0">
                <a:latin typeface="Times New Roman"/>
                <a:cs typeface="Times New Roman"/>
              </a:rPr>
              <a:t>G </a:t>
            </a:r>
            <a:r>
              <a:rPr sz="1350" spc="-5" dirty="0">
                <a:latin typeface="Symbol"/>
                <a:cs typeface="Symbol"/>
              </a:rPr>
              <a:t></a:t>
            </a:r>
            <a:r>
              <a:rPr sz="1350" spc="85" dirty="0">
                <a:latin typeface="Times New Roman"/>
                <a:cs typeface="Times New Roman"/>
              </a:rPr>
              <a:t> </a:t>
            </a:r>
            <a:r>
              <a:rPr sz="1350" i="1" spc="-245" dirty="0">
                <a:latin typeface="Times New Roman"/>
                <a:cs typeface="Times New Roman"/>
              </a:rPr>
              <a:t>g</a:t>
            </a:r>
            <a:r>
              <a:rPr sz="2025" spc="-367" baseline="2057" dirty="0">
                <a:latin typeface="MT Extra"/>
                <a:cs typeface="MT Extra"/>
              </a:rPr>
              <a:t></a:t>
            </a:r>
            <a:r>
              <a:rPr sz="2025" spc="-367" baseline="2057" dirty="0">
                <a:latin typeface="Times New Roman"/>
                <a:cs typeface="Times New Roman"/>
              </a:rPr>
              <a:t> </a:t>
            </a:r>
            <a:r>
              <a:rPr sz="2025" spc="-345" baseline="2057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V	</a:t>
            </a:r>
            <a:r>
              <a:rPr sz="1350" spc="-60" dirty="0">
                <a:latin typeface="Times New Roman"/>
                <a:cs typeface="Times New Roman"/>
              </a:rPr>
              <a:t>(</a:t>
            </a:r>
            <a:r>
              <a:rPr sz="1350" i="1" spc="-60" dirty="0">
                <a:latin typeface="Times New Roman"/>
                <a:cs typeface="Times New Roman"/>
              </a:rPr>
              <a:t>W</a:t>
            </a:r>
            <a:r>
              <a:rPr sz="1350" i="1" spc="-145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Times New Roman"/>
                <a:cs typeface="Times New Roman"/>
              </a:rPr>
              <a:t>)	</a:t>
            </a:r>
            <a:r>
              <a:rPr sz="1350" spc="-15" dirty="0">
                <a:latin typeface="MT Extra"/>
                <a:cs typeface="MT Extra"/>
              </a:rPr>
              <a:t></a:t>
            </a:r>
            <a:r>
              <a:rPr sz="1350" spc="-15" dirty="0">
                <a:latin typeface="Times New Roman"/>
                <a:cs typeface="Times New Roman"/>
              </a:rPr>
              <a:t>(2.1)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205476" y="4883404"/>
            <a:ext cx="159194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i="1" dirty="0">
                <a:latin typeface="Times New Roman"/>
                <a:cs typeface="Times New Roman"/>
              </a:rPr>
              <a:t>Fig.(2.2) </a:t>
            </a:r>
            <a:r>
              <a:rPr sz="1000" b="1" i="1" spc="-5" dirty="0">
                <a:latin typeface="Times New Roman"/>
                <a:cs typeface="Times New Roman"/>
              </a:rPr>
              <a:t>Steady </a:t>
            </a:r>
            <a:r>
              <a:rPr sz="1000" b="1" i="1" dirty="0">
                <a:latin typeface="Times New Roman"/>
                <a:cs typeface="Times New Roman"/>
              </a:rPr>
              <a:t>and</a:t>
            </a:r>
            <a:r>
              <a:rPr sz="1000" b="1" i="1" spc="-75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transient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62787" y="5069332"/>
            <a:ext cx="6525259" cy="2369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0">
              <a:lnSpc>
                <a:spcPts val="1415"/>
              </a:lnSpc>
              <a:spcBef>
                <a:spcPts val="100"/>
              </a:spcBef>
            </a:pPr>
            <a:r>
              <a:rPr sz="1200" spc="-15" dirty="0">
                <a:latin typeface="Times New Roman"/>
                <a:cs typeface="Times New Roman"/>
              </a:rPr>
              <a:t>primary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directions,</a:t>
            </a:r>
            <a:r>
              <a:rPr sz="1200" spc="19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while</a:t>
            </a:r>
            <a:r>
              <a:rPr sz="1200" spc="18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its</a:t>
            </a:r>
            <a:r>
              <a:rPr sz="1200" spc="14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variation</a:t>
            </a:r>
            <a:r>
              <a:rPr sz="1200" spc="14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in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1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third</a:t>
            </a:r>
            <a:r>
              <a:rPr sz="1200" spc="16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direction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is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too</a:t>
            </a:r>
            <a:r>
              <a:rPr sz="1200" spc="18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small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500" b="1" i="1" baseline="27777" dirty="0">
                <a:latin typeface="Times New Roman"/>
                <a:cs typeface="Times New Roman"/>
              </a:rPr>
              <a:t>heat </a:t>
            </a:r>
            <a:r>
              <a:rPr sz="1500" b="1" i="1" spc="-7" baseline="27777" dirty="0">
                <a:latin typeface="Times New Roman"/>
                <a:cs typeface="Times New Roman"/>
              </a:rPr>
              <a:t>conduction</a:t>
            </a:r>
            <a:r>
              <a:rPr sz="1500" b="1" i="1" spc="15" baseline="27777" dirty="0">
                <a:latin typeface="Times New Roman"/>
                <a:cs typeface="Times New Roman"/>
              </a:rPr>
              <a:t> </a:t>
            </a:r>
            <a:r>
              <a:rPr sz="1500" b="1" i="1" spc="7" baseline="27777" dirty="0">
                <a:latin typeface="Times New Roman"/>
                <a:cs typeface="Times New Roman"/>
              </a:rPr>
              <a:t>in</a:t>
            </a:r>
            <a:r>
              <a:rPr sz="1500" b="1" i="1" spc="-22" baseline="27777" dirty="0">
                <a:latin typeface="Times New Roman"/>
                <a:cs typeface="Times New Roman"/>
              </a:rPr>
              <a:t> </a:t>
            </a:r>
            <a:r>
              <a:rPr sz="1500" b="1" i="1" baseline="27777" dirty="0">
                <a:latin typeface="Times New Roman"/>
                <a:cs typeface="Times New Roman"/>
              </a:rPr>
              <a:t>a</a:t>
            </a:r>
            <a:r>
              <a:rPr sz="1500" b="1" i="1" spc="-22" baseline="27777" dirty="0">
                <a:latin typeface="Times New Roman"/>
                <a:cs typeface="Times New Roman"/>
              </a:rPr>
              <a:t> </a:t>
            </a:r>
            <a:r>
              <a:rPr sz="1500" b="1" i="1" spc="-7" baseline="27777" dirty="0">
                <a:latin typeface="Times New Roman"/>
                <a:cs typeface="Times New Roman"/>
              </a:rPr>
              <a:t>plane</a:t>
            </a:r>
            <a:r>
              <a:rPr sz="1500" b="1" i="1" spc="37" baseline="27777" dirty="0">
                <a:latin typeface="Times New Roman"/>
                <a:cs typeface="Times New Roman"/>
              </a:rPr>
              <a:t> </a:t>
            </a:r>
            <a:r>
              <a:rPr sz="1500" b="1" i="1" spc="-7" baseline="27777" dirty="0">
                <a:latin typeface="Times New Roman"/>
                <a:cs typeface="Times New Roman"/>
              </a:rPr>
              <a:t>wall</a:t>
            </a:r>
            <a:endParaRPr sz="1500" baseline="27777">
              <a:latin typeface="Times New Roman"/>
              <a:cs typeface="Times New Roman"/>
            </a:endParaRPr>
          </a:p>
          <a:p>
            <a:pPr marL="165100" marR="1884045">
              <a:lnSpc>
                <a:spcPts val="1370"/>
              </a:lnSpc>
              <a:spcBef>
                <a:spcPts val="80"/>
              </a:spcBef>
            </a:pP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25" dirty="0">
                <a:latin typeface="Times New Roman"/>
                <a:cs typeface="Times New Roman"/>
              </a:rPr>
              <a:t>negligible,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steady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-10" dirty="0">
                <a:latin typeface="Times New Roman"/>
                <a:cs typeface="Times New Roman"/>
              </a:rPr>
              <a:t>distribution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long bar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spc="-10" dirty="0">
                <a:latin typeface="Times New Roman"/>
                <a:cs typeface="Times New Roman"/>
              </a:rPr>
              <a:t>rectangular </a:t>
            </a:r>
            <a:r>
              <a:rPr sz="1200" dirty="0">
                <a:latin typeface="Times New Roman"/>
                <a:cs typeface="Times New Roman"/>
              </a:rPr>
              <a:t>cross </a:t>
            </a:r>
            <a:r>
              <a:rPr sz="1200" spc="-5" dirty="0">
                <a:latin typeface="Times New Roman"/>
                <a:cs typeface="Times New Roman"/>
              </a:rPr>
              <a:t>section </a:t>
            </a:r>
            <a:r>
              <a:rPr sz="1200" spc="-20" dirty="0">
                <a:latin typeface="Times New Roman"/>
                <a:cs typeface="Times New Roman"/>
              </a:rPr>
              <a:t>which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shown </a:t>
            </a:r>
            <a:r>
              <a:rPr sz="1200" spc="-25" dirty="0">
                <a:latin typeface="Times New Roman"/>
                <a:cs typeface="Times New Roman"/>
              </a:rPr>
              <a:t>in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Fig.(2.3).</a:t>
            </a:r>
            <a:endParaRPr sz="1200">
              <a:latin typeface="Times New Roman"/>
              <a:cs typeface="Times New Roman"/>
            </a:endParaRPr>
          </a:p>
          <a:p>
            <a:pPr marL="165100" marR="1885950">
              <a:lnSpc>
                <a:spcPts val="1370"/>
              </a:lnSpc>
              <a:spcBef>
                <a:spcPts val="2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Note3-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heat transfer problem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20" dirty="0">
                <a:latin typeface="Times New Roman"/>
                <a:cs typeface="Times New Roman"/>
              </a:rPr>
              <a:t>said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b="1" spc="-5" dirty="0">
                <a:latin typeface="Times New Roman"/>
                <a:cs typeface="Times New Roman"/>
              </a:rPr>
              <a:t>one-dimensional </a:t>
            </a:r>
            <a:r>
              <a:rPr sz="1200" spc="-25" dirty="0">
                <a:latin typeface="Times New Roman"/>
                <a:cs typeface="Times New Roman"/>
              </a:rPr>
              <a:t>if </a:t>
            </a:r>
            <a:r>
              <a:rPr sz="1200" spc="-5" dirty="0">
                <a:latin typeface="Times New Roman"/>
                <a:cs typeface="Times New Roman"/>
              </a:rPr>
              <a:t>the  temperature</a:t>
            </a:r>
            <a:r>
              <a:rPr sz="1200" spc="16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in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medium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varies</a:t>
            </a:r>
            <a:r>
              <a:rPr sz="1200" spc="13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in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one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direction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only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and</a:t>
            </a:r>
            <a:r>
              <a:rPr sz="1200" spc="1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thus</a:t>
            </a:r>
            <a:r>
              <a:rPr sz="1200" spc="13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heat</a:t>
            </a:r>
            <a:r>
              <a:rPr sz="1200" spc="16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is</a:t>
            </a:r>
            <a:endParaRPr sz="1200">
              <a:latin typeface="Times New Roman"/>
              <a:cs typeface="Times New Roman"/>
            </a:endParaRPr>
          </a:p>
          <a:p>
            <a:pPr marL="165100" marR="1885950">
              <a:lnSpc>
                <a:spcPts val="1370"/>
              </a:lnSpc>
              <a:spcBef>
                <a:spcPts val="20"/>
              </a:spcBef>
            </a:pPr>
            <a:r>
              <a:rPr sz="1200" spc="-5" dirty="0">
                <a:latin typeface="Times New Roman"/>
                <a:cs typeface="Times New Roman"/>
              </a:rPr>
              <a:t>transferred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one </a:t>
            </a:r>
            <a:r>
              <a:rPr sz="1200" spc="-10" dirty="0">
                <a:latin typeface="Times New Roman"/>
                <a:cs typeface="Times New Roman"/>
              </a:rPr>
              <a:t>direction, </a:t>
            </a:r>
            <a:r>
              <a:rPr sz="1200" spc="-25" dirty="0">
                <a:latin typeface="Times New Roman"/>
                <a:cs typeface="Times New Roman"/>
              </a:rPr>
              <a:t>while </a:t>
            </a:r>
            <a:r>
              <a:rPr sz="1200" spc="-10" dirty="0">
                <a:latin typeface="Times New Roman"/>
                <a:cs typeface="Times New Roman"/>
              </a:rPr>
              <a:t>its variation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third direction </a:t>
            </a:r>
            <a:r>
              <a:rPr sz="1200" spc="-25" dirty="0">
                <a:latin typeface="Times New Roman"/>
                <a:cs typeface="Times New Roman"/>
              </a:rPr>
              <a:t>is  </a:t>
            </a:r>
            <a:r>
              <a:rPr sz="1200" spc="10" dirty="0">
                <a:latin typeface="Times New Roman"/>
                <a:cs typeface="Times New Roman"/>
              </a:rPr>
              <a:t>too </a:t>
            </a:r>
            <a:r>
              <a:rPr sz="1200" spc="-25" dirty="0">
                <a:latin typeface="Times New Roman"/>
                <a:cs typeface="Times New Roman"/>
              </a:rPr>
              <a:t>small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25" dirty="0">
                <a:latin typeface="Times New Roman"/>
                <a:cs typeface="Times New Roman"/>
              </a:rPr>
              <a:t>negligible.  </a:t>
            </a:r>
            <a:r>
              <a:rPr sz="1200" spc="-5" dirty="0">
                <a:latin typeface="Times New Roman"/>
                <a:cs typeface="Times New Roman"/>
              </a:rPr>
              <a:t>For </a:t>
            </a:r>
            <a:r>
              <a:rPr sz="1200" spc="-20" dirty="0">
                <a:latin typeface="Times New Roman"/>
                <a:cs typeface="Times New Roman"/>
              </a:rPr>
              <a:t>example,  </a:t>
            </a:r>
            <a:r>
              <a:rPr sz="1200" spc="-10" dirty="0">
                <a:latin typeface="Times New Roman"/>
                <a:cs typeface="Times New Roman"/>
              </a:rPr>
              <a:t>heat  transfer 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glass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endParaRPr sz="1200">
              <a:latin typeface="Times New Roman"/>
              <a:cs typeface="Times New Roman"/>
            </a:endParaRPr>
          </a:p>
          <a:p>
            <a:pPr marL="165100" marR="1890395">
              <a:lnSpc>
                <a:spcPts val="1370"/>
              </a:lnSpc>
              <a:spcBef>
                <a:spcPts val="20"/>
              </a:spcBef>
            </a:pPr>
            <a:r>
              <a:rPr sz="1200" spc="-10" dirty="0">
                <a:latin typeface="Times New Roman"/>
                <a:cs typeface="Times New Roman"/>
              </a:rPr>
              <a:t>window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considered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one-dimensional </a:t>
            </a:r>
            <a:r>
              <a:rPr sz="1200" spc="-20" dirty="0">
                <a:latin typeface="Times New Roman"/>
                <a:cs typeface="Times New Roman"/>
              </a:rPr>
              <a:t>since </a:t>
            </a:r>
            <a:r>
              <a:rPr sz="1200" spc="-10" dirty="0">
                <a:latin typeface="Times New Roman"/>
                <a:cs typeface="Times New Roman"/>
              </a:rPr>
              <a:t>heat transfer 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5" dirty="0">
                <a:latin typeface="Times New Roman"/>
                <a:cs typeface="Times New Roman"/>
              </a:rPr>
              <a:t>glass  </a:t>
            </a:r>
            <a:r>
              <a:rPr sz="1200" spc="-25" dirty="0">
                <a:latin typeface="Times New Roman"/>
                <a:cs typeface="Times New Roman"/>
              </a:rPr>
              <a:t>will  </a:t>
            </a:r>
            <a:r>
              <a:rPr sz="1200" dirty="0">
                <a:latin typeface="Times New Roman"/>
                <a:cs typeface="Times New Roman"/>
              </a:rPr>
              <a:t>occur  </a:t>
            </a:r>
            <a:r>
              <a:rPr sz="1200" spc="-15" dirty="0">
                <a:latin typeface="Times New Roman"/>
                <a:cs typeface="Times New Roman"/>
              </a:rPr>
              <a:t>predominantly </a:t>
            </a:r>
            <a:r>
              <a:rPr sz="1200" spc="-25" dirty="0">
                <a:latin typeface="Times New Roman"/>
                <a:cs typeface="Times New Roman"/>
              </a:rPr>
              <a:t>in  </a:t>
            </a:r>
            <a:r>
              <a:rPr sz="1200" spc="-5" dirty="0">
                <a:latin typeface="Times New Roman"/>
                <a:cs typeface="Times New Roman"/>
              </a:rPr>
              <a:t>one  </a:t>
            </a:r>
            <a:r>
              <a:rPr sz="1200" spc="-10" dirty="0">
                <a:latin typeface="Times New Roman"/>
                <a:cs typeface="Times New Roman"/>
              </a:rPr>
              <a:t>direction  normal</a:t>
            </a:r>
            <a:r>
              <a:rPr sz="1200" spc="18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to</a:t>
            </a:r>
            <a:endParaRPr sz="1200">
              <a:latin typeface="Times New Roman"/>
              <a:cs typeface="Times New Roman"/>
            </a:endParaRPr>
          </a:p>
          <a:p>
            <a:pPr marL="165100" marR="1887220">
              <a:lnSpc>
                <a:spcPts val="1370"/>
              </a:lnSpc>
              <a:spcBef>
                <a:spcPts val="20"/>
              </a:spcBef>
            </a:pP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glass and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other </a:t>
            </a:r>
            <a:r>
              <a:rPr sz="1200" spc="-25" dirty="0">
                <a:latin typeface="Times New Roman"/>
                <a:cs typeface="Times New Roman"/>
              </a:rPr>
              <a:t>is negligible </a:t>
            </a:r>
            <a:r>
              <a:rPr sz="1200" spc="-5" dirty="0">
                <a:latin typeface="Times New Roman"/>
                <a:cs typeface="Times New Roman"/>
              </a:rPr>
              <a:t>as shown  </a:t>
            </a:r>
            <a:r>
              <a:rPr sz="1200" spc="-25" dirty="0">
                <a:latin typeface="Times New Roman"/>
                <a:cs typeface="Times New Roman"/>
              </a:rPr>
              <a:t>in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Fig.(2.4).</a:t>
            </a:r>
            <a:endParaRPr sz="1200">
              <a:latin typeface="Times New Roman"/>
              <a:cs typeface="Times New Roman"/>
            </a:endParaRPr>
          </a:p>
          <a:p>
            <a:pPr marL="165100">
              <a:lnSpc>
                <a:spcPts val="1515"/>
              </a:lnSpc>
              <a:spcBef>
                <a:spcPts val="270"/>
              </a:spcBef>
            </a:pPr>
            <a:r>
              <a:rPr sz="1300" b="1" i="1" dirty="0">
                <a:latin typeface="Times New Roman"/>
                <a:cs typeface="Times New Roman"/>
              </a:rPr>
              <a:t>2.1.3- </a:t>
            </a:r>
            <a:r>
              <a:rPr sz="1300" b="1" i="1" spc="-5" dirty="0">
                <a:latin typeface="Times New Roman"/>
                <a:cs typeface="Times New Roman"/>
              </a:rPr>
              <a:t>Heat</a:t>
            </a:r>
            <a:r>
              <a:rPr sz="1300" b="1" i="1" spc="15" dirty="0">
                <a:latin typeface="Times New Roman"/>
                <a:cs typeface="Times New Roman"/>
              </a:rPr>
              <a:t> </a:t>
            </a:r>
            <a:r>
              <a:rPr sz="1300" b="1" i="1" spc="-10" dirty="0">
                <a:latin typeface="Times New Roman"/>
                <a:cs typeface="Times New Roman"/>
              </a:rPr>
              <a:t>Generation</a:t>
            </a:r>
            <a:endParaRPr sz="1300">
              <a:latin typeface="Times New Roman"/>
              <a:cs typeface="Times New Roman"/>
            </a:endParaRPr>
          </a:p>
          <a:p>
            <a:pPr marL="363220">
              <a:lnSpc>
                <a:spcPts val="1395"/>
              </a:lnSpc>
            </a:pP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conduction </a:t>
            </a:r>
            <a:r>
              <a:rPr sz="1200" spc="-25" dirty="0">
                <a:latin typeface="Times New Roman"/>
                <a:cs typeface="Times New Roman"/>
              </a:rPr>
              <a:t>analysis, if </a:t>
            </a:r>
            <a:r>
              <a:rPr sz="1200" spc="-5" dirty="0">
                <a:latin typeface="Times New Roman"/>
                <a:cs typeface="Times New Roman"/>
              </a:rPr>
              <a:t>there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0" dirty="0">
                <a:latin typeface="Times New Roman"/>
                <a:cs typeface="Times New Roman"/>
              </a:rPr>
              <a:t>medium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20" dirty="0">
                <a:latin typeface="Times New Roman"/>
                <a:cs typeface="Times New Roman"/>
              </a:rPr>
              <a:t>which</a:t>
            </a:r>
            <a:r>
              <a:rPr sz="1200" spc="-17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heat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245608" y="5301488"/>
            <a:ext cx="1523999" cy="2057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178044" y="7376668"/>
            <a:ext cx="168592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i="1" dirty="0">
                <a:latin typeface="Times New Roman"/>
                <a:cs typeface="Times New Roman"/>
              </a:rPr>
              <a:t>Fig.(2.3) </a:t>
            </a:r>
            <a:r>
              <a:rPr sz="1000" b="1" i="1" spc="-5" dirty="0">
                <a:latin typeface="Times New Roman"/>
                <a:cs typeface="Times New Roman"/>
              </a:rPr>
              <a:t>Two-dimensional</a:t>
            </a:r>
            <a:r>
              <a:rPr sz="1000" b="1" i="1" spc="-1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heat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75487" y="7580883"/>
            <a:ext cx="6584950" cy="1845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0">
              <a:lnSpc>
                <a:spcPts val="1415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energy </a:t>
            </a:r>
            <a:r>
              <a:rPr sz="1200" spc="-15" dirty="0">
                <a:latin typeface="Times New Roman"/>
                <a:cs typeface="Times New Roman"/>
              </a:rPr>
              <a:t>into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5" dirty="0">
                <a:latin typeface="Times New Roman"/>
                <a:cs typeface="Times New Roman"/>
              </a:rPr>
              <a:t>(or </a:t>
            </a:r>
            <a:r>
              <a:rPr sz="1200" spc="-15" dirty="0">
                <a:latin typeface="Times New Roman"/>
                <a:cs typeface="Times New Roman"/>
              </a:rPr>
              <a:t>thermal) energy, </a:t>
            </a:r>
            <a:r>
              <a:rPr sz="1200" spc="-5" dirty="0">
                <a:latin typeface="Times New Roman"/>
                <a:cs typeface="Times New Roman"/>
              </a:rPr>
              <a:t>such </a:t>
            </a:r>
            <a:r>
              <a:rPr sz="1200" spc="-10" dirty="0">
                <a:latin typeface="Times New Roman"/>
                <a:cs typeface="Times New Roman"/>
              </a:rPr>
              <a:t>conversion </a:t>
            </a:r>
            <a:r>
              <a:rPr sz="1200" spc="-5" dirty="0">
                <a:latin typeface="Times New Roman"/>
                <a:cs typeface="Times New Roman"/>
              </a:rPr>
              <a:t>processes are </a:t>
            </a:r>
            <a:r>
              <a:rPr sz="1500" b="1" i="1" baseline="33333" dirty="0">
                <a:latin typeface="Times New Roman"/>
                <a:cs typeface="Times New Roman"/>
              </a:rPr>
              <a:t>transfer </a:t>
            </a:r>
            <a:r>
              <a:rPr sz="1500" b="1" i="1" spc="7" baseline="33333" dirty="0">
                <a:latin typeface="Times New Roman"/>
                <a:cs typeface="Times New Roman"/>
              </a:rPr>
              <a:t>in </a:t>
            </a:r>
            <a:r>
              <a:rPr sz="1500" b="1" i="1" baseline="33333" dirty="0">
                <a:latin typeface="Times New Roman"/>
                <a:cs typeface="Times New Roman"/>
              </a:rPr>
              <a:t>a long</a:t>
            </a:r>
            <a:r>
              <a:rPr sz="1500" b="1" i="1" spc="120" baseline="33333" dirty="0">
                <a:latin typeface="Times New Roman"/>
                <a:cs typeface="Times New Roman"/>
              </a:rPr>
              <a:t> </a:t>
            </a:r>
            <a:r>
              <a:rPr sz="1500" b="1" i="1" spc="-7" baseline="33333" dirty="0">
                <a:latin typeface="Times New Roman"/>
                <a:cs typeface="Times New Roman"/>
              </a:rPr>
              <a:t>rectangular </a:t>
            </a:r>
            <a:r>
              <a:rPr sz="1500" b="1" i="1" baseline="33333" dirty="0">
                <a:latin typeface="Times New Roman"/>
                <a:cs typeface="Times New Roman"/>
              </a:rPr>
              <a:t>bar</a:t>
            </a:r>
            <a:endParaRPr sz="1500" baseline="33333">
              <a:latin typeface="Times New Roman"/>
              <a:cs typeface="Times New Roman"/>
            </a:endParaRPr>
          </a:p>
          <a:p>
            <a:pPr marL="152400" algn="just">
              <a:lnSpc>
                <a:spcPts val="1380"/>
              </a:lnSpc>
            </a:pPr>
            <a:r>
              <a:rPr sz="1200" spc="-10" dirty="0">
                <a:latin typeface="Times New Roman"/>
                <a:cs typeface="Times New Roman"/>
              </a:rPr>
              <a:t>characterized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b="1" spc="-5" dirty="0">
                <a:latin typeface="Times New Roman"/>
                <a:cs typeface="Times New Roman"/>
              </a:rPr>
              <a:t>heat</a:t>
            </a:r>
            <a:r>
              <a:rPr sz="1200" b="1" spc="2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generation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marL="152400" marR="1960245" algn="just">
              <a:lnSpc>
                <a:spcPct val="96100"/>
              </a:lnSpc>
              <a:spcBef>
                <a:spcPts val="2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Note1-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resistance </a:t>
            </a:r>
            <a:r>
              <a:rPr sz="1200" spc="-15" dirty="0">
                <a:latin typeface="Times New Roman"/>
                <a:cs typeface="Times New Roman"/>
              </a:rPr>
              <a:t>wire rises rapidly </a:t>
            </a:r>
            <a:r>
              <a:rPr sz="1200" spc="-10" dirty="0">
                <a:latin typeface="Times New Roman"/>
                <a:cs typeface="Times New Roman"/>
              </a:rPr>
              <a:t>when electric  </a:t>
            </a:r>
            <a:r>
              <a:rPr sz="1200" spc="-5" dirty="0">
                <a:latin typeface="Times New Roman"/>
                <a:cs typeface="Times New Roman"/>
              </a:rPr>
              <a:t>current </a:t>
            </a:r>
            <a:r>
              <a:rPr sz="1200" spc="-10" dirty="0">
                <a:latin typeface="Times New Roman"/>
                <a:cs typeface="Times New Roman"/>
              </a:rPr>
              <a:t>passes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25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as a </a:t>
            </a:r>
            <a:r>
              <a:rPr sz="1200" spc="-10" dirty="0">
                <a:latin typeface="Times New Roman"/>
                <a:cs typeface="Times New Roman"/>
              </a:rPr>
              <a:t>result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electrical energy </a:t>
            </a:r>
            <a:r>
              <a:rPr sz="1200" spc="-25" dirty="0">
                <a:latin typeface="Times New Roman"/>
                <a:cs typeface="Times New Roman"/>
              </a:rPr>
              <a:t>being  </a:t>
            </a:r>
            <a:r>
              <a:rPr sz="1200" spc="-5" dirty="0">
                <a:latin typeface="Times New Roman"/>
                <a:cs typeface="Times New Roman"/>
              </a:rPr>
              <a:t>converted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at a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b="1" i="1" spc="-5" dirty="0">
                <a:latin typeface="Times New Roman"/>
                <a:cs typeface="Times New Roman"/>
              </a:rPr>
              <a:t>I</a:t>
            </a:r>
            <a:r>
              <a:rPr sz="1200" b="1" i="1" spc="-7" baseline="38194" dirty="0">
                <a:latin typeface="Times New Roman"/>
                <a:cs typeface="Times New Roman"/>
              </a:rPr>
              <a:t>2</a:t>
            </a:r>
            <a:r>
              <a:rPr sz="1200" b="1" i="1" spc="-5" dirty="0">
                <a:latin typeface="Times New Roman"/>
                <a:cs typeface="Times New Roman"/>
              </a:rPr>
              <a:t>R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spc="-5" dirty="0">
                <a:latin typeface="Times New Roman"/>
                <a:cs typeface="Times New Roman"/>
              </a:rPr>
              <a:t>I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current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R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0" dirty="0">
                <a:latin typeface="Times New Roman"/>
                <a:cs typeface="Times New Roman"/>
              </a:rPr>
              <a:t>electrical resistance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wire.</a:t>
            </a:r>
            <a:endParaRPr sz="1200">
              <a:latin typeface="Times New Roman"/>
              <a:cs typeface="Times New Roman"/>
            </a:endParaRPr>
          </a:p>
          <a:p>
            <a:pPr marL="152400" marR="1958339" algn="just">
              <a:lnSpc>
                <a:spcPts val="1390"/>
              </a:lnSpc>
              <a:spcBef>
                <a:spcPts val="15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Note2-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Heat generation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i="1" spc="-5" dirty="0">
                <a:latin typeface="Times New Roman"/>
                <a:cs typeface="Times New Roman"/>
              </a:rPr>
              <a:t>volumetric phenomenon. </a:t>
            </a:r>
            <a:r>
              <a:rPr sz="1200" spc="-10" dirty="0">
                <a:latin typeface="Times New Roman"/>
                <a:cs typeface="Times New Roman"/>
              </a:rPr>
              <a:t>That </a:t>
            </a:r>
            <a:r>
              <a:rPr sz="1200" spc="-20" dirty="0">
                <a:latin typeface="Times New Roman"/>
                <a:cs typeface="Times New Roman"/>
              </a:rPr>
              <a:t>is, </a:t>
            </a:r>
            <a:r>
              <a:rPr sz="1200" spc="-25" dirty="0">
                <a:latin typeface="Times New Roman"/>
                <a:cs typeface="Times New Roman"/>
              </a:rPr>
              <a:t>it </a:t>
            </a:r>
            <a:r>
              <a:rPr sz="1200" dirty="0">
                <a:latin typeface="Times New Roman"/>
                <a:cs typeface="Times New Roman"/>
              </a:rPr>
              <a:t>occurs  throughout </a:t>
            </a:r>
            <a:r>
              <a:rPr sz="1200" spc="-5" dirty="0">
                <a:latin typeface="Times New Roman"/>
                <a:cs typeface="Times New Roman"/>
              </a:rPr>
              <a:t>the body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5" dirty="0">
                <a:latin typeface="Times New Roman"/>
                <a:cs typeface="Times New Roman"/>
              </a:rPr>
              <a:t>medium. </a:t>
            </a:r>
            <a:r>
              <a:rPr sz="1200" spc="-5" dirty="0">
                <a:latin typeface="Times New Roman"/>
                <a:cs typeface="Times New Roman"/>
              </a:rPr>
              <a:t>Therefore, the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10" dirty="0">
                <a:latin typeface="Times New Roman"/>
                <a:cs typeface="Times New Roman"/>
              </a:rPr>
              <a:t>heat</a:t>
            </a:r>
            <a:r>
              <a:rPr sz="1200" spc="-10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generation</a:t>
            </a:r>
            <a:endParaRPr sz="1200">
              <a:latin typeface="Times New Roman"/>
              <a:cs typeface="Times New Roman"/>
            </a:endParaRPr>
          </a:p>
          <a:p>
            <a:pPr marL="152400" marR="1964689">
              <a:lnSpc>
                <a:spcPts val="1580"/>
              </a:lnSpc>
              <a:spcBef>
                <a:spcPts val="90"/>
              </a:spcBef>
            </a:pP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0" dirty="0">
                <a:latin typeface="Times New Roman"/>
                <a:cs typeface="Times New Roman"/>
              </a:rPr>
              <a:t>medium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20" dirty="0">
                <a:latin typeface="Times New Roman"/>
                <a:cs typeface="Times New Roman"/>
              </a:rPr>
              <a:t>usually specified </a:t>
            </a:r>
            <a:r>
              <a:rPr sz="1200" i="1" spc="-5" dirty="0">
                <a:latin typeface="Times New Roman"/>
                <a:cs typeface="Times New Roman"/>
              </a:rPr>
              <a:t>per unit volume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denoted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2025" b="1" i="1" spc="-397" baseline="2057" dirty="0">
                <a:latin typeface="Times New Roman"/>
                <a:cs typeface="Times New Roman"/>
              </a:rPr>
              <a:t>g</a:t>
            </a:r>
            <a:r>
              <a:rPr sz="2025" spc="-397" baseline="6172" dirty="0">
                <a:latin typeface="MT Extra"/>
                <a:cs typeface="MT Extra"/>
              </a:rPr>
              <a:t></a:t>
            </a:r>
            <a:r>
              <a:rPr sz="2025" spc="-397" baseline="6172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and  </a:t>
            </a:r>
            <a:r>
              <a:rPr sz="1200" spc="-5" dirty="0">
                <a:latin typeface="Times New Roman"/>
                <a:cs typeface="Times New Roman"/>
              </a:rPr>
              <a:t>whose </a:t>
            </a:r>
            <a:r>
              <a:rPr sz="1200" spc="-20" dirty="0">
                <a:latin typeface="Times New Roman"/>
                <a:cs typeface="Times New Roman"/>
              </a:rPr>
              <a:t>unit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3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b="1" i="1" spc="-5" dirty="0">
                <a:latin typeface="Times New Roman"/>
                <a:cs typeface="Times New Roman"/>
              </a:rPr>
              <a:t>Btu/h ·</a:t>
            </a:r>
            <a:r>
              <a:rPr sz="1200" b="1" i="1" spc="50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ft</a:t>
            </a:r>
            <a:r>
              <a:rPr sz="1200" b="1" i="1" baseline="38194" dirty="0">
                <a:latin typeface="Times New Roman"/>
                <a:cs typeface="Times New Roman"/>
              </a:rPr>
              <a:t>3</a:t>
            </a:r>
            <a:r>
              <a:rPr sz="1200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087111" y="7843519"/>
            <a:ext cx="1828799" cy="1661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5196332" y="9498076"/>
            <a:ext cx="1676400" cy="47498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 algn="ctr">
              <a:lnSpc>
                <a:spcPct val="97000"/>
              </a:lnSpc>
              <a:spcBef>
                <a:spcPts val="140"/>
              </a:spcBef>
            </a:pPr>
            <a:r>
              <a:rPr sz="1000" b="1" i="1" dirty="0">
                <a:latin typeface="Times New Roman"/>
                <a:cs typeface="Times New Roman"/>
              </a:rPr>
              <a:t>Fig.(2.4) Heat transfer</a:t>
            </a:r>
            <a:r>
              <a:rPr sz="1000" b="1" i="1" spc="-125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through  a </a:t>
            </a:r>
            <a:r>
              <a:rPr sz="1000" b="1" i="1" spc="-5" dirty="0">
                <a:latin typeface="Times New Roman"/>
                <a:cs typeface="Times New Roman"/>
              </a:rPr>
              <a:t>window </a:t>
            </a:r>
            <a:r>
              <a:rPr sz="1000" b="1" i="1" dirty="0">
                <a:latin typeface="Times New Roman"/>
                <a:cs typeface="Times New Roman"/>
              </a:rPr>
              <a:t>of a </a:t>
            </a:r>
            <a:r>
              <a:rPr sz="1000" b="1" i="1" spc="-5" dirty="0">
                <a:latin typeface="Times New Roman"/>
                <a:cs typeface="Times New Roman"/>
              </a:rPr>
              <a:t>house </a:t>
            </a:r>
            <a:r>
              <a:rPr sz="1000" b="1" i="1" spc="5" dirty="0">
                <a:latin typeface="Times New Roman"/>
                <a:cs typeface="Times New Roman"/>
              </a:rPr>
              <a:t>can </a:t>
            </a:r>
            <a:r>
              <a:rPr sz="1000" b="1" i="1" dirty="0">
                <a:latin typeface="Times New Roman"/>
                <a:cs typeface="Times New Roman"/>
              </a:rPr>
              <a:t>be  </a:t>
            </a:r>
            <a:r>
              <a:rPr sz="1000" b="1" i="1" spc="5" dirty="0">
                <a:latin typeface="Times New Roman"/>
                <a:cs typeface="Times New Roman"/>
              </a:rPr>
              <a:t>taken to </a:t>
            </a:r>
            <a:r>
              <a:rPr sz="1000" b="1" i="1" spc="-10" dirty="0">
                <a:latin typeface="Times New Roman"/>
                <a:cs typeface="Times New Roman"/>
              </a:rPr>
              <a:t>be</a:t>
            </a:r>
            <a:r>
              <a:rPr sz="1000" b="1" i="1" spc="-5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one-dimensional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312664" y="775208"/>
            <a:ext cx="1331976" cy="15758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787908" y="2384043"/>
            <a:ext cx="60871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term </a:t>
            </a:r>
            <a:r>
              <a:rPr sz="1200" i="1" spc="-5" dirty="0">
                <a:latin typeface="Times New Roman"/>
                <a:cs typeface="Times New Roman"/>
              </a:rPr>
              <a:t>steady </a:t>
            </a:r>
            <a:r>
              <a:rPr sz="1200" spc="-30" dirty="0">
                <a:latin typeface="Times New Roman"/>
                <a:cs typeface="Times New Roman"/>
              </a:rPr>
              <a:t>implies </a:t>
            </a:r>
            <a:r>
              <a:rPr sz="1200" i="1" spc="-5" dirty="0">
                <a:latin typeface="Times New Roman"/>
                <a:cs typeface="Times New Roman"/>
              </a:rPr>
              <a:t>no change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20" dirty="0">
                <a:latin typeface="Times New Roman"/>
                <a:cs typeface="Times New Roman"/>
              </a:rPr>
              <a:t>time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spc="-15" dirty="0">
                <a:latin typeface="Times New Roman"/>
                <a:cs typeface="Times New Roman"/>
              </a:rPr>
              <a:t>any point </a:t>
            </a:r>
            <a:r>
              <a:rPr sz="1200" spc="-20" dirty="0">
                <a:latin typeface="Times New Roman"/>
                <a:cs typeface="Times New Roman"/>
              </a:rPr>
              <a:t>within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500" b="1" i="1" baseline="27777" dirty="0">
                <a:latin typeface="Times New Roman"/>
                <a:cs typeface="Times New Roman"/>
              </a:rPr>
              <a:t>Fig.(2.1) </a:t>
            </a:r>
            <a:r>
              <a:rPr sz="1500" b="1" i="1" spc="-7" baseline="27777" dirty="0">
                <a:latin typeface="Times New Roman"/>
                <a:cs typeface="Times New Roman"/>
              </a:rPr>
              <a:t>Indicating direction</a:t>
            </a:r>
            <a:r>
              <a:rPr sz="1500" b="1" i="1" spc="97" baseline="27777" dirty="0">
                <a:latin typeface="Times New Roman"/>
                <a:cs typeface="Times New Roman"/>
              </a:rPr>
              <a:t> </a:t>
            </a:r>
            <a:r>
              <a:rPr sz="1500" b="1" i="1" spc="-15" baseline="27777" dirty="0">
                <a:latin typeface="Times New Roman"/>
                <a:cs typeface="Times New Roman"/>
              </a:rPr>
              <a:t>of</a:t>
            </a:r>
            <a:endParaRPr sz="1500" baseline="27777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17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5650484" y="2490724"/>
            <a:ext cx="70358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i="1" dirty="0">
                <a:latin typeface="Times New Roman"/>
                <a:cs typeface="Times New Roman"/>
              </a:rPr>
              <a:t>heat</a:t>
            </a:r>
            <a:r>
              <a:rPr sz="1000" b="1" i="1" spc="-65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transfer</a:t>
            </a:r>
            <a:endParaRPr sz="1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8236" y="463804"/>
            <a:ext cx="975994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Two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12617" y="463804"/>
            <a:ext cx="200723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Heat Conduction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Equation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64463" y="4673600"/>
            <a:ext cx="4669536" cy="52425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18744" y="9954259"/>
            <a:ext cx="4761230" cy="0"/>
          </a:xfrm>
          <a:custGeom>
            <a:avLst/>
            <a:gdLst/>
            <a:ahLst/>
            <a:cxnLst/>
            <a:rect l="l" t="t" r="r" b="b"/>
            <a:pathLst>
              <a:path w="4761230">
                <a:moveTo>
                  <a:pt x="0" y="0"/>
                </a:moveTo>
                <a:lnTo>
                  <a:pt x="4760976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26363" y="4643120"/>
            <a:ext cx="0" cy="5303520"/>
          </a:xfrm>
          <a:custGeom>
            <a:avLst/>
            <a:gdLst/>
            <a:ahLst/>
            <a:cxnLst/>
            <a:rect l="l" t="t" r="r" b="b"/>
            <a:pathLst>
              <a:path h="5303520">
                <a:moveTo>
                  <a:pt x="0" y="0"/>
                </a:moveTo>
                <a:lnTo>
                  <a:pt x="0" y="530352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18744" y="4635500"/>
            <a:ext cx="4761230" cy="0"/>
          </a:xfrm>
          <a:custGeom>
            <a:avLst/>
            <a:gdLst/>
            <a:ahLst/>
            <a:cxnLst/>
            <a:rect l="l" t="t" r="r" b="b"/>
            <a:pathLst>
              <a:path w="4761230">
                <a:moveTo>
                  <a:pt x="0" y="0"/>
                </a:moveTo>
                <a:lnTo>
                  <a:pt x="4760976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372100" y="4643120"/>
            <a:ext cx="0" cy="5303520"/>
          </a:xfrm>
          <a:custGeom>
            <a:avLst/>
            <a:gdLst/>
            <a:ahLst/>
            <a:cxnLst/>
            <a:rect l="l" t="t" r="r" b="b"/>
            <a:pathLst>
              <a:path h="5303520">
                <a:moveTo>
                  <a:pt x="0" y="0"/>
                </a:moveTo>
                <a:lnTo>
                  <a:pt x="0" y="530352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49223" y="9923780"/>
            <a:ext cx="4700270" cy="0"/>
          </a:xfrm>
          <a:custGeom>
            <a:avLst/>
            <a:gdLst/>
            <a:ahLst/>
            <a:cxnLst/>
            <a:rect l="l" t="t" r="r" b="b"/>
            <a:pathLst>
              <a:path w="4700270">
                <a:moveTo>
                  <a:pt x="0" y="0"/>
                </a:moveTo>
                <a:lnTo>
                  <a:pt x="4700016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6844" y="4673600"/>
            <a:ext cx="0" cy="5242560"/>
          </a:xfrm>
          <a:custGeom>
            <a:avLst/>
            <a:gdLst/>
            <a:ahLst/>
            <a:cxnLst/>
            <a:rect l="l" t="t" r="r" b="b"/>
            <a:pathLst>
              <a:path h="5242559">
                <a:moveTo>
                  <a:pt x="0" y="0"/>
                </a:moveTo>
                <a:lnTo>
                  <a:pt x="0" y="524256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49223" y="4665979"/>
            <a:ext cx="4700270" cy="0"/>
          </a:xfrm>
          <a:custGeom>
            <a:avLst/>
            <a:gdLst/>
            <a:ahLst/>
            <a:cxnLst/>
            <a:rect l="l" t="t" r="r" b="b"/>
            <a:pathLst>
              <a:path w="4700270">
                <a:moveTo>
                  <a:pt x="0" y="0"/>
                </a:moveTo>
                <a:lnTo>
                  <a:pt x="4700016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341620" y="4673600"/>
            <a:ext cx="0" cy="5242560"/>
          </a:xfrm>
          <a:custGeom>
            <a:avLst/>
            <a:gdLst/>
            <a:ahLst/>
            <a:cxnLst/>
            <a:rect l="l" t="t" r="r" b="b"/>
            <a:pathLst>
              <a:path h="5242559">
                <a:moveTo>
                  <a:pt x="0" y="0"/>
                </a:moveTo>
                <a:lnTo>
                  <a:pt x="0" y="524256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30936" y="2945383"/>
            <a:ext cx="5486400" cy="1661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790691" y="3097276"/>
            <a:ext cx="1124585" cy="32893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34620" marR="5080" indent="-121920">
              <a:lnSpc>
                <a:spcPts val="1180"/>
              </a:lnSpc>
              <a:spcBef>
                <a:spcPts val="160"/>
              </a:spcBef>
            </a:pPr>
            <a:r>
              <a:rPr sz="1000" b="1" i="1" dirty="0">
                <a:latin typeface="Times New Roman"/>
                <a:cs typeface="Times New Roman"/>
              </a:rPr>
              <a:t>Fig.(2.18)</a:t>
            </a:r>
            <a:r>
              <a:rPr sz="1000" b="1" i="1" spc="-6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Schematic  </a:t>
            </a:r>
            <a:r>
              <a:rPr sz="1000" b="1" i="1" dirty="0">
                <a:latin typeface="Times New Roman"/>
                <a:cs typeface="Times New Roman"/>
              </a:rPr>
              <a:t>for</a:t>
            </a:r>
            <a:r>
              <a:rPr sz="1000" b="1" i="1" spc="-5" dirty="0">
                <a:latin typeface="Times New Roman"/>
                <a:cs typeface="Times New Roman"/>
              </a:rPr>
              <a:t> Example-2.3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73608" y="781304"/>
            <a:ext cx="4687824" cy="21122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27887" y="2931160"/>
            <a:ext cx="4779645" cy="0"/>
          </a:xfrm>
          <a:custGeom>
            <a:avLst/>
            <a:gdLst/>
            <a:ahLst/>
            <a:cxnLst/>
            <a:rect l="l" t="t" r="r" b="b"/>
            <a:pathLst>
              <a:path w="4779645">
                <a:moveTo>
                  <a:pt x="0" y="0"/>
                </a:moveTo>
                <a:lnTo>
                  <a:pt x="4779264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35508" y="750569"/>
            <a:ext cx="0" cy="2172970"/>
          </a:xfrm>
          <a:custGeom>
            <a:avLst/>
            <a:gdLst/>
            <a:ahLst/>
            <a:cxnLst/>
            <a:rect l="l" t="t" r="r" b="b"/>
            <a:pathLst>
              <a:path h="2172970">
                <a:moveTo>
                  <a:pt x="0" y="0"/>
                </a:moveTo>
                <a:lnTo>
                  <a:pt x="0" y="217297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7887" y="742950"/>
            <a:ext cx="4779645" cy="0"/>
          </a:xfrm>
          <a:custGeom>
            <a:avLst/>
            <a:gdLst/>
            <a:ahLst/>
            <a:cxnLst/>
            <a:rect l="l" t="t" r="r" b="b"/>
            <a:pathLst>
              <a:path w="4779645">
                <a:moveTo>
                  <a:pt x="0" y="0"/>
                </a:moveTo>
                <a:lnTo>
                  <a:pt x="4779264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399532" y="750823"/>
            <a:ext cx="0" cy="2173605"/>
          </a:xfrm>
          <a:custGeom>
            <a:avLst/>
            <a:gdLst/>
            <a:ahLst/>
            <a:cxnLst/>
            <a:rect l="l" t="t" r="r" b="b"/>
            <a:pathLst>
              <a:path h="2173605">
                <a:moveTo>
                  <a:pt x="0" y="0"/>
                </a:moveTo>
                <a:lnTo>
                  <a:pt x="0" y="2173224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58368" y="2900679"/>
            <a:ext cx="4718685" cy="0"/>
          </a:xfrm>
          <a:custGeom>
            <a:avLst/>
            <a:gdLst/>
            <a:ahLst/>
            <a:cxnLst/>
            <a:rect l="l" t="t" r="r" b="b"/>
            <a:pathLst>
              <a:path w="4718685">
                <a:moveTo>
                  <a:pt x="0" y="0"/>
                </a:moveTo>
                <a:lnTo>
                  <a:pt x="4718304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65987" y="781050"/>
            <a:ext cx="0" cy="2112010"/>
          </a:xfrm>
          <a:custGeom>
            <a:avLst/>
            <a:gdLst/>
            <a:ahLst/>
            <a:cxnLst/>
            <a:rect l="l" t="t" r="r" b="b"/>
            <a:pathLst>
              <a:path h="2112010">
                <a:moveTo>
                  <a:pt x="0" y="0"/>
                </a:moveTo>
                <a:lnTo>
                  <a:pt x="0" y="2112009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58368" y="773430"/>
            <a:ext cx="4718685" cy="0"/>
          </a:xfrm>
          <a:custGeom>
            <a:avLst/>
            <a:gdLst/>
            <a:ahLst/>
            <a:cxnLst/>
            <a:rect l="l" t="t" r="r" b="b"/>
            <a:pathLst>
              <a:path w="4718685">
                <a:moveTo>
                  <a:pt x="0" y="0"/>
                </a:moveTo>
                <a:lnTo>
                  <a:pt x="4718304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369052" y="781304"/>
            <a:ext cx="0" cy="2112645"/>
          </a:xfrm>
          <a:custGeom>
            <a:avLst/>
            <a:gdLst/>
            <a:ahLst/>
            <a:cxnLst/>
            <a:rect l="l" t="t" r="r" b="b"/>
            <a:pathLst>
              <a:path h="2112645">
                <a:moveTo>
                  <a:pt x="0" y="0"/>
                </a:moveTo>
                <a:lnTo>
                  <a:pt x="0" y="2112264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2087879" y="1592072"/>
            <a:ext cx="1286510" cy="192405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50"/>
              </a:lnSpc>
            </a:pPr>
            <a:r>
              <a:rPr sz="1100" b="1" spc="-5" dirty="0">
                <a:latin typeface="Arial Narrow"/>
                <a:cs typeface="Arial Narrow"/>
              </a:rPr>
              <a:t>as shown </a:t>
            </a:r>
            <a:r>
              <a:rPr sz="1100" b="1" spc="-10" dirty="0">
                <a:latin typeface="Arial Narrow"/>
                <a:cs typeface="Arial Narrow"/>
              </a:rPr>
              <a:t>in</a:t>
            </a:r>
            <a:r>
              <a:rPr sz="1100" b="1" spc="-40" dirty="0">
                <a:latin typeface="Arial Narrow"/>
                <a:cs typeface="Arial Narrow"/>
              </a:rPr>
              <a:t> </a:t>
            </a:r>
            <a:r>
              <a:rPr sz="1100" b="1" spc="-5" dirty="0">
                <a:latin typeface="Arial Narrow"/>
                <a:cs typeface="Arial Narrow"/>
              </a:rPr>
              <a:t>Fig.(2.18).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26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1341119" y="854455"/>
            <a:ext cx="363220" cy="189230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 marL="42545">
              <a:lnSpc>
                <a:spcPts val="1345"/>
              </a:lnSpc>
            </a:pPr>
            <a:r>
              <a:rPr sz="1200" b="1" i="1" spc="-5" dirty="0">
                <a:solidFill>
                  <a:srgbClr val="F85487"/>
                </a:solidFill>
                <a:latin typeface="Arial"/>
                <a:cs typeface="Arial"/>
              </a:rPr>
              <a:t>2.3-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8236" y="463804"/>
            <a:ext cx="975994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Two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12617" y="463804"/>
            <a:ext cx="200723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Heat Conduction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Equation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85800" y="836167"/>
            <a:ext cx="4629912" cy="6284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40080" y="7158990"/>
            <a:ext cx="4721860" cy="0"/>
          </a:xfrm>
          <a:custGeom>
            <a:avLst/>
            <a:gdLst/>
            <a:ahLst/>
            <a:cxnLst/>
            <a:rect l="l" t="t" r="r" b="b"/>
            <a:pathLst>
              <a:path w="4721860">
                <a:moveTo>
                  <a:pt x="0" y="0"/>
                </a:moveTo>
                <a:lnTo>
                  <a:pt x="4721352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47700" y="805180"/>
            <a:ext cx="0" cy="6346190"/>
          </a:xfrm>
          <a:custGeom>
            <a:avLst/>
            <a:gdLst/>
            <a:ahLst/>
            <a:cxnLst/>
            <a:rect l="l" t="t" r="r" b="b"/>
            <a:pathLst>
              <a:path h="6346190">
                <a:moveTo>
                  <a:pt x="0" y="0"/>
                </a:moveTo>
                <a:lnTo>
                  <a:pt x="0" y="634619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40080" y="797559"/>
            <a:ext cx="4721860" cy="0"/>
          </a:xfrm>
          <a:custGeom>
            <a:avLst/>
            <a:gdLst/>
            <a:ahLst/>
            <a:cxnLst/>
            <a:rect l="l" t="t" r="r" b="b"/>
            <a:pathLst>
              <a:path w="4721860">
                <a:moveTo>
                  <a:pt x="0" y="0"/>
                </a:moveTo>
                <a:lnTo>
                  <a:pt x="4721352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353811" y="805687"/>
            <a:ext cx="0" cy="6346190"/>
          </a:xfrm>
          <a:custGeom>
            <a:avLst/>
            <a:gdLst/>
            <a:ahLst/>
            <a:cxnLst/>
            <a:rect l="l" t="t" r="r" b="b"/>
            <a:pathLst>
              <a:path h="6346190">
                <a:moveTo>
                  <a:pt x="0" y="0"/>
                </a:moveTo>
                <a:lnTo>
                  <a:pt x="0" y="6345935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70559" y="7128509"/>
            <a:ext cx="4660900" cy="0"/>
          </a:xfrm>
          <a:custGeom>
            <a:avLst/>
            <a:gdLst/>
            <a:ahLst/>
            <a:cxnLst/>
            <a:rect l="l" t="t" r="r" b="b"/>
            <a:pathLst>
              <a:path w="4660900">
                <a:moveTo>
                  <a:pt x="0" y="0"/>
                </a:moveTo>
                <a:lnTo>
                  <a:pt x="4660392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78180" y="835660"/>
            <a:ext cx="0" cy="6285230"/>
          </a:xfrm>
          <a:custGeom>
            <a:avLst/>
            <a:gdLst/>
            <a:ahLst/>
            <a:cxnLst/>
            <a:rect l="l" t="t" r="r" b="b"/>
            <a:pathLst>
              <a:path h="6285230">
                <a:moveTo>
                  <a:pt x="0" y="0"/>
                </a:moveTo>
                <a:lnTo>
                  <a:pt x="0" y="628523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70559" y="828039"/>
            <a:ext cx="4660900" cy="0"/>
          </a:xfrm>
          <a:custGeom>
            <a:avLst/>
            <a:gdLst/>
            <a:ahLst/>
            <a:cxnLst/>
            <a:rect l="l" t="t" r="r" b="b"/>
            <a:pathLst>
              <a:path w="4660900">
                <a:moveTo>
                  <a:pt x="0" y="0"/>
                </a:moveTo>
                <a:lnTo>
                  <a:pt x="4660392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323332" y="836167"/>
            <a:ext cx="0" cy="6285230"/>
          </a:xfrm>
          <a:custGeom>
            <a:avLst/>
            <a:gdLst/>
            <a:ahLst/>
            <a:cxnLst/>
            <a:rect l="l" t="t" r="r" b="b"/>
            <a:pathLst>
              <a:path h="6285230">
                <a:moveTo>
                  <a:pt x="0" y="0"/>
                </a:moveTo>
                <a:lnTo>
                  <a:pt x="0" y="6284976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053840" y="6916928"/>
            <a:ext cx="1247140" cy="195580"/>
          </a:xfrm>
          <a:custGeom>
            <a:avLst/>
            <a:gdLst/>
            <a:ahLst/>
            <a:cxnLst/>
            <a:rect l="l" t="t" r="r" b="b"/>
            <a:pathLst>
              <a:path w="1247139" h="195579">
                <a:moveTo>
                  <a:pt x="0" y="195072"/>
                </a:moveTo>
                <a:lnTo>
                  <a:pt x="1246632" y="195072"/>
                </a:lnTo>
                <a:lnTo>
                  <a:pt x="1246632" y="0"/>
                </a:lnTo>
                <a:lnTo>
                  <a:pt x="0" y="0"/>
                </a:lnTo>
                <a:lnTo>
                  <a:pt x="0" y="195072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343144" y="7508240"/>
            <a:ext cx="1737359" cy="20238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525515" y="9638283"/>
            <a:ext cx="1312545" cy="32893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320040" marR="5080" indent="-307975">
              <a:lnSpc>
                <a:spcPts val="1180"/>
              </a:lnSpc>
              <a:spcBef>
                <a:spcPts val="165"/>
              </a:spcBef>
            </a:pPr>
            <a:r>
              <a:rPr sz="1000" b="1" i="1" dirty="0">
                <a:latin typeface="Times New Roman"/>
                <a:cs typeface="Times New Roman"/>
              </a:rPr>
              <a:t>Fig.(2.19) </a:t>
            </a:r>
            <a:r>
              <a:rPr sz="1000" b="1" i="1" spc="-5" dirty="0">
                <a:latin typeface="Times New Roman"/>
                <a:cs typeface="Times New Roman"/>
              </a:rPr>
              <a:t>Schematic</a:t>
            </a:r>
            <a:r>
              <a:rPr sz="1000" b="1" i="1" spc="-65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for  Example-2.4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15695" y="7327900"/>
            <a:ext cx="4721352" cy="23774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4462271" y="8291576"/>
            <a:ext cx="765175" cy="192405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50"/>
              </a:lnSpc>
            </a:pPr>
            <a:r>
              <a:rPr sz="1100" b="1" spc="-5" dirty="0">
                <a:latin typeface="Arial Narrow"/>
                <a:cs typeface="Arial Narrow"/>
              </a:rPr>
              <a:t>Fig.(2.19).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27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1310639" y="7450328"/>
            <a:ext cx="344805" cy="192405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 marL="42545">
              <a:lnSpc>
                <a:spcPts val="1345"/>
              </a:lnSpc>
            </a:pPr>
            <a:r>
              <a:rPr sz="1200" b="1" i="1" spc="-5" dirty="0">
                <a:solidFill>
                  <a:srgbClr val="F85487"/>
                </a:solidFill>
                <a:latin typeface="Arial"/>
                <a:cs typeface="Arial"/>
              </a:rPr>
              <a:t>2.4-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8236" y="463804"/>
            <a:ext cx="975994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Two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12617" y="463804"/>
            <a:ext cx="200723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Heat Conduction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Equation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12079" y="2165095"/>
            <a:ext cx="1807463" cy="17312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327396" y="4008627"/>
            <a:ext cx="1481455" cy="62103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 indent="3175" algn="ctr">
              <a:lnSpc>
                <a:spcPct val="96700"/>
              </a:lnSpc>
              <a:spcBef>
                <a:spcPts val="145"/>
              </a:spcBef>
            </a:pPr>
            <a:r>
              <a:rPr sz="1000" b="1" i="1" dirty="0">
                <a:latin typeface="Times New Roman"/>
                <a:cs typeface="Times New Roman"/>
              </a:rPr>
              <a:t>Fig.(2.20) The boundary  conditions on </a:t>
            </a:r>
            <a:r>
              <a:rPr sz="1000" b="1" i="1" spc="-10" dirty="0">
                <a:latin typeface="Times New Roman"/>
                <a:cs typeface="Times New Roman"/>
              </a:rPr>
              <a:t>the base</a:t>
            </a:r>
            <a:r>
              <a:rPr sz="1000" b="1" i="1" spc="-45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plate  of </a:t>
            </a:r>
            <a:r>
              <a:rPr sz="1000" b="1" i="1" spc="-10" dirty="0">
                <a:latin typeface="Times New Roman"/>
                <a:cs typeface="Times New Roman"/>
              </a:rPr>
              <a:t>the </a:t>
            </a:r>
            <a:r>
              <a:rPr sz="1000" b="1" i="1" dirty="0">
                <a:latin typeface="Times New Roman"/>
                <a:cs typeface="Times New Roman"/>
              </a:rPr>
              <a:t>iron </a:t>
            </a:r>
            <a:r>
              <a:rPr sz="1000" b="1" i="1" spc="-5" dirty="0">
                <a:latin typeface="Times New Roman"/>
                <a:cs typeface="Times New Roman"/>
              </a:rPr>
              <a:t>discussed </a:t>
            </a:r>
            <a:r>
              <a:rPr sz="1000" b="1" i="1" spc="5" dirty="0">
                <a:latin typeface="Times New Roman"/>
                <a:cs typeface="Times New Roman"/>
              </a:rPr>
              <a:t>in  </a:t>
            </a:r>
            <a:r>
              <a:rPr sz="1000" b="1" i="1" dirty="0">
                <a:latin typeface="Times New Roman"/>
                <a:cs typeface="Times New Roman"/>
              </a:rPr>
              <a:t>Example-2.4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24840" y="769619"/>
            <a:ext cx="4599432" cy="92405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40663" y="3103879"/>
            <a:ext cx="1320165" cy="192405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50"/>
              </a:lnSpc>
            </a:pPr>
            <a:r>
              <a:rPr sz="1100" b="1" spc="-5" dirty="0">
                <a:latin typeface="Arial Narrow"/>
                <a:cs typeface="Arial Narrow"/>
              </a:rPr>
              <a:t>as shown </a:t>
            </a:r>
            <a:r>
              <a:rPr sz="1100" b="1" spc="-10" dirty="0">
                <a:latin typeface="Arial Narrow"/>
                <a:cs typeface="Arial Narrow"/>
              </a:rPr>
              <a:t>in</a:t>
            </a:r>
            <a:r>
              <a:rPr sz="1100" b="1" spc="-35" dirty="0">
                <a:latin typeface="Arial Narrow"/>
                <a:cs typeface="Arial Narrow"/>
              </a:rPr>
              <a:t> </a:t>
            </a:r>
            <a:r>
              <a:rPr sz="1100" b="1" spc="-5" dirty="0">
                <a:latin typeface="Arial Narrow"/>
                <a:cs typeface="Arial Narrow"/>
              </a:rPr>
              <a:t>Fig.(2.20);</a:t>
            </a:r>
            <a:endParaRPr sz="11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904" y="339343"/>
            <a:ext cx="6291072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5904" y="339343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895" y="415544"/>
            <a:ext cx="6291072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1895" y="415544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0936" y="49174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3" y="228600"/>
                </a:lnTo>
                <a:lnTo>
                  <a:pt x="628802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18236" y="463804"/>
            <a:ext cx="975994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Two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12617" y="463804"/>
            <a:ext cx="200723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Heat Conduction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Equation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409691" y="3200907"/>
            <a:ext cx="1312545" cy="32893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20040" marR="5080" indent="-307975">
              <a:lnSpc>
                <a:spcPts val="1180"/>
              </a:lnSpc>
              <a:spcBef>
                <a:spcPts val="160"/>
              </a:spcBef>
            </a:pPr>
            <a:r>
              <a:rPr sz="1000" b="1" i="1" dirty="0">
                <a:latin typeface="Times New Roman"/>
                <a:cs typeface="Times New Roman"/>
              </a:rPr>
              <a:t>Fig.(2.21) </a:t>
            </a:r>
            <a:r>
              <a:rPr sz="1000" b="1" i="1" spc="-5" dirty="0">
                <a:latin typeface="Times New Roman"/>
                <a:cs typeface="Times New Roman"/>
              </a:rPr>
              <a:t>Schematic</a:t>
            </a:r>
            <a:r>
              <a:rPr sz="1000" b="1" i="1" spc="-65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for  Example-2.5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236464" y="1177544"/>
            <a:ext cx="1746504" cy="19263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15695" y="759459"/>
            <a:ext cx="4608576" cy="92417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841247" y="1634744"/>
            <a:ext cx="737870" cy="192405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 marL="30480">
              <a:lnSpc>
                <a:spcPts val="1250"/>
              </a:lnSpc>
            </a:pPr>
            <a:r>
              <a:rPr sz="1100" b="1" spc="-5" dirty="0">
                <a:latin typeface="Arial Narrow"/>
                <a:cs typeface="Arial Narrow"/>
              </a:rPr>
              <a:t>Fig.(2.21).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29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1286255" y="878839"/>
            <a:ext cx="335280" cy="192405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 marL="42545">
              <a:lnSpc>
                <a:spcPts val="1345"/>
              </a:lnSpc>
            </a:pPr>
            <a:r>
              <a:rPr sz="1200" b="1" i="1" spc="-5" dirty="0">
                <a:solidFill>
                  <a:srgbClr val="F85487"/>
                </a:solidFill>
                <a:latin typeface="Arial"/>
                <a:cs typeface="Arial"/>
              </a:rPr>
              <a:t>2.5-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904" y="339343"/>
            <a:ext cx="6291072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5904" y="339343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895" y="415544"/>
            <a:ext cx="6291072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1895" y="415544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0936" y="49174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3" y="228600"/>
                </a:lnTo>
                <a:lnTo>
                  <a:pt x="628802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18236" y="463804"/>
            <a:ext cx="975994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Two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12617" y="463804"/>
            <a:ext cx="200723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Heat Conduction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Equation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245608" y="8090407"/>
            <a:ext cx="1755647" cy="15361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254752" y="3006344"/>
            <a:ext cx="1786127" cy="3200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248655" y="3000248"/>
            <a:ext cx="1798320" cy="3213100"/>
          </a:xfrm>
          <a:custGeom>
            <a:avLst/>
            <a:gdLst/>
            <a:ahLst/>
            <a:cxnLst/>
            <a:rect l="l" t="t" r="r" b="b"/>
            <a:pathLst>
              <a:path w="1798320" h="3213100">
                <a:moveTo>
                  <a:pt x="0" y="0"/>
                </a:moveTo>
                <a:lnTo>
                  <a:pt x="1798320" y="0"/>
                </a:lnTo>
                <a:lnTo>
                  <a:pt x="1798320" y="3212591"/>
                </a:lnTo>
                <a:lnTo>
                  <a:pt x="0" y="3212591"/>
                </a:lnTo>
                <a:lnTo>
                  <a:pt x="0" y="0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15695" y="774700"/>
            <a:ext cx="4608576" cy="79159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462271" y="5225288"/>
            <a:ext cx="649605" cy="192405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50"/>
              </a:lnSpc>
            </a:pPr>
            <a:r>
              <a:rPr sz="1100" b="1" spc="-5" dirty="0">
                <a:latin typeface="Arial Narrow"/>
                <a:cs typeface="Arial Narrow"/>
              </a:rPr>
              <a:t>Fig.(2.22);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09108" y="6297676"/>
            <a:ext cx="1651000" cy="120332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 indent="4445" algn="ctr">
              <a:lnSpc>
                <a:spcPct val="96000"/>
              </a:lnSpc>
              <a:spcBef>
                <a:spcPts val="155"/>
              </a:spcBef>
            </a:pPr>
            <a:r>
              <a:rPr sz="1000" b="1" i="1" dirty="0">
                <a:latin typeface="Times New Roman"/>
                <a:cs typeface="Times New Roman"/>
              </a:rPr>
              <a:t>Fig.(2.22) </a:t>
            </a:r>
            <a:r>
              <a:rPr sz="1000" b="1" i="1" spc="5" dirty="0">
                <a:latin typeface="Times New Roman"/>
                <a:cs typeface="Times New Roman"/>
              </a:rPr>
              <a:t>A </a:t>
            </a:r>
            <a:r>
              <a:rPr sz="1000" b="1" i="1" spc="-5" dirty="0">
                <a:latin typeface="Times New Roman"/>
                <a:cs typeface="Times New Roman"/>
              </a:rPr>
              <a:t>simple </a:t>
            </a:r>
            <a:r>
              <a:rPr sz="1000" b="1" i="1" dirty="0">
                <a:latin typeface="Times New Roman"/>
                <a:cs typeface="Times New Roman"/>
              </a:rPr>
              <a:t>method of  solving a </a:t>
            </a:r>
            <a:r>
              <a:rPr sz="1000" b="1" i="1" spc="-5" dirty="0">
                <a:latin typeface="Times New Roman"/>
                <a:cs typeface="Times New Roman"/>
              </a:rPr>
              <a:t>nonlinear </a:t>
            </a:r>
            <a:r>
              <a:rPr sz="1000" b="1" i="1" dirty="0">
                <a:latin typeface="Times New Roman"/>
                <a:cs typeface="Times New Roman"/>
              </a:rPr>
              <a:t>equation</a:t>
            </a:r>
            <a:r>
              <a:rPr sz="1000" b="1" i="1" spc="-100" dirty="0">
                <a:latin typeface="Times New Roman"/>
                <a:cs typeface="Times New Roman"/>
              </a:rPr>
              <a:t> </a:t>
            </a:r>
            <a:r>
              <a:rPr sz="1000" b="1" i="1" spc="5" dirty="0">
                <a:latin typeface="Times New Roman"/>
                <a:cs typeface="Times New Roman"/>
              </a:rPr>
              <a:t>is  to </a:t>
            </a:r>
            <a:r>
              <a:rPr sz="1000" b="1" i="1" spc="-5" dirty="0">
                <a:latin typeface="Times New Roman"/>
                <a:cs typeface="Times New Roman"/>
              </a:rPr>
              <a:t>arrange </a:t>
            </a:r>
            <a:r>
              <a:rPr sz="1000" b="1" i="1" dirty="0">
                <a:latin typeface="Times New Roman"/>
                <a:cs typeface="Times New Roman"/>
              </a:rPr>
              <a:t>the equation such  that the unknown </a:t>
            </a:r>
            <a:r>
              <a:rPr sz="1000" b="1" i="1" spc="5" dirty="0">
                <a:latin typeface="Times New Roman"/>
                <a:cs typeface="Times New Roman"/>
              </a:rPr>
              <a:t>is </a:t>
            </a:r>
            <a:r>
              <a:rPr sz="1000" b="1" i="1" spc="-5" dirty="0">
                <a:latin typeface="Times New Roman"/>
                <a:cs typeface="Times New Roman"/>
              </a:rPr>
              <a:t>alone </a:t>
            </a:r>
            <a:r>
              <a:rPr sz="1000" b="1" i="1" dirty="0">
                <a:latin typeface="Times New Roman"/>
                <a:cs typeface="Times New Roman"/>
              </a:rPr>
              <a:t>on  the </a:t>
            </a:r>
            <a:r>
              <a:rPr sz="1000" b="1" i="1" spc="-5" dirty="0">
                <a:latin typeface="Times New Roman"/>
                <a:cs typeface="Times New Roman"/>
              </a:rPr>
              <a:t>left side while everything  </a:t>
            </a:r>
            <a:r>
              <a:rPr sz="1000" b="1" i="1" dirty="0">
                <a:latin typeface="Times New Roman"/>
                <a:cs typeface="Times New Roman"/>
              </a:rPr>
              <a:t>else </a:t>
            </a:r>
            <a:r>
              <a:rPr sz="1000" b="1" i="1" spc="5" dirty="0">
                <a:latin typeface="Times New Roman"/>
                <a:cs typeface="Times New Roman"/>
              </a:rPr>
              <a:t>is </a:t>
            </a:r>
            <a:r>
              <a:rPr sz="1000" b="1" i="1" dirty="0">
                <a:latin typeface="Times New Roman"/>
                <a:cs typeface="Times New Roman"/>
              </a:rPr>
              <a:t>on the right </a:t>
            </a:r>
            <a:r>
              <a:rPr sz="1000" b="1" i="1" spc="-5" dirty="0">
                <a:latin typeface="Times New Roman"/>
                <a:cs typeface="Times New Roman"/>
              </a:rPr>
              <a:t>side, </a:t>
            </a:r>
            <a:r>
              <a:rPr sz="1000" b="1" i="1" dirty="0">
                <a:latin typeface="Times New Roman"/>
                <a:cs typeface="Times New Roman"/>
              </a:rPr>
              <a:t>and </a:t>
            </a:r>
            <a:r>
              <a:rPr sz="1000" b="1" i="1" spc="5" dirty="0">
                <a:latin typeface="Times New Roman"/>
                <a:cs typeface="Times New Roman"/>
              </a:rPr>
              <a:t>to  </a:t>
            </a:r>
            <a:r>
              <a:rPr sz="1000" b="1" i="1" dirty="0">
                <a:latin typeface="Times New Roman"/>
                <a:cs typeface="Times New Roman"/>
              </a:rPr>
              <a:t>iterate after an </a:t>
            </a:r>
            <a:r>
              <a:rPr sz="1000" b="1" i="1" spc="-5" dirty="0">
                <a:latin typeface="Times New Roman"/>
                <a:cs typeface="Times New Roman"/>
              </a:rPr>
              <a:t>initial </a:t>
            </a:r>
            <a:r>
              <a:rPr sz="1000" b="1" i="1" dirty="0">
                <a:latin typeface="Times New Roman"/>
                <a:cs typeface="Times New Roman"/>
              </a:rPr>
              <a:t>guess  until</a:t>
            </a:r>
            <a:r>
              <a:rPr sz="1000" b="1" i="1" spc="-1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convergence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552947" y="9638283"/>
            <a:ext cx="1124585" cy="32893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33985" marR="5080" indent="-121920">
              <a:lnSpc>
                <a:spcPts val="1180"/>
              </a:lnSpc>
              <a:spcBef>
                <a:spcPts val="165"/>
              </a:spcBef>
            </a:pPr>
            <a:r>
              <a:rPr sz="1000" b="1" i="1" dirty="0">
                <a:latin typeface="Times New Roman"/>
                <a:cs typeface="Times New Roman"/>
              </a:rPr>
              <a:t>Fig.(2.23)</a:t>
            </a:r>
            <a:r>
              <a:rPr sz="1000" b="1" i="1" spc="-6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Schematic  </a:t>
            </a:r>
            <a:r>
              <a:rPr sz="1000" b="1" i="1" dirty="0">
                <a:latin typeface="Times New Roman"/>
                <a:cs typeface="Times New Roman"/>
              </a:rPr>
              <a:t>for</a:t>
            </a:r>
            <a:r>
              <a:rPr sz="1000" b="1" i="1" spc="-5" dirty="0">
                <a:latin typeface="Times New Roman"/>
                <a:cs typeface="Times New Roman"/>
              </a:rPr>
              <a:t> Example-2.6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49223" y="8782304"/>
            <a:ext cx="4553712" cy="10546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64463" y="9477247"/>
            <a:ext cx="399415" cy="161925"/>
          </a:xfrm>
          <a:custGeom>
            <a:avLst/>
            <a:gdLst/>
            <a:ahLst/>
            <a:cxnLst/>
            <a:rect l="l" t="t" r="r" b="b"/>
            <a:pathLst>
              <a:path w="399415" h="161925">
                <a:moveTo>
                  <a:pt x="0" y="161543"/>
                </a:moveTo>
                <a:lnTo>
                  <a:pt x="399288" y="161543"/>
                </a:lnTo>
                <a:lnTo>
                  <a:pt x="399288" y="0"/>
                </a:lnTo>
                <a:lnTo>
                  <a:pt x="0" y="0"/>
                </a:lnTo>
                <a:lnTo>
                  <a:pt x="0" y="161543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626363" y="8759190"/>
            <a:ext cx="4599940" cy="1101090"/>
          </a:xfrm>
          <a:prstGeom prst="rect">
            <a:avLst/>
          </a:prstGeom>
          <a:ln w="15240">
            <a:solidFill>
              <a:srgbClr val="FF339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00">
              <a:latin typeface="Times New Roman"/>
              <a:cs typeface="Times New Roman"/>
            </a:endParaRPr>
          </a:p>
          <a:p>
            <a:pPr marL="67945">
              <a:lnSpc>
                <a:spcPct val="100000"/>
              </a:lnSpc>
            </a:pPr>
            <a:r>
              <a:rPr sz="1100" b="1" dirty="0">
                <a:latin typeface="Arial Narrow"/>
                <a:cs typeface="Arial Narrow"/>
              </a:rPr>
              <a:t>(2.23).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30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298447" y="8861552"/>
            <a:ext cx="344805" cy="192405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 marL="42545">
              <a:lnSpc>
                <a:spcPts val="1370"/>
              </a:lnSpc>
            </a:pPr>
            <a:r>
              <a:rPr sz="1200" b="1" i="1" spc="-5" dirty="0">
                <a:solidFill>
                  <a:srgbClr val="F85487"/>
                </a:solidFill>
                <a:latin typeface="Arial"/>
                <a:cs typeface="Arial"/>
              </a:rPr>
              <a:t>2.6-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904" y="339343"/>
            <a:ext cx="6291072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5904" y="339343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895" y="415544"/>
            <a:ext cx="6291072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1895" y="415544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0936" y="49174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3" y="228600"/>
                </a:lnTo>
                <a:lnTo>
                  <a:pt x="628802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18236" y="463804"/>
            <a:ext cx="975994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Two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12617" y="463804"/>
            <a:ext cx="200723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Heat Conduction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Equation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15695" y="754380"/>
            <a:ext cx="4837176" cy="92557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31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904" y="339343"/>
            <a:ext cx="6291072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5904" y="339343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895" y="415544"/>
            <a:ext cx="6291072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1895" y="415544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0936" y="49174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3" y="228600"/>
                </a:lnTo>
                <a:lnTo>
                  <a:pt x="628802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30936" y="772159"/>
            <a:ext cx="4739640" cy="2560320"/>
          </a:xfrm>
          <a:custGeom>
            <a:avLst/>
            <a:gdLst/>
            <a:ahLst/>
            <a:cxnLst/>
            <a:rect l="l" t="t" r="r" b="b"/>
            <a:pathLst>
              <a:path w="4739640" h="2560320">
                <a:moveTo>
                  <a:pt x="0" y="2560320"/>
                </a:moveTo>
                <a:lnTo>
                  <a:pt x="4739640" y="2560320"/>
                </a:lnTo>
                <a:lnTo>
                  <a:pt x="4739640" y="0"/>
                </a:lnTo>
                <a:lnTo>
                  <a:pt x="0" y="0"/>
                </a:lnTo>
                <a:lnTo>
                  <a:pt x="0" y="2560320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92836" y="387197"/>
            <a:ext cx="6352540" cy="1690370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38100" algn="just">
              <a:lnSpc>
                <a:spcPct val="100000"/>
              </a:lnSpc>
              <a:spcBef>
                <a:spcPts val="695"/>
              </a:spcBef>
              <a:tabLst>
                <a:tab pos="4331970" algn="l"/>
              </a:tabLst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1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Two	</a:t>
            </a:r>
            <a:r>
              <a:rPr sz="1400" b="1" i="1" spc="-5" dirty="0">
                <a:latin typeface="Times New Roman"/>
                <a:cs typeface="Times New Roman"/>
              </a:rPr>
              <a:t>Heat Conduction</a:t>
            </a:r>
            <a:r>
              <a:rPr sz="1400" b="1" i="1" spc="-35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Equation</a:t>
            </a:r>
            <a:endParaRPr sz="1400">
              <a:latin typeface="Times New Roman"/>
              <a:cs typeface="Times New Roman"/>
            </a:endParaRPr>
          </a:p>
          <a:p>
            <a:pPr marL="38100" algn="just">
              <a:lnSpc>
                <a:spcPts val="1525"/>
              </a:lnSpc>
              <a:spcBef>
                <a:spcPts val="555"/>
              </a:spcBef>
            </a:pPr>
            <a:r>
              <a:rPr sz="1300" b="1" i="1" dirty="0">
                <a:latin typeface="Times New Roman"/>
                <a:cs typeface="Times New Roman"/>
              </a:rPr>
              <a:t>2.5- </a:t>
            </a:r>
            <a:r>
              <a:rPr sz="1300" b="1" i="1" spc="-5" dirty="0">
                <a:latin typeface="Times New Roman"/>
                <a:cs typeface="Times New Roman"/>
              </a:rPr>
              <a:t>Heat Generation in a</a:t>
            </a:r>
            <a:r>
              <a:rPr sz="1300" b="1" i="1" spc="55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Solid</a:t>
            </a:r>
            <a:endParaRPr sz="1300">
              <a:latin typeface="Times New Roman"/>
              <a:cs typeface="Times New Roman"/>
            </a:endParaRPr>
          </a:p>
          <a:p>
            <a:pPr marL="205740" algn="just">
              <a:lnSpc>
                <a:spcPts val="1405"/>
              </a:lnSpc>
            </a:pP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0" dirty="0">
                <a:latin typeface="Times New Roman"/>
                <a:cs typeface="Times New Roman"/>
              </a:rPr>
              <a:t>solid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medium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5" dirty="0">
                <a:latin typeface="Times New Roman"/>
                <a:cs typeface="Times New Roman"/>
              </a:rPr>
              <a:t>area </a:t>
            </a:r>
            <a:r>
              <a:rPr sz="1200" b="1" i="1" spc="-5" dirty="0">
                <a:latin typeface="Times New Roman"/>
                <a:cs typeface="Times New Roman"/>
              </a:rPr>
              <a:t>A</a:t>
            </a:r>
            <a:r>
              <a:rPr sz="1200" b="1" i="1" spc="-7" baseline="-10416" dirty="0">
                <a:latin typeface="Times New Roman"/>
                <a:cs typeface="Times New Roman"/>
              </a:rPr>
              <a:t>s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20" dirty="0">
                <a:latin typeface="Times New Roman"/>
                <a:cs typeface="Times New Roman"/>
              </a:rPr>
              <a:t>volume </a:t>
            </a:r>
            <a:r>
              <a:rPr sz="1200" b="1" i="1" spc="-10" dirty="0">
                <a:latin typeface="Times New Roman"/>
                <a:cs typeface="Times New Roman"/>
              </a:rPr>
              <a:t>V</a:t>
            </a:r>
            <a:r>
              <a:rPr sz="1200" spc="-10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</a:t>
            </a:r>
            <a:r>
              <a:rPr sz="1200" spc="2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constant</a:t>
            </a:r>
            <a:endParaRPr sz="1200">
              <a:latin typeface="Times New Roman"/>
              <a:cs typeface="Times New Roman"/>
            </a:endParaRPr>
          </a:p>
          <a:p>
            <a:pPr marL="38100" marR="1564005" algn="just">
              <a:lnSpc>
                <a:spcPct val="98700"/>
              </a:lnSpc>
              <a:spcBef>
                <a:spcPts val="65"/>
              </a:spcBef>
            </a:pPr>
            <a:r>
              <a:rPr sz="1200" spc="-10" dirty="0">
                <a:latin typeface="Times New Roman"/>
                <a:cs typeface="Times New Roman"/>
              </a:rPr>
              <a:t>thermal conductivity </a:t>
            </a:r>
            <a:r>
              <a:rPr sz="1200" b="1" i="1" spc="-5" dirty="0">
                <a:latin typeface="Times New Roman"/>
                <a:cs typeface="Times New Roman"/>
              </a:rPr>
              <a:t>k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0" dirty="0">
                <a:latin typeface="Times New Roman"/>
                <a:cs typeface="Times New Roman"/>
              </a:rPr>
              <a:t>where heat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generated at a constant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2025" b="1" i="1" spc="-397" baseline="2057" dirty="0">
                <a:latin typeface="Times New Roman"/>
                <a:cs typeface="Times New Roman"/>
              </a:rPr>
              <a:t>g</a:t>
            </a:r>
            <a:r>
              <a:rPr sz="2025" spc="-397" baseline="6172" dirty="0">
                <a:latin typeface="MT Extra"/>
                <a:cs typeface="MT Extra"/>
              </a:rPr>
              <a:t></a:t>
            </a:r>
            <a:r>
              <a:rPr sz="2025" spc="-397" baseline="6172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per  </a:t>
            </a:r>
            <a:r>
              <a:rPr sz="1200" spc="-20" dirty="0">
                <a:latin typeface="Times New Roman"/>
                <a:cs typeface="Times New Roman"/>
              </a:rPr>
              <a:t>unit </a:t>
            </a:r>
            <a:r>
              <a:rPr sz="1200" spc="-15" dirty="0">
                <a:latin typeface="Times New Roman"/>
                <a:cs typeface="Times New Roman"/>
              </a:rPr>
              <a:t>volume. </a:t>
            </a:r>
            <a:r>
              <a:rPr sz="1200" spc="-5" dirty="0">
                <a:latin typeface="Times New Roman"/>
                <a:cs typeface="Times New Roman"/>
              </a:rPr>
              <a:t>Heat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transferred from the </a:t>
            </a:r>
            <a:r>
              <a:rPr sz="1200" spc="-20" dirty="0">
                <a:latin typeface="Times New Roman"/>
                <a:cs typeface="Times New Roman"/>
              </a:rPr>
              <a:t>solid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surrounding </a:t>
            </a:r>
            <a:r>
              <a:rPr sz="1200" spc="-20" dirty="0">
                <a:latin typeface="Times New Roman"/>
                <a:cs typeface="Times New Roman"/>
              </a:rPr>
              <a:t>medium </a:t>
            </a:r>
            <a:r>
              <a:rPr sz="1200" spc="-5" dirty="0">
                <a:latin typeface="Times New Roman"/>
                <a:cs typeface="Times New Roman"/>
              </a:rPr>
              <a:t>at 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∞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a constant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20" dirty="0">
                <a:latin typeface="Times New Roman"/>
                <a:cs typeface="Times New Roman"/>
              </a:rPr>
              <a:t>coefficient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h</a:t>
            </a:r>
            <a:r>
              <a:rPr sz="1200" i="1" spc="-5" dirty="0">
                <a:latin typeface="Times New Roman"/>
                <a:cs typeface="Times New Roman"/>
              </a:rPr>
              <a:t>. </a:t>
            </a:r>
            <a:r>
              <a:rPr sz="1200" spc="-30" dirty="0">
                <a:latin typeface="Times New Roman"/>
                <a:cs typeface="Times New Roman"/>
              </a:rPr>
              <a:t>All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surfaces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solid 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spc="-20" dirty="0">
                <a:latin typeface="Times New Roman"/>
                <a:cs typeface="Times New Roman"/>
              </a:rPr>
              <a:t>maintained </a:t>
            </a:r>
            <a:r>
              <a:rPr sz="1200" spc="-5" dirty="0">
                <a:latin typeface="Times New Roman"/>
                <a:cs typeface="Times New Roman"/>
              </a:rPr>
              <a:t>at a </a:t>
            </a:r>
            <a:r>
              <a:rPr sz="1200" spc="-10" dirty="0">
                <a:latin typeface="Times New Roman"/>
                <a:cs typeface="Times New Roman"/>
              </a:rPr>
              <a:t>common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s </a:t>
            </a:r>
            <a:r>
              <a:rPr sz="1200" spc="-5" dirty="0">
                <a:latin typeface="Times New Roman"/>
                <a:cs typeface="Times New Roman"/>
              </a:rPr>
              <a:t>as shown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Fig.(2.24). </a:t>
            </a:r>
            <a:r>
              <a:rPr sz="1200" spc="-10" dirty="0">
                <a:latin typeface="Times New Roman"/>
                <a:cs typeface="Times New Roman"/>
              </a:rPr>
              <a:t>Under  </a:t>
            </a:r>
            <a:r>
              <a:rPr sz="1200" i="1" spc="-5" dirty="0">
                <a:latin typeface="Times New Roman"/>
                <a:cs typeface="Times New Roman"/>
              </a:rPr>
              <a:t>steady </a:t>
            </a:r>
            <a:r>
              <a:rPr sz="1200" spc="-10" dirty="0">
                <a:latin typeface="Times New Roman"/>
                <a:cs typeface="Times New Roman"/>
              </a:rPr>
              <a:t>conditions,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energy </a:t>
            </a:r>
            <a:r>
              <a:rPr sz="1200" spc="-20" dirty="0">
                <a:latin typeface="Times New Roman"/>
                <a:cs typeface="Times New Roman"/>
              </a:rPr>
              <a:t>balance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15" dirty="0">
                <a:latin typeface="Times New Roman"/>
                <a:cs typeface="Times New Roman"/>
              </a:rPr>
              <a:t>this </a:t>
            </a:r>
            <a:r>
              <a:rPr sz="1200" spc="-20" dirty="0">
                <a:latin typeface="Times New Roman"/>
                <a:cs typeface="Times New Roman"/>
              </a:rPr>
              <a:t>solid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expressed</a:t>
            </a:r>
            <a:r>
              <a:rPr sz="1200" spc="17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008120" y="2306102"/>
            <a:ext cx="546100" cy="2108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1200" spc="40" dirty="0">
                <a:latin typeface="MT Extra"/>
                <a:cs typeface="MT Extra"/>
              </a:rPr>
              <a:t></a:t>
            </a:r>
            <a:r>
              <a:rPr sz="1200" spc="25" dirty="0">
                <a:latin typeface="Times New Roman"/>
                <a:cs typeface="Times New Roman"/>
              </a:rPr>
              <a:t>(</a:t>
            </a:r>
            <a:r>
              <a:rPr sz="1200" spc="-5" dirty="0">
                <a:latin typeface="Times New Roman"/>
                <a:cs typeface="Times New Roman"/>
              </a:rPr>
              <a:t>2</a:t>
            </a:r>
            <a:r>
              <a:rPr sz="1200" spc="5" dirty="0">
                <a:latin typeface="Times New Roman"/>
                <a:cs typeface="Times New Roman"/>
              </a:rPr>
              <a:t>.</a:t>
            </a:r>
            <a:r>
              <a:rPr sz="1200" spc="20" dirty="0">
                <a:latin typeface="Times New Roman"/>
                <a:cs typeface="Times New Roman"/>
              </a:rPr>
              <a:t>2</a:t>
            </a:r>
            <a:r>
              <a:rPr sz="1200" spc="-30" dirty="0">
                <a:latin typeface="Times New Roman"/>
                <a:cs typeface="Times New Roman"/>
              </a:rPr>
              <a:t>0</a:t>
            </a:r>
            <a:r>
              <a:rPr sz="1200" dirty="0">
                <a:latin typeface="Times New Roman"/>
                <a:cs typeface="Times New Roman"/>
              </a:rPr>
              <a:t>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99103" y="2184182"/>
            <a:ext cx="72390" cy="2108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1200" spc="5" dirty="0">
                <a:latin typeface="Symbol"/>
                <a:cs typeface="Symbol"/>
              </a:rPr>
              <a:t>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499103" y="2086646"/>
            <a:ext cx="72390" cy="2108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1200" spc="5" dirty="0">
                <a:latin typeface="Symbol"/>
                <a:cs typeface="Symbol"/>
              </a:rPr>
              <a:t>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289048" y="2479839"/>
            <a:ext cx="72390" cy="2108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1200" spc="5" dirty="0">
                <a:latin typeface="Symbol"/>
                <a:cs typeface="Symbol"/>
              </a:rPr>
              <a:t>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78735" y="2184182"/>
            <a:ext cx="282575" cy="2108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  <a:tabLst>
                <a:tab pos="210185" algn="l"/>
              </a:tabLst>
            </a:pPr>
            <a:r>
              <a:rPr sz="1200" spc="5" dirty="0">
                <a:latin typeface="Symbol"/>
                <a:cs typeface="Symbol"/>
              </a:rPr>
              <a:t></a:t>
            </a:r>
            <a:r>
              <a:rPr sz="1200" spc="5" dirty="0">
                <a:latin typeface="Times New Roman"/>
                <a:cs typeface="Times New Roman"/>
              </a:rPr>
              <a:t>	</a:t>
            </a:r>
            <a:r>
              <a:rPr sz="1200" spc="5" dirty="0">
                <a:latin typeface="Symbol"/>
                <a:cs typeface="Symbol"/>
              </a:rPr>
              <a:t>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06424" y="2184182"/>
            <a:ext cx="72390" cy="2108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1200" spc="5" dirty="0">
                <a:latin typeface="Symbol"/>
                <a:cs typeface="Symbol"/>
              </a:rPr>
              <a:t>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06424" y="2577375"/>
            <a:ext cx="2465070" cy="2108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  <a:tabLst>
                <a:tab pos="972185" algn="l"/>
                <a:tab pos="1182370" algn="l"/>
                <a:tab pos="2392045" algn="l"/>
              </a:tabLst>
            </a:pPr>
            <a:r>
              <a:rPr sz="1200" spc="5" dirty="0">
                <a:latin typeface="Symbol"/>
                <a:cs typeface="Symbol"/>
              </a:rPr>
              <a:t></a:t>
            </a:r>
            <a:r>
              <a:rPr sz="1200" spc="5" dirty="0">
                <a:latin typeface="Times New Roman"/>
                <a:cs typeface="Times New Roman"/>
              </a:rPr>
              <a:t>	</a:t>
            </a:r>
            <a:r>
              <a:rPr sz="1200" spc="5" dirty="0">
                <a:latin typeface="Symbol"/>
                <a:cs typeface="Symbol"/>
              </a:rPr>
              <a:t></a:t>
            </a:r>
            <a:r>
              <a:rPr sz="1200" spc="5" dirty="0">
                <a:latin typeface="Times New Roman"/>
                <a:cs typeface="Times New Roman"/>
              </a:rPr>
              <a:t>	</a:t>
            </a:r>
            <a:r>
              <a:rPr sz="1200" spc="5" dirty="0">
                <a:latin typeface="Symbol"/>
                <a:cs typeface="Symbol"/>
              </a:rPr>
              <a:t></a:t>
            </a:r>
            <a:r>
              <a:rPr sz="1200" spc="5" dirty="0">
                <a:latin typeface="Times New Roman"/>
                <a:cs typeface="Times New Roman"/>
              </a:rPr>
              <a:t>	</a:t>
            </a:r>
            <a:r>
              <a:rPr sz="1200" spc="5" dirty="0">
                <a:latin typeface="Symbol"/>
                <a:cs typeface="Symbol"/>
              </a:rPr>
              <a:t>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461718" y="2537751"/>
            <a:ext cx="1134745" cy="2108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10"/>
              </a:spcBef>
            </a:pPr>
            <a:r>
              <a:rPr sz="1200" i="1" spc="-5" dirty="0">
                <a:latin typeface="Times New Roman"/>
                <a:cs typeface="Times New Roman"/>
              </a:rPr>
              <a:t>within </a:t>
            </a:r>
            <a:r>
              <a:rPr sz="1200" i="1" spc="5" dirty="0">
                <a:latin typeface="Times New Roman"/>
                <a:cs typeface="Times New Roman"/>
              </a:rPr>
              <a:t>the solid</a:t>
            </a:r>
            <a:r>
              <a:rPr sz="1200" i="1" spc="125" dirty="0">
                <a:latin typeface="Times New Roman"/>
                <a:cs typeface="Times New Roman"/>
              </a:rPr>
              <a:t> </a:t>
            </a:r>
            <a:r>
              <a:rPr sz="1800" spc="7" baseline="20833" dirty="0">
                <a:latin typeface="Symbol"/>
                <a:cs typeface="Symbol"/>
              </a:rPr>
              <a:t></a:t>
            </a:r>
            <a:endParaRPr sz="1800" baseline="20833">
              <a:latin typeface="Symbol"/>
              <a:cs typeface="Symbo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81024" y="2537751"/>
            <a:ext cx="1095375" cy="2108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10"/>
              </a:spcBef>
            </a:pPr>
            <a:r>
              <a:rPr sz="1800" spc="7" baseline="20833" dirty="0">
                <a:latin typeface="Symbol"/>
                <a:cs typeface="Symbol"/>
              </a:rPr>
              <a:t></a:t>
            </a:r>
            <a:r>
              <a:rPr sz="1800" spc="7" baseline="20833" dirty="0">
                <a:latin typeface="Times New Roman"/>
                <a:cs typeface="Times New Roman"/>
              </a:rPr>
              <a:t> </a:t>
            </a:r>
            <a:r>
              <a:rPr sz="1200" i="1" spc="30" dirty="0">
                <a:latin typeface="Times New Roman"/>
                <a:cs typeface="Times New Roman"/>
              </a:rPr>
              <a:t>fromthe </a:t>
            </a:r>
            <a:r>
              <a:rPr sz="1200" i="1" spc="5" dirty="0">
                <a:latin typeface="Times New Roman"/>
                <a:cs typeface="Times New Roman"/>
              </a:rPr>
              <a:t>solid</a:t>
            </a:r>
            <a:r>
              <a:rPr sz="1200" i="1" spc="-160" dirty="0">
                <a:latin typeface="Times New Roman"/>
                <a:cs typeface="Times New Roman"/>
              </a:rPr>
              <a:t> </a:t>
            </a:r>
            <a:r>
              <a:rPr sz="1800" spc="7" baseline="20833" dirty="0">
                <a:latin typeface="Symbol"/>
                <a:cs typeface="Symbol"/>
              </a:rPr>
              <a:t></a:t>
            </a:r>
            <a:endParaRPr sz="1800" baseline="20833">
              <a:latin typeface="Symbol"/>
              <a:cs typeface="Symbo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81024" y="2306102"/>
            <a:ext cx="2515870" cy="2108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10"/>
              </a:spcBef>
            </a:pPr>
            <a:r>
              <a:rPr sz="1800" spc="7" baseline="-9259" dirty="0">
                <a:latin typeface="Symbol"/>
                <a:cs typeface="Symbol"/>
              </a:rPr>
              <a:t></a:t>
            </a:r>
            <a:r>
              <a:rPr sz="1800" spc="7" baseline="-9259" dirty="0">
                <a:latin typeface="Times New Roman"/>
                <a:cs typeface="Times New Roman"/>
              </a:rPr>
              <a:t> </a:t>
            </a:r>
            <a:r>
              <a:rPr sz="1200" i="1" spc="15" dirty="0">
                <a:latin typeface="Times New Roman"/>
                <a:cs typeface="Times New Roman"/>
              </a:rPr>
              <a:t>heat </a:t>
            </a:r>
            <a:r>
              <a:rPr sz="1200" i="1" spc="10" dirty="0">
                <a:latin typeface="Times New Roman"/>
                <a:cs typeface="Times New Roman"/>
              </a:rPr>
              <a:t>transfer </a:t>
            </a:r>
            <a:r>
              <a:rPr sz="1800" spc="7" baseline="-9259" dirty="0">
                <a:latin typeface="Symbol"/>
                <a:cs typeface="Symbol"/>
              </a:rPr>
              <a:t></a:t>
            </a:r>
            <a:r>
              <a:rPr sz="1800" spc="7" baseline="-9259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Symbol"/>
                <a:cs typeface="Symbol"/>
              </a:rPr>
              <a:t>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800" spc="7" baseline="-9259" dirty="0">
                <a:latin typeface="Symbol"/>
                <a:cs typeface="Symbol"/>
              </a:rPr>
              <a:t></a:t>
            </a:r>
            <a:r>
              <a:rPr sz="1800" spc="7" baseline="-9259" dirty="0">
                <a:latin typeface="Times New Roman"/>
                <a:cs typeface="Times New Roman"/>
              </a:rPr>
              <a:t> </a:t>
            </a:r>
            <a:r>
              <a:rPr sz="1200" i="1" spc="15" dirty="0">
                <a:latin typeface="Times New Roman"/>
                <a:cs typeface="Times New Roman"/>
              </a:rPr>
              <a:t>energy</a:t>
            </a:r>
            <a:r>
              <a:rPr sz="1200" i="1" spc="-200" dirty="0">
                <a:latin typeface="Times New Roman"/>
                <a:cs typeface="Times New Roman"/>
              </a:rPr>
              <a:t> </a:t>
            </a:r>
            <a:r>
              <a:rPr sz="1200" i="1" spc="10" dirty="0">
                <a:latin typeface="Times New Roman"/>
                <a:cs typeface="Times New Roman"/>
              </a:rPr>
              <a:t>generation</a:t>
            </a:r>
            <a:r>
              <a:rPr sz="1800" spc="15" baseline="-9259" dirty="0">
                <a:latin typeface="Symbol"/>
                <a:cs typeface="Symbol"/>
              </a:rPr>
              <a:t></a:t>
            </a:r>
            <a:endParaRPr sz="1800" baseline="-9259">
              <a:latin typeface="Symbol"/>
              <a:cs typeface="Symbo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06424" y="2086646"/>
            <a:ext cx="2052320" cy="2108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  <a:tabLst>
                <a:tab pos="310515" algn="l"/>
                <a:tab pos="972185" algn="l"/>
                <a:tab pos="1182370" algn="l"/>
                <a:tab pos="1609090" algn="l"/>
              </a:tabLst>
            </a:pPr>
            <a:r>
              <a:rPr sz="1200" spc="5" dirty="0">
                <a:latin typeface="Symbol"/>
                <a:cs typeface="Symbol"/>
              </a:rPr>
              <a:t></a:t>
            </a:r>
            <a:r>
              <a:rPr sz="1200" spc="5" dirty="0">
                <a:latin typeface="Times New Roman"/>
                <a:cs typeface="Times New Roman"/>
              </a:rPr>
              <a:t>	</a:t>
            </a:r>
            <a:r>
              <a:rPr sz="1800" i="1" spc="7" baseline="4629" dirty="0">
                <a:latin typeface="Times New Roman"/>
                <a:cs typeface="Times New Roman"/>
              </a:rPr>
              <a:t>Rate</a:t>
            </a:r>
            <a:r>
              <a:rPr sz="1800" i="1" spc="-142" baseline="4629" dirty="0">
                <a:latin typeface="Times New Roman"/>
                <a:cs typeface="Times New Roman"/>
              </a:rPr>
              <a:t> </a:t>
            </a:r>
            <a:r>
              <a:rPr sz="1800" i="1" spc="15" baseline="4629" dirty="0">
                <a:latin typeface="Times New Roman"/>
                <a:cs typeface="Times New Roman"/>
              </a:rPr>
              <a:t>of	</a:t>
            </a:r>
            <a:r>
              <a:rPr sz="1200" spc="5" dirty="0">
                <a:latin typeface="Symbol"/>
                <a:cs typeface="Symbol"/>
              </a:rPr>
              <a:t></a:t>
            </a:r>
            <a:r>
              <a:rPr sz="1200" spc="5" dirty="0">
                <a:latin typeface="Times New Roman"/>
                <a:cs typeface="Times New Roman"/>
              </a:rPr>
              <a:t>	</a:t>
            </a:r>
            <a:r>
              <a:rPr sz="1200" spc="5" dirty="0">
                <a:latin typeface="Symbol"/>
                <a:cs typeface="Symbol"/>
              </a:rPr>
              <a:t></a:t>
            </a:r>
            <a:r>
              <a:rPr sz="1200" spc="5" dirty="0">
                <a:latin typeface="Times New Roman"/>
                <a:cs typeface="Times New Roman"/>
              </a:rPr>
              <a:t>	</a:t>
            </a:r>
            <a:r>
              <a:rPr sz="1800" i="1" spc="7" baseline="4629" dirty="0">
                <a:latin typeface="Times New Roman"/>
                <a:cs typeface="Times New Roman"/>
              </a:rPr>
              <a:t>Rate</a:t>
            </a:r>
            <a:r>
              <a:rPr sz="1800" i="1" spc="-247" baseline="4629" dirty="0">
                <a:latin typeface="Times New Roman"/>
                <a:cs typeface="Times New Roman"/>
              </a:rPr>
              <a:t> </a:t>
            </a:r>
            <a:r>
              <a:rPr sz="1800" i="1" spc="15" baseline="4629" dirty="0">
                <a:latin typeface="Times New Roman"/>
                <a:cs typeface="Times New Roman"/>
              </a:rPr>
              <a:t>of</a:t>
            </a:r>
            <a:endParaRPr sz="1800" baseline="4629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05536" y="2765043"/>
            <a:ext cx="4811395" cy="5651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5400" marR="30480" algn="just">
              <a:lnSpc>
                <a:spcPct val="97500"/>
              </a:lnSpc>
              <a:spcBef>
                <a:spcPts val="135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from </a:t>
            </a:r>
            <a:r>
              <a:rPr sz="1200" spc="-10" dirty="0">
                <a:latin typeface="Times New Roman"/>
                <a:cs typeface="Times New Roman"/>
              </a:rPr>
              <a:t>above </a:t>
            </a:r>
            <a:r>
              <a:rPr sz="1200" spc="-5" dirty="0">
                <a:latin typeface="Times New Roman"/>
                <a:cs typeface="Times New Roman"/>
              </a:rPr>
              <a:t>equation we can compute the </a:t>
            </a:r>
            <a:r>
              <a:rPr sz="1200" spc="-10" dirty="0">
                <a:latin typeface="Times New Roman"/>
                <a:cs typeface="Times New Roman"/>
              </a:rPr>
              <a:t>quantities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20" dirty="0">
                <a:latin typeface="Times New Roman"/>
                <a:cs typeface="Times New Roman"/>
              </a:rPr>
              <a:t>major </a:t>
            </a:r>
            <a:r>
              <a:rPr sz="1200" spc="-10" dirty="0">
                <a:latin typeface="Times New Roman"/>
                <a:cs typeface="Times New Roman"/>
              </a:rPr>
              <a:t>interest </a:t>
            </a:r>
            <a:r>
              <a:rPr sz="1200" spc="-25" dirty="0">
                <a:latin typeface="Times New Roman"/>
                <a:cs typeface="Times New Roman"/>
              </a:rPr>
              <a:t>in 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0" dirty="0">
                <a:latin typeface="Times New Roman"/>
                <a:cs typeface="Times New Roman"/>
              </a:rPr>
              <a:t>medium </a:t>
            </a:r>
            <a:r>
              <a:rPr sz="1200" spc="-10" dirty="0">
                <a:latin typeface="Times New Roman"/>
                <a:cs typeface="Times New Roman"/>
              </a:rPr>
              <a:t>with heat generation, </a:t>
            </a:r>
            <a:r>
              <a:rPr sz="1200" spc="-5" dirty="0">
                <a:latin typeface="Times New Roman"/>
                <a:cs typeface="Times New Roman"/>
              </a:rPr>
              <a:t>such </a:t>
            </a:r>
            <a:r>
              <a:rPr sz="1200" spc="-10" dirty="0">
                <a:latin typeface="Times New Roman"/>
                <a:cs typeface="Times New Roman"/>
              </a:rPr>
              <a:t>as; </a:t>
            </a:r>
            <a:r>
              <a:rPr sz="1200" b="1" dirty="0">
                <a:latin typeface="Times New Roman"/>
                <a:cs typeface="Times New Roman"/>
              </a:rPr>
              <a:t>the </a:t>
            </a:r>
            <a:r>
              <a:rPr sz="1200" b="1" spc="-10" dirty="0">
                <a:latin typeface="Times New Roman"/>
                <a:cs typeface="Times New Roman"/>
              </a:rPr>
              <a:t>surface temperature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s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dirty="0">
                <a:latin typeface="Times New Roman"/>
                <a:cs typeface="Times New Roman"/>
              </a:rPr>
              <a:t>the  </a:t>
            </a:r>
            <a:r>
              <a:rPr sz="1200" b="1" spc="-10" dirty="0">
                <a:latin typeface="Times New Roman"/>
                <a:cs typeface="Times New Roman"/>
              </a:rPr>
              <a:t>maximum temperature </a:t>
            </a:r>
            <a:r>
              <a:rPr sz="1200" b="1" i="1" spc="5" dirty="0">
                <a:latin typeface="Times New Roman"/>
                <a:cs typeface="Times New Roman"/>
              </a:rPr>
              <a:t>T</a:t>
            </a:r>
            <a:r>
              <a:rPr sz="1200" b="1" i="1" spc="7" baseline="-10416" dirty="0">
                <a:latin typeface="Times New Roman"/>
                <a:cs typeface="Times New Roman"/>
              </a:rPr>
              <a:t>max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dirty="0">
                <a:latin typeface="Times New Roman"/>
                <a:cs typeface="Times New Roman"/>
              </a:rPr>
              <a:t>occurs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medium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i="1" spc="-5" dirty="0">
                <a:latin typeface="Times New Roman"/>
                <a:cs typeface="Times New Roman"/>
              </a:rPr>
              <a:t>steady</a:t>
            </a:r>
            <a:r>
              <a:rPr sz="1200" i="1" spc="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operation.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367528" y="1116583"/>
            <a:ext cx="1776983" cy="13197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5473700" y="2487676"/>
            <a:ext cx="1390015" cy="76454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2540" algn="ctr">
              <a:lnSpc>
                <a:spcPts val="1150"/>
              </a:lnSpc>
              <a:spcBef>
                <a:spcPts val="185"/>
              </a:spcBef>
            </a:pPr>
            <a:r>
              <a:rPr sz="1000" b="1" i="1" dirty="0">
                <a:latin typeface="Times New Roman"/>
                <a:cs typeface="Times New Roman"/>
              </a:rPr>
              <a:t>Fig.(2.24) At </a:t>
            </a:r>
            <a:r>
              <a:rPr sz="1000" b="1" i="1" spc="-5" dirty="0">
                <a:latin typeface="Times New Roman"/>
                <a:cs typeface="Times New Roman"/>
              </a:rPr>
              <a:t>steady  </a:t>
            </a:r>
            <a:r>
              <a:rPr sz="1000" b="1" i="1" dirty="0">
                <a:latin typeface="Times New Roman"/>
                <a:cs typeface="Times New Roman"/>
              </a:rPr>
              <a:t>conditions, </a:t>
            </a:r>
            <a:r>
              <a:rPr sz="1000" b="1" i="1" spc="-10" dirty="0">
                <a:latin typeface="Times New Roman"/>
                <a:cs typeface="Times New Roman"/>
              </a:rPr>
              <a:t>the </a:t>
            </a:r>
            <a:r>
              <a:rPr sz="1000" b="1" i="1" spc="-5" dirty="0">
                <a:latin typeface="Times New Roman"/>
                <a:cs typeface="Times New Roman"/>
              </a:rPr>
              <a:t>entire</a:t>
            </a:r>
            <a:r>
              <a:rPr sz="1000" b="1" i="1" spc="-3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heat  </a:t>
            </a:r>
            <a:r>
              <a:rPr sz="1000" b="1" i="1" dirty="0">
                <a:latin typeface="Times New Roman"/>
                <a:cs typeface="Times New Roman"/>
              </a:rPr>
              <a:t>generated </a:t>
            </a:r>
            <a:r>
              <a:rPr sz="1000" b="1" i="1" spc="5" dirty="0">
                <a:latin typeface="Times New Roman"/>
                <a:cs typeface="Times New Roman"/>
              </a:rPr>
              <a:t>in </a:t>
            </a:r>
            <a:r>
              <a:rPr sz="1000" b="1" i="1" dirty="0">
                <a:latin typeface="Times New Roman"/>
                <a:cs typeface="Times New Roman"/>
              </a:rPr>
              <a:t>a </a:t>
            </a:r>
            <a:r>
              <a:rPr sz="1000" b="1" i="1" spc="-5" dirty="0">
                <a:latin typeface="Times New Roman"/>
                <a:cs typeface="Times New Roman"/>
              </a:rPr>
              <a:t>solid </a:t>
            </a:r>
            <a:r>
              <a:rPr sz="1000" b="1" i="1" dirty="0">
                <a:latin typeface="Times New Roman"/>
                <a:cs typeface="Times New Roman"/>
              </a:rPr>
              <a:t>must  leave the </a:t>
            </a:r>
            <a:r>
              <a:rPr sz="1000" b="1" i="1" spc="-5" dirty="0">
                <a:latin typeface="Times New Roman"/>
                <a:cs typeface="Times New Roman"/>
              </a:rPr>
              <a:t>solid </a:t>
            </a:r>
            <a:r>
              <a:rPr sz="1000" b="1" i="1" dirty="0">
                <a:latin typeface="Times New Roman"/>
                <a:cs typeface="Times New Roman"/>
              </a:rPr>
              <a:t>through</a:t>
            </a:r>
            <a:r>
              <a:rPr sz="1000" b="1" i="1" spc="-105" dirty="0">
                <a:latin typeface="Times New Roman"/>
                <a:cs typeface="Times New Roman"/>
              </a:rPr>
              <a:t> </a:t>
            </a:r>
            <a:r>
              <a:rPr sz="1000" b="1" i="1" spc="5" dirty="0">
                <a:latin typeface="Times New Roman"/>
                <a:cs typeface="Times New Roman"/>
              </a:rPr>
              <a:t>its  </a:t>
            </a:r>
            <a:r>
              <a:rPr sz="1000" b="1" i="1" dirty="0">
                <a:latin typeface="Times New Roman"/>
                <a:cs typeface="Times New Roman"/>
              </a:rPr>
              <a:t>outer</a:t>
            </a:r>
            <a:r>
              <a:rPr sz="1000" b="1" i="1" spc="-5" dirty="0">
                <a:latin typeface="Times New Roman"/>
                <a:cs typeface="Times New Roman"/>
              </a:rPr>
              <a:t> surface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404103" y="3868928"/>
            <a:ext cx="1511807" cy="14234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394959" y="3859784"/>
            <a:ext cx="1530350" cy="1442085"/>
          </a:xfrm>
          <a:custGeom>
            <a:avLst/>
            <a:gdLst/>
            <a:ahLst/>
            <a:cxnLst/>
            <a:rect l="l" t="t" r="r" b="b"/>
            <a:pathLst>
              <a:path w="1530350" h="1442085">
                <a:moveTo>
                  <a:pt x="0" y="0"/>
                </a:moveTo>
                <a:lnTo>
                  <a:pt x="1530095" y="0"/>
                </a:lnTo>
                <a:lnTo>
                  <a:pt x="1530095" y="1441704"/>
                </a:lnTo>
                <a:lnTo>
                  <a:pt x="0" y="1441704"/>
                </a:lnTo>
                <a:lnTo>
                  <a:pt x="0" y="0"/>
                </a:lnTo>
                <a:close/>
              </a:path>
            </a:pathLst>
          </a:custGeom>
          <a:ln w="152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5488940" y="5322316"/>
            <a:ext cx="1312545" cy="32893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20040" marR="5080" indent="-307975">
              <a:lnSpc>
                <a:spcPts val="1180"/>
              </a:lnSpc>
              <a:spcBef>
                <a:spcPts val="160"/>
              </a:spcBef>
            </a:pPr>
            <a:r>
              <a:rPr sz="1000" b="1" i="1" dirty="0">
                <a:latin typeface="Times New Roman"/>
                <a:cs typeface="Times New Roman"/>
              </a:rPr>
              <a:t>Fig.(2.25) </a:t>
            </a:r>
            <a:r>
              <a:rPr sz="1000" b="1" i="1" spc="-5" dirty="0">
                <a:latin typeface="Times New Roman"/>
                <a:cs typeface="Times New Roman"/>
              </a:rPr>
              <a:t>Schematic</a:t>
            </a:r>
            <a:r>
              <a:rPr sz="1000" b="1" i="1" spc="-65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for  Example-2.7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583935" y="7660640"/>
            <a:ext cx="1331975" cy="19415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574791" y="7651495"/>
            <a:ext cx="1350645" cy="1960245"/>
          </a:xfrm>
          <a:custGeom>
            <a:avLst/>
            <a:gdLst/>
            <a:ahLst/>
            <a:cxnLst/>
            <a:rect l="l" t="t" r="r" b="b"/>
            <a:pathLst>
              <a:path w="1350645" h="1960245">
                <a:moveTo>
                  <a:pt x="0" y="0"/>
                </a:moveTo>
                <a:lnTo>
                  <a:pt x="1350264" y="0"/>
                </a:lnTo>
                <a:lnTo>
                  <a:pt x="1350264" y="1959864"/>
                </a:lnTo>
                <a:lnTo>
                  <a:pt x="0" y="1959864"/>
                </a:lnTo>
                <a:lnTo>
                  <a:pt x="0" y="0"/>
                </a:lnTo>
                <a:close/>
              </a:path>
            </a:pathLst>
          </a:custGeom>
          <a:ln w="152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5574284" y="9647428"/>
            <a:ext cx="131254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20040" marR="5080" indent="-307975">
              <a:lnSpc>
                <a:spcPct val="100000"/>
              </a:lnSpc>
              <a:spcBef>
                <a:spcPts val="105"/>
              </a:spcBef>
            </a:pPr>
            <a:r>
              <a:rPr sz="1000" b="1" i="1" dirty="0">
                <a:latin typeface="Times New Roman"/>
                <a:cs typeface="Times New Roman"/>
              </a:rPr>
              <a:t>Fig.(2.26) </a:t>
            </a:r>
            <a:r>
              <a:rPr sz="1000" b="1" i="1" spc="-5" dirty="0">
                <a:latin typeface="Times New Roman"/>
                <a:cs typeface="Times New Roman"/>
              </a:rPr>
              <a:t>Schematic</a:t>
            </a:r>
            <a:r>
              <a:rPr sz="1000" b="1" i="1" spc="-65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for  Example-2.8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55319" y="7685023"/>
            <a:ext cx="4800600" cy="17251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09600" y="9448800"/>
            <a:ext cx="4892040" cy="0"/>
          </a:xfrm>
          <a:custGeom>
            <a:avLst/>
            <a:gdLst/>
            <a:ahLst/>
            <a:cxnLst/>
            <a:rect l="l" t="t" r="r" b="b"/>
            <a:pathLst>
              <a:path w="4892040">
                <a:moveTo>
                  <a:pt x="0" y="0"/>
                </a:moveTo>
                <a:lnTo>
                  <a:pt x="4892040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17219" y="7654290"/>
            <a:ext cx="0" cy="1786889"/>
          </a:xfrm>
          <a:custGeom>
            <a:avLst/>
            <a:gdLst/>
            <a:ahLst/>
            <a:cxnLst/>
            <a:rect l="l" t="t" r="r" b="b"/>
            <a:pathLst>
              <a:path h="1786890">
                <a:moveTo>
                  <a:pt x="0" y="0"/>
                </a:moveTo>
                <a:lnTo>
                  <a:pt x="0" y="1786889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09600" y="7646669"/>
            <a:ext cx="4892040" cy="0"/>
          </a:xfrm>
          <a:custGeom>
            <a:avLst/>
            <a:gdLst/>
            <a:ahLst/>
            <a:cxnLst/>
            <a:rect l="l" t="t" r="r" b="b"/>
            <a:pathLst>
              <a:path w="4892040">
                <a:moveTo>
                  <a:pt x="0" y="0"/>
                </a:moveTo>
                <a:lnTo>
                  <a:pt x="4892040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494020" y="7654543"/>
            <a:ext cx="0" cy="1786255"/>
          </a:xfrm>
          <a:custGeom>
            <a:avLst/>
            <a:gdLst/>
            <a:ahLst/>
            <a:cxnLst/>
            <a:rect l="l" t="t" r="r" b="b"/>
            <a:pathLst>
              <a:path h="1786254">
                <a:moveTo>
                  <a:pt x="0" y="0"/>
                </a:moveTo>
                <a:lnTo>
                  <a:pt x="0" y="1786127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40080" y="9418319"/>
            <a:ext cx="4831080" cy="0"/>
          </a:xfrm>
          <a:custGeom>
            <a:avLst/>
            <a:gdLst/>
            <a:ahLst/>
            <a:cxnLst/>
            <a:rect l="l" t="t" r="r" b="b"/>
            <a:pathLst>
              <a:path w="4831080">
                <a:moveTo>
                  <a:pt x="0" y="0"/>
                </a:moveTo>
                <a:lnTo>
                  <a:pt x="4831080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47700" y="7684769"/>
            <a:ext cx="0" cy="1725930"/>
          </a:xfrm>
          <a:custGeom>
            <a:avLst/>
            <a:gdLst/>
            <a:ahLst/>
            <a:cxnLst/>
            <a:rect l="l" t="t" r="r" b="b"/>
            <a:pathLst>
              <a:path h="1725929">
                <a:moveTo>
                  <a:pt x="0" y="0"/>
                </a:moveTo>
                <a:lnTo>
                  <a:pt x="0" y="1725929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40080" y="7677150"/>
            <a:ext cx="4831080" cy="0"/>
          </a:xfrm>
          <a:custGeom>
            <a:avLst/>
            <a:gdLst/>
            <a:ahLst/>
            <a:cxnLst/>
            <a:rect l="l" t="t" r="r" b="b"/>
            <a:pathLst>
              <a:path w="4831080">
                <a:moveTo>
                  <a:pt x="0" y="0"/>
                </a:moveTo>
                <a:lnTo>
                  <a:pt x="4831080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463540" y="7685023"/>
            <a:ext cx="0" cy="1725295"/>
          </a:xfrm>
          <a:custGeom>
            <a:avLst/>
            <a:gdLst/>
            <a:ahLst/>
            <a:cxnLst/>
            <a:rect l="l" t="t" r="r" b="b"/>
            <a:pathLst>
              <a:path h="1725295">
                <a:moveTo>
                  <a:pt x="0" y="0"/>
                </a:moveTo>
                <a:lnTo>
                  <a:pt x="0" y="1725167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4056888" y="8379968"/>
            <a:ext cx="838200" cy="180340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50"/>
              </a:lnSpc>
            </a:pPr>
            <a:r>
              <a:rPr sz="1100" b="1" spc="-5" dirty="0">
                <a:latin typeface="Arial Narrow"/>
                <a:cs typeface="Arial Narrow"/>
              </a:rPr>
              <a:t>Fig.(2.26).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331975" y="7773416"/>
            <a:ext cx="363220" cy="192405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 marL="45720">
              <a:lnSpc>
                <a:spcPts val="1345"/>
              </a:lnSpc>
            </a:pPr>
            <a:r>
              <a:rPr sz="1200" b="1" i="1" spc="-5" dirty="0">
                <a:solidFill>
                  <a:srgbClr val="F85487"/>
                </a:solidFill>
                <a:latin typeface="Arial"/>
                <a:cs typeface="Arial"/>
              </a:rPr>
              <a:t>2.8-</a:t>
            </a:r>
            <a:endParaRPr sz="1200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55319" y="3411728"/>
            <a:ext cx="4660392" cy="40965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09600" y="7546340"/>
            <a:ext cx="4752340" cy="0"/>
          </a:xfrm>
          <a:custGeom>
            <a:avLst/>
            <a:gdLst/>
            <a:ahLst/>
            <a:cxnLst/>
            <a:rect l="l" t="t" r="r" b="b"/>
            <a:pathLst>
              <a:path w="4752340">
                <a:moveTo>
                  <a:pt x="0" y="0"/>
                </a:moveTo>
                <a:lnTo>
                  <a:pt x="4751832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17219" y="3380740"/>
            <a:ext cx="0" cy="4157979"/>
          </a:xfrm>
          <a:custGeom>
            <a:avLst/>
            <a:gdLst/>
            <a:ahLst/>
            <a:cxnLst/>
            <a:rect l="l" t="t" r="r" b="b"/>
            <a:pathLst>
              <a:path h="4157979">
                <a:moveTo>
                  <a:pt x="0" y="0"/>
                </a:moveTo>
                <a:lnTo>
                  <a:pt x="0" y="415798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09600" y="3373120"/>
            <a:ext cx="4752340" cy="0"/>
          </a:xfrm>
          <a:custGeom>
            <a:avLst/>
            <a:gdLst/>
            <a:ahLst/>
            <a:cxnLst/>
            <a:rect l="l" t="t" r="r" b="b"/>
            <a:pathLst>
              <a:path w="4752340">
                <a:moveTo>
                  <a:pt x="0" y="0"/>
                </a:moveTo>
                <a:lnTo>
                  <a:pt x="4751832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353811" y="3381247"/>
            <a:ext cx="0" cy="4157979"/>
          </a:xfrm>
          <a:custGeom>
            <a:avLst/>
            <a:gdLst/>
            <a:ahLst/>
            <a:cxnLst/>
            <a:rect l="l" t="t" r="r" b="b"/>
            <a:pathLst>
              <a:path h="4157979">
                <a:moveTo>
                  <a:pt x="0" y="0"/>
                </a:moveTo>
                <a:lnTo>
                  <a:pt x="0" y="4157472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40080" y="7515859"/>
            <a:ext cx="4691380" cy="0"/>
          </a:xfrm>
          <a:custGeom>
            <a:avLst/>
            <a:gdLst/>
            <a:ahLst/>
            <a:cxnLst/>
            <a:rect l="l" t="t" r="r" b="b"/>
            <a:pathLst>
              <a:path w="4691380">
                <a:moveTo>
                  <a:pt x="0" y="0"/>
                </a:moveTo>
                <a:lnTo>
                  <a:pt x="4690872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47700" y="3411220"/>
            <a:ext cx="0" cy="4097020"/>
          </a:xfrm>
          <a:custGeom>
            <a:avLst/>
            <a:gdLst/>
            <a:ahLst/>
            <a:cxnLst/>
            <a:rect l="l" t="t" r="r" b="b"/>
            <a:pathLst>
              <a:path h="4097020">
                <a:moveTo>
                  <a:pt x="0" y="0"/>
                </a:moveTo>
                <a:lnTo>
                  <a:pt x="0" y="4097019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40080" y="3403600"/>
            <a:ext cx="4691380" cy="0"/>
          </a:xfrm>
          <a:custGeom>
            <a:avLst/>
            <a:gdLst/>
            <a:ahLst/>
            <a:cxnLst/>
            <a:rect l="l" t="t" r="r" b="b"/>
            <a:pathLst>
              <a:path w="4691380">
                <a:moveTo>
                  <a:pt x="0" y="0"/>
                </a:moveTo>
                <a:lnTo>
                  <a:pt x="4690872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323332" y="3411728"/>
            <a:ext cx="0" cy="4097020"/>
          </a:xfrm>
          <a:custGeom>
            <a:avLst/>
            <a:gdLst/>
            <a:ahLst/>
            <a:cxnLst/>
            <a:rect l="l" t="t" r="r" b="b"/>
            <a:pathLst>
              <a:path h="4097020">
                <a:moveTo>
                  <a:pt x="0" y="0"/>
                </a:moveTo>
                <a:lnTo>
                  <a:pt x="0" y="4096512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3867911" y="6779768"/>
            <a:ext cx="1262380" cy="180340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45"/>
              </a:lnSpc>
            </a:pPr>
            <a:r>
              <a:rPr sz="1200" b="1" spc="-5" dirty="0">
                <a:latin typeface="Arial Narrow"/>
                <a:cs typeface="Arial Narrow"/>
              </a:rPr>
              <a:t>as</a:t>
            </a:r>
            <a:r>
              <a:rPr sz="1200" b="1" spc="-10" dirty="0">
                <a:latin typeface="Arial Narrow"/>
                <a:cs typeface="Arial Narrow"/>
              </a:rPr>
              <a:t> </a:t>
            </a:r>
            <a:r>
              <a:rPr sz="1200" b="1" spc="-5" dirty="0">
                <a:latin typeface="Arial Narrow"/>
                <a:cs typeface="Arial Narrow"/>
              </a:rPr>
              <a:t>follow;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057655" y="4088384"/>
            <a:ext cx="701040" cy="180340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45"/>
              </a:lnSpc>
            </a:pPr>
            <a:r>
              <a:rPr sz="1200" b="1" spc="-5" dirty="0">
                <a:latin typeface="Arial Narrow"/>
                <a:cs typeface="Arial Narrow"/>
              </a:rPr>
              <a:t>Fig.(2.25).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322832" y="3490976"/>
            <a:ext cx="350520" cy="192405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 marL="42545">
              <a:lnSpc>
                <a:spcPts val="1345"/>
              </a:lnSpc>
            </a:pPr>
            <a:r>
              <a:rPr sz="1200" b="1" i="1" spc="-5" dirty="0">
                <a:solidFill>
                  <a:srgbClr val="F85487"/>
                </a:solidFill>
                <a:latin typeface="Arial"/>
                <a:cs typeface="Arial"/>
              </a:rPr>
              <a:t>2.7-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8236" y="463804"/>
            <a:ext cx="975994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Two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12617" y="463804"/>
            <a:ext cx="200723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Heat Conduction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Equation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4840" y="769619"/>
            <a:ext cx="5120640" cy="9213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43712" y="4057903"/>
            <a:ext cx="3886200" cy="231775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50"/>
              </a:lnSpc>
            </a:pPr>
            <a:r>
              <a:rPr sz="1100" b="1" spc="-5" dirty="0">
                <a:latin typeface="Arial Narrow"/>
                <a:cs typeface="Arial Narrow"/>
              </a:rPr>
              <a:t>Multiplying </a:t>
            </a:r>
            <a:r>
              <a:rPr sz="1100" b="1" dirty="0">
                <a:latin typeface="Arial Narrow"/>
                <a:cs typeface="Arial Narrow"/>
              </a:rPr>
              <a:t>both </a:t>
            </a:r>
            <a:r>
              <a:rPr sz="1100" b="1" spc="-5" dirty="0">
                <a:latin typeface="Arial Narrow"/>
                <a:cs typeface="Arial Narrow"/>
              </a:rPr>
              <a:t>sides </a:t>
            </a:r>
            <a:r>
              <a:rPr sz="1100" b="1" dirty="0">
                <a:latin typeface="Arial Narrow"/>
                <a:cs typeface="Arial Narrow"/>
              </a:rPr>
              <a:t>of the </a:t>
            </a:r>
            <a:r>
              <a:rPr sz="1100" b="1" spc="-5" dirty="0">
                <a:latin typeface="Arial Narrow"/>
                <a:cs typeface="Arial Narrow"/>
              </a:rPr>
              <a:t>equation </a:t>
            </a:r>
            <a:r>
              <a:rPr sz="1100" b="1" dirty="0">
                <a:latin typeface="Arial Narrow"/>
                <a:cs typeface="Arial Narrow"/>
              </a:rPr>
              <a:t>by r </a:t>
            </a:r>
            <a:r>
              <a:rPr sz="1100" b="1" spc="-5" dirty="0">
                <a:latin typeface="Arial Narrow"/>
                <a:cs typeface="Arial Narrow"/>
              </a:rPr>
              <a:t>and rearranging, we</a:t>
            </a:r>
            <a:r>
              <a:rPr sz="1100" b="1" spc="-50" dirty="0">
                <a:latin typeface="Arial Narrow"/>
                <a:cs typeface="Arial Narrow"/>
              </a:rPr>
              <a:t> </a:t>
            </a:r>
            <a:r>
              <a:rPr sz="1100" b="1" spc="-5" dirty="0">
                <a:latin typeface="Arial Narrow"/>
                <a:cs typeface="Arial Narrow"/>
              </a:rPr>
              <a:t>obtain;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33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554480" y="2271776"/>
            <a:ext cx="2399030" cy="189230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50"/>
              </a:lnSpc>
            </a:pPr>
            <a:r>
              <a:rPr sz="1100" b="1" dirty="0">
                <a:latin typeface="Arial Narrow"/>
                <a:cs typeface="Arial Narrow"/>
              </a:rPr>
              <a:t>;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43712" y="2948432"/>
            <a:ext cx="3587750" cy="228600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75"/>
              </a:lnSpc>
            </a:pPr>
            <a:r>
              <a:rPr sz="1100" b="1" dirty="0">
                <a:latin typeface="Arial Narrow"/>
                <a:cs typeface="Arial Narrow"/>
              </a:rPr>
              <a:t>The boundary </a:t>
            </a:r>
            <a:r>
              <a:rPr sz="1100" b="1" spc="-5" dirty="0">
                <a:latin typeface="Arial Narrow"/>
                <a:cs typeface="Arial Narrow"/>
              </a:rPr>
              <a:t>conditions </a:t>
            </a:r>
            <a:r>
              <a:rPr sz="1100" b="1" dirty="0">
                <a:latin typeface="Arial Narrow"/>
                <a:cs typeface="Arial Narrow"/>
              </a:rPr>
              <a:t>of the </a:t>
            </a:r>
            <a:r>
              <a:rPr sz="1100" b="1" spc="-5" dirty="0">
                <a:latin typeface="Arial Narrow"/>
                <a:cs typeface="Arial Narrow"/>
              </a:rPr>
              <a:t>present problem </a:t>
            </a:r>
            <a:r>
              <a:rPr sz="1100" b="1" spc="-10" dirty="0">
                <a:latin typeface="Arial Narrow"/>
                <a:cs typeface="Arial Narrow"/>
              </a:rPr>
              <a:t>will </a:t>
            </a:r>
            <a:r>
              <a:rPr sz="1100" b="1" dirty="0">
                <a:latin typeface="Arial Narrow"/>
                <a:cs typeface="Arial Narrow"/>
              </a:rPr>
              <a:t>be </a:t>
            </a:r>
            <a:r>
              <a:rPr sz="1100" b="1" spc="10" dirty="0">
                <a:latin typeface="Arial Narrow"/>
                <a:cs typeface="Arial Narrow"/>
              </a:rPr>
              <a:t>as</a:t>
            </a:r>
            <a:r>
              <a:rPr sz="1100" b="1" spc="-60" dirty="0">
                <a:latin typeface="Arial Narrow"/>
                <a:cs typeface="Arial Narrow"/>
              </a:rPr>
              <a:t> </a:t>
            </a:r>
            <a:r>
              <a:rPr sz="1100" b="1" spc="-5" dirty="0">
                <a:latin typeface="Arial Narrow"/>
                <a:cs typeface="Arial Narrow"/>
              </a:rPr>
              <a:t>follow;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43712" y="1000760"/>
            <a:ext cx="387350" cy="180340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50"/>
              </a:lnSpc>
            </a:pPr>
            <a:r>
              <a:rPr sz="1100" b="1" dirty="0">
                <a:latin typeface="Arial Narrow"/>
                <a:cs typeface="Arial Narrow"/>
              </a:rPr>
              <a:t>( </a:t>
            </a:r>
            <a:r>
              <a:rPr sz="1100" b="1" spc="-10" dirty="0">
                <a:latin typeface="Arial Narrow"/>
                <a:cs typeface="Arial Narrow"/>
              </a:rPr>
              <a:t>2.7</a:t>
            </a:r>
            <a:r>
              <a:rPr sz="1100" b="1" spc="-65" dirty="0">
                <a:latin typeface="Arial Narrow"/>
                <a:cs typeface="Arial Narrow"/>
              </a:rPr>
              <a:t> </a:t>
            </a:r>
            <a:r>
              <a:rPr sz="1100" b="1" spc="5" dirty="0">
                <a:latin typeface="Arial Narrow"/>
                <a:cs typeface="Arial Narrow"/>
              </a:rPr>
              <a:t>),</a:t>
            </a:r>
            <a:endParaRPr sz="11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8236" y="463804"/>
            <a:ext cx="975994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Two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12617" y="463804"/>
            <a:ext cx="200723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Heat Conduction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Equation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553455" y="1183639"/>
            <a:ext cx="1475231" cy="11765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744971" y="2524252"/>
            <a:ext cx="112458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3985" marR="5080" indent="-121920">
              <a:lnSpc>
                <a:spcPct val="100000"/>
              </a:lnSpc>
              <a:spcBef>
                <a:spcPts val="105"/>
              </a:spcBef>
            </a:pPr>
            <a:r>
              <a:rPr sz="1000" b="1" i="1" dirty="0">
                <a:latin typeface="Times New Roman"/>
                <a:cs typeface="Times New Roman"/>
              </a:rPr>
              <a:t>Fig.(2.27)</a:t>
            </a:r>
            <a:r>
              <a:rPr sz="1000" b="1" i="1" spc="-6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Schematic  </a:t>
            </a:r>
            <a:r>
              <a:rPr sz="1000" b="1" i="1" dirty="0">
                <a:latin typeface="Times New Roman"/>
                <a:cs typeface="Times New Roman"/>
              </a:rPr>
              <a:t>for</a:t>
            </a:r>
            <a:r>
              <a:rPr sz="1000" b="1" i="1" spc="-5" dirty="0">
                <a:latin typeface="Times New Roman"/>
                <a:cs typeface="Times New Roman"/>
              </a:rPr>
              <a:t> Example-2.9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15695" y="759459"/>
            <a:ext cx="4949952" cy="92506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017520" y="3817111"/>
            <a:ext cx="353695" cy="158750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5"/>
              </a:lnSpc>
            </a:pPr>
            <a:r>
              <a:rPr sz="1100" b="1" dirty="0">
                <a:latin typeface="Arial Narrow"/>
                <a:cs typeface="Arial Narrow"/>
              </a:rPr>
              <a:t>(2.8),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34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3014472" y="6206744"/>
            <a:ext cx="387350" cy="158750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5"/>
              </a:lnSpc>
            </a:pPr>
            <a:r>
              <a:rPr sz="1100" b="1" dirty="0">
                <a:latin typeface="Arial Narrow"/>
                <a:cs typeface="Arial Narrow"/>
              </a:rPr>
              <a:t>(2.6),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069079" y="1360424"/>
            <a:ext cx="829310" cy="161925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5"/>
              </a:lnSpc>
            </a:pPr>
            <a:r>
              <a:rPr sz="1100" b="1" spc="-5" dirty="0">
                <a:latin typeface="Arial Narrow"/>
                <a:cs typeface="Arial Narrow"/>
              </a:rPr>
              <a:t>as </a:t>
            </a:r>
            <a:r>
              <a:rPr sz="1100" b="1" spc="-10" dirty="0">
                <a:latin typeface="Arial Narrow"/>
                <a:cs typeface="Arial Narrow"/>
              </a:rPr>
              <a:t>in</a:t>
            </a:r>
            <a:r>
              <a:rPr sz="1100" b="1" spc="-105" dirty="0">
                <a:latin typeface="Arial Narrow"/>
                <a:cs typeface="Arial Narrow"/>
              </a:rPr>
              <a:t> </a:t>
            </a:r>
            <a:r>
              <a:rPr sz="1100" b="1" dirty="0">
                <a:latin typeface="Arial Narrow"/>
                <a:cs typeface="Arial Narrow"/>
              </a:rPr>
              <a:t>Fig.(2.27).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35024" y="854455"/>
            <a:ext cx="360045" cy="189230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 marL="42545">
              <a:lnSpc>
                <a:spcPts val="1230"/>
              </a:lnSpc>
            </a:pPr>
            <a:r>
              <a:rPr sz="1100" b="1" i="1" spc="5" dirty="0">
                <a:solidFill>
                  <a:srgbClr val="F85487"/>
                </a:solidFill>
                <a:latin typeface="Arial"/>
                <a:cs typeface="Arial"/>
              </a:rPr>
              <a:t>2.9-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0936" y="772159"/>
            <a:ext cx="4456430" cy="4483735"/>
          </a:xfrm>
          <a:custGeom>
            <a:avLst/>
            <a:gdLst/>
            <a:ahLst/>
            <a:cxnLst/>
            <a:rect l="l" t="t" r="r" b="b"/>
            <a:pathLst>
              <a:path w="4456430" h="4483735">
                <a:moveTo>
                  <a:pt x="0" y="4483608"/>
                </a:moveTo>
                <a:lnTo>
                  <a:pt x="4456176" y="4483608"/>
                </a:lnTo>
                <a:lnTo>
                  <a:pt x="4456176" y="0"/>
                </a:lnTo>
                <a:lnTo>
                  <a:pt x="0" y="0"/>
                </a:lnTo>
                <a:lnTo>
                  <a:pt x="0" y="4483608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18236" y="387197"/>
            <a:ext cx="6301740" cy="1458595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695"/>
              </a:spcBef>
              <a:tabLst>
                <a:tab pos="4306570" algn="l"/>
              </a:tabLst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1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Two	</a:t>
            </a:r>
            <a:r>
              <a:rPr sz="1400" b="1" i="1" spc="-5" dirty="0">
                <a:latin typeface="Times New Roman"/>
                <a:cs typeface="Times New Roman"/>
              </a:rPr>
              <a:t>Heat Conduction</a:t>
            </a:r>
            <a:r>
              <a:rPr sz="1400" b="1" i="1" spc="-50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Equation</a:t>
            </a:r>
            <a:endParaRPr sz="1400">
              <a:latin typeface="Times New Roman"/>
              <a:cs typeface="Times New Roman"/>
            </a:endParaRPr>
          </a:p>
          <a:p>
            <a:pPr marL="12700" algn="just">
              <a:lnSpc>
                <a:spcPts val="1525"/>
              </a:lnSpc>
              <a:spcBef>
                <a:spcPts val="555"/>
              </a:spcBef>
            </a:pPr>
            <a:r>
              <a:rPr sz="1300" b="1" i="1" dirty="0">
                <a:latin typeface="Times New Roman"/>
                <a:cs typeface="Times New Roman"/>
              </a:rPr>
              <a:t>2.6- </a:t>
            </a:r>
            <a:r>
              <a:rPr sz="1300" b="1" i="1" spc="-10" dirty="0">
                <a:latin typeface="Times New Roman"/>
                <a:cs typeface="Times New Roman"/>
              </a:rPr>
              <a:t>Variable Thermal </a:t>
            </a:r>
            <a:r>
              <a:rPr sz="1300" b="1" i="1" spc="-5" dirty="0">
                <a:latin typeface="Times New Roman"/>
                <a:cs typeface="Times New Roman"/>
              </a:rPr>
              <a:t>Conductivity, k</a:t>
            </a:r>
            <a:r>
              <a:rPr sz="1300" b="1" i="1" spc="80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(T)</a:t>
            </a:r>
            <a:endParaRPr sz="1300">
              <a:latin typeface="Times New Roman"/>
              <a:cs typeface="Times New Roman"/>
            </a:endParaRPr>
          </a:p>
          <a:p>
            <a:pPr marL="12700" marR="1815464" indent="167640" algn="just">
              <a:lnSpc>
                <a:spcPct val="95800"/>
              </a:lnSpc>
              <a:spcBef>
                <a:spcPts val="25"/>
              </a:spcBef>
            </a:pPr>
            <a:r>
              <a:rPr sz="1200" spc="-20" dirty="0">
                <a:latin typeface="Times New Roman"/>
                <a:cs typeface="Times New Roman"/>
              </a:rPr>
              <a:t>As </a:t>
            </a:r>
            <a:r>
              <a:rPr sz="1200" spc="-5" dirty="0">
                <a:latin typeface="Times New Roman"/>
                <a:cs typeface="Times New Roman"/>
              </a:rPr>
              <a:t>we </a:t>
            </a:r>
            <a:r>
              <a:rPr sz="1200" spc="-10" dirty="0">
                <a:latin typeface="Times New Roman"/>
                <a:cs typeface="Times New Roman"/>
              </a:rPr>
              <a:t>say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chapter1 that the </a:t>
            </a:r>
            <a:r>
              <a:rPr sz="1200" spc="-10" dirty="0">
                <a:latin typeface="Times New Roman"/>
                <a:cs typeface="Times New Roman"/>
              </a:rPr>
              <a:t>thermal conductivity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material, </a:t>
            </a:r>
            <a:r>
              <a:rPr sz="1200" spc="-25" dirty="0">
                <a:latin typeface="Times New Roman"/>
                <a:cs typeface="Times New Roman"/>
              </a:rPr>
              <a:t>in  </a:t>
            </a:r>
            <a:r>
              <a:rPr sz="1200" spc="-15" dirty="0">
                <a:latin typeface="Times New Roman"/>
                <a:cs typeface="Times New Roman"/>
              </a:rPr>
              <a:t>general, varies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-10" dirty="0">
                <a:latin typeface="Times New Roman"/>
                <a:cs typeface="Times New Roman"/>
              </a:rPr>
              <a:t>Fig.(2.28).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such </a:t>
            </a:r>
            <a:r>
              <a:rPr sz="1200" spc="-10" dirty="0">
                <a:latin typeface="Times New Roman"/>
                <a:cs typeface="Times New Roman"/>
              </a:rPr>
              <a:t>cases, </a:t>
            </a:r>
            <a:r>
              <a:rPr sz="1200" spc="-5" dirty="0">
                <a:latin typeface="Times New Roman"/>
                <a:cs typeface="Times New Roman"/>
              </a:rPr>
              <a:t>we can use an  </a:t>
            </a:r>
            <a:r>
              <a:rPr sz="1200" i="1" spc="-5" dirty="0">
                <a:latin typeface="Times New Roman"/>
                <a:cs typeface="Times New Roman"/>
              </a:rPr>
              <a:t>average value </a:t>
            </a:r>
            <a:r>
              <a:rPr sz="1200" i="1" spc="5" dirty="0">
                <a:latin typeface="Times New Roman"/>
                <a:cs typeface="Times New Roman"/>
              </a:rPr>
              <a:t>for </a:t>
            </a:r>
            <a:r>
              <a:rPr sz="1200" i="1" spc="-5" dirty="0">
                <a:latin typeface="Times New Roman"/>
                <a:cs typeface="Times New Roman"/>
              </a:rPr>
              <a:t>the thermal conductivity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treat </a:t>
            </a:r>
            <a:r>
              <a:rPr sz="1200" spc="-25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as a constant,  </a:t>
            </a: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spc="-25" dirty="0">
                <a:latin typeface="Times New Roman"/>
                <a:cs typeface="Times New Roman"/>
              </a:rPr>
              <a:t>if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variation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thermal conductivity with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b="1" i="1" dirty="0">
                <a:latin typeface="Times New Roman"/>
                <a:cs typeface="Times New Roman"/>
              </a:rPr>
              <a:t>k(T) </a:t>
            </a:r>
            <a:r>
              <a:rPr sz="1200" spc="-25" dirty="0">
                <a:latin typeface="Times New Roman"/>
                <a:cs typeface="Times New Roman"/>
              </a:rPr>
              <a:t>is  </a:t>
            </a:r>
            <a:r>
              <a:rPr sz="1200" spc="-10" dirty="0">
                <a:latin typeface="Times New Roman"/>
                <a:cs typeface="Times New Roman"/>
              </a:rPr>
              <a:t>known, </a:t>
            </a:r>
            <a:r>
              <a:rPr sz="1200" spc="-5" dirty="0">
                <a:latin typeface="Times New Roman"/>
                <a:cs typeface="Times New Roman"/>
              </a:rPr>
              <a:t>then the </a:t>
            </a:r>
            <a:r>
              <a:rPr sz="1200" spc="-10" dirty="0">
                <a:latin typeface="Times New Roman"/>
                <a:cs typeface="Times New Roman"/>
              </a:rPr>
              <a:t>average </a:t>
            </a:r>
            <a:r>
              <a:rPr sz="1200" spc="-20" dirty="0">
                <a:latin typeface="Times New Roman"/>
                <a:cs typeface="Times New Roman"/>
              </a:rPr>
              <a:t>value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thermal conductivity </a:t>
            </a:r>
            <a:r>
              <a:rPr sz="1200" spc="-25" dirty="0">
                <a:latin typeface="Times New Roman"/>
                <a:cs typeface="Times New Roman"/>
              </a:rPr>
              <a:t>in</a:t>
            </a:r>
            <a:r>
              <a:rPr sz="1200" spc="19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582102" y="2405316"/>
            <a:ext cx="843915" cy="0"/>
          </a:xfrm>
          <a:custGeom>
            <a:avLst/>
            <a:gdLst/>
            <a:ahLst/>
            <a:cxnLst/>
            <a:rect l="l" t="t" r="r" b="b"/>
            <a:pathLst>
              <a:path w="843914">
                <a:moveTo>
                  <a:pt x="0" y="0"/>
                </a:moveTo>
                <a:lnTo>
                  <a:pt x="843534" y="0"/>
                </a:lnTo>
              </a:path>
            </a:pathLst>
          </a:custGeom>
          <a:ln w="76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840483" y="2511653"/>
            <a:ext cx="402590" cy="146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38455" algn="l"/>
              </a:tabLst>
            </a:pPr>
            <a:r>
              <a:rPr sz="800" spc="-5" dirty="0">
                <a:latin typeface="Times New Roman"/>
                <a:cs typeface="Times New Roman"/>
              </a:rPr>
              <a:t>2	1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18564" y="2074164"/>
            <a:ext cx="61594" cy="1123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50" spc="5" dirty="0">
                <a:latin typeface="Times New Roman"/>
                <a:cs typeface="Times New Roman"/>
              </a:rPr>
              <a:t>2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86532" y="2262733"/>
            <a:ext cx="674370" cy="23367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spc="10" dirty="0">
                <a:latin typeface="MT Extra"/>
                <a:cs typeface="MT Extra"/>
              </a:rPr>
              <a:t></a:t>
            </a:r>
            <a:r>
              <a:rPr sz="1350" spc="-180" dirty="0">
                <a:latin typeface="Times New Roman"/>
                <a:cs typeface="Times New Roman"/>
              </a:rPr>
              <a:t> </a:t>
            </a:r>
            <a:r>
              <a:rPr sz="1350" spc="40" dirty="0">
                <a:latin typeface="Times New Roman"/>
                <a:cs typeface="Times New Roman"/>
              </a:rPr>
              <a:t>(2.21)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797811" y="2079853"/>
            <a:ext cx="591185" cy="23367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i="1" spc="5" dirty="0">
                <a:latin typeface="Times New Roman"/>
                <a:cs typeface="Times New Roman"/>
              </a:rPr>
              <a:t>k</a:t>
            </a:r>
            <a:r>
              <a:rPr sz="1350" i="1" spc="-175" dirty="0">
                <a:latin typeface="Times New Roman"/>
                <a:cs typeface="Times New Roman"/>
              </a:rPr>
              <a:t> </a:t>
            </a:r>
            <a:r>
              <a:rPr sz="1350" spc="5" dirty="0">
                <a:latin typeface="Times New Roman"/>
                <a:cs typeface="Times New Roman"/>
              </a:rPr>
              <a:t>(</a:t>
            </a:r>
            <a:r>
              <a:rPr sz="1350" i="1" spc="5" dirty="0">
                <a:latin typeface="Times New Roman"/>
                <a:cs typeface="Times New Roman"/>
              </a:rPr>
              <a:t>T</a:t>
            </a:r>
            <a:r>
              <a:rPr sz="1350" i="1" spc="-9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)</a:t>
            </a:r>
            <a:r>
              <a:rPr sz="1350" spc="-105" dirty="0">
                <a:latin typeface="Times New Roman"/>
                <a:cs typeface="Times New Roman"/>
              </a:rPr>
              <a:t> </a:t>
            </a:r>
            <a:r>
              <a:rPr sz="1350" i="1" spc="10" dirty="0">
                <a:latin typeface="Times New Roman"/>
                <a:cs typeface="Times New Roman"/>
              </a:rPr>
              <a:t>dT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2836" y="1770235"/>
            <a:ext cx="3862070" cy="39751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20"/>
              </a:spcBef>
            </a:pP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-10" dirty="0">
                <a:latin typeface="Times New Roman"/>
                <a:cs typeface="Times New Roman"/>
              </a:rPr>
              <a:t>range </a:t>
            </a:r>
            <a:r>
              <a:rPr sz="1200" spc="-5" dirty="0">
                <a:latin typeface="Times New Roman"/>
                <a:cs typeface="Times New Roman"/>
              </a:rPr>
              <a:t>between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baseline="-10416" dirty="0">
                <a:latin typeface="Times New Roman"/>
                <a:cs typeface="Times New Roman"/>
              </a:rPr>
              <a:t>1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2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determined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from;</a:t>
            </a:r>
            <a:endParaRPr sz="1200">
              <a:latin typeface="Times New Roman"/>
              <a:cs typeface="Times New Roman"/>
            </a:endParaRPr>
          </a:p>
          <a:p>
            <a:pPr marL="1083310">
              <a:lnSpc>
                <a:spcPct val="100000"/>
              </a:lnSpc>
              <a:spcBef>
                <a:spcPts val="209"/>
              </a:spcBef>
            </a:pPr>
            <a:r>
              <a:rPr sz="800" i="1" spc="-5" dirty="0">
                <a:latin typeface="Times New Roman"/>
                <a:cs typeface="Times New Roman"/>
              </a:rPr>
              <a:t>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07819" y="2246477"/>
            <a:ext cx="161290" cy="146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800" i="1" spc="-30" dirty="0">
                <a:latin typeface="Times New Roman"/>
                <a:cs typeface="Times New Roman"/>
              </a:rPr>
              <a:t>T</a:t>
            </a:r>
            <a:r>
              <a:rPr sz="825" spc="-44" baseline="-20202" dirty="0">
                <a:latin typeface="Times New Roman"/>
                <a:cs typeface="Times New Roman"/>
              </a:rPr>
              <a:t>1</a:t>
            </a:r>
            <a:endParaRPr sz="825" baseline="-20202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97355" y="2377541"/>
            <a:ext cx="168275" cy="146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i="1" spc="5" dirty="0">
                <a:latin typeface="Times New Roman"/>
                <a:cs typeface="Times New Roman"/>
              </a:rPr>
              <a:t>a</a:t>
            </a:r>
            <a:r>
              <a:rPr sz="800" i="1" dirty="0">
                <a:latin typeface="Times New Roman"/>
                <a:cs typeface="Times New Roman"/>
              </a:rPr>
              <a:t>v</a:t>
            </a:r>
            <a:r>
              <a:rPr sz="800" i="1" spc="-5" dirty="0">
                <a:latin typeface="Times New Roman"/>
                <a:cs typeface="Times New Roman"/>
              </a:rPr>
              <a:t>e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739900" y="2396845"/>
            <a:ext cx="463550" cy="23367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i="1" spc="5" dirty="0">
                <a:latin typeface="Times New Roman"/>
                <a:cs typeface="Times New Roman"/>
              </a:rPr>
              <a:t>T </a:t>
            </a:r>
            <a:r>
              <a:rPr sz="1350" spc="5" dirty="0">
                <a:latin typeface="Symbol"/>
                <a:cs typeface="Symbol"/>
              </a:rPr>
              <a:t></a:t>
            </a:r>
            <a:r>
              <a:rPr sz="1350" spc="70" dirty="0">
                <a:latin typeface="Times New Roman"/>
                <a:cs typeface="Times New Roman"/>
              </a:rPr>
              <a:t> </a:t>
            </a:r>
            <a:r>
              <a:rPr sz="1350" i="1" spc="5" dirty="0">
                <a:latin typeface="Times New Roman"/>
                <a:cs typeface="Times New Roman"/>
              </a:rPr>
              <a:t>T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05916" y="2262733"/>
            <a:ext cx="431800" cy="23367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323215" algn="l"/>
              </a:tabLst>
            </a:pPr>
            <a:r>
              <a:rPr sz="1350" i="1" spc="5" dirty="0">
                <a:latin typeface="Times New Roman"/>
                <a:cs typeface="Times New Roman"/>
              </a:rPr>
              <a:t>k	</a:t>
            </a:r>
            <a:r>
              <a:rPr sz="1350" spc="5" dirty="0">
                <a:latin typeface="Symbol"/>
                <a:cs typeface="Symbol"/>
              </a:rPr>
              <a:t>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584452" y="2054250"/>
            <a:ext cx="83820" cy="3371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50" spc="-185" dirty="0">
                <a:latin typeface="Symbol"/>
                <a:cs typeface="Symbol"/>
              </a:rPr>
              <a:t></a:t>
            </a:r>
            <a:endParaRPr sz="2050">
              <a:latin typeface="Symbol"/>
              <a:cs typeface="Symbo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906212" y="2637028"/>
            <a:ext cx="2204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conductivity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material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with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883494" y="2810764"/>
            <a:ext cx="22212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76250" algn="l"/>
                <a:tab pos="1297940" algn="l"/>
              </a:tabLst>
            </a:pPr>
            <a:r>
              <a:rPr sz="1200" spc="-10" dirty="0">
                <a:latin typeface="Times New Roman"/>
                <a:cs typeface="Times New Roman"/>
              </a:rPr>
              <a:t>range	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interest	</a:t>
            </a:r>
            <a:r>
              <a:rPr sz="1200" spc="-5" dirty="0">
                <a:latin typeface="Times New Roman"/>
                <a:cs typeface="Times New Roman"/>
              </a:rPr>
              <a:t>can often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be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038348" y="3177539"/>
            <a:ext cx="689610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spc="5" dirty="0">
                <a:latin typeface="MT Extra"/>
                <a:cs typeface="MT Extra"/>
              </a:rPr>
              <a:t></a:t>
            </a:r>
            <a:r>
              <a:rPr sz="1350" spc="-160" dirty="0">
                <a:latin typeface="Times New Roman"/>
                <a:cs typeface="Times New Roman"/>
              </a:rPr>
              <a:t> </a:t>
            </a:r>
            <a:r>
              <a:rPr sz="1350" spc="45" dirty="0">
                <a:latin typeface="Times New Roman"/>
                <a:cs typeface="Times New Roman"/>
              </a:rPr>
              <a:t>(2.22</a:t>
            </a:r>
            <a:r>
              <a:rPr sz="1350" spc="-22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92836" y="2637028"/>
            <a:ext cx="2247900" cy="77470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 algn="just">
              <a:lnSpc>
                <a:spcPct val="95800"/>
              </a:lnSpc>
              <a:spcBef>
                <a:spcPts val="16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variation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thermal 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temperature  </a:t>
            </a:r>
            <a:r>
              <a:rPr sz="1200" spc="-10" dirty="0">
                <a:latin typeface="Times New Roman"/>
                <a:cs typeface="Times New Roman"/>
              </a:rPr>
              <a:t>approximated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  <a:p>
            <a:pPr marL="525780">
              <a:lnSpc>
                <a:spcPct val="100000"/>
              </a:lnSpc>
              <a:spcBef>
                <a:spcPts val="15"/>
              </a:spcBef>
            </a:pPr>
            <a:r>
              <a:rPr sz="1350" i="1" dirty="0">
                <a:latin typeface="Times New Roman"/>
                <a:cs typeface="Times New Roman"/>
              </a:rPr>
              <a:t>k </a:t>
            </a:r>
            <a:r>
              <a:rPr sz="1350" dirty="0">
                <a:latin typeface="Times New Roman"/>
                <a:cs typeface="Times New Roman"/>
              </a:rPr>
              <a:t>(</a:t>
            </a:r>
            <a:r>
              <a:rPr sz="1350" i="1" dirty="0">
                <a:latin typeface="Times New Roman"/>
                <a:cs typeface="Times New Roman"/>
              </a:rPr>
              <a:t>T </a:t>
            </a:r>
            <a:r>
              <a:rPr sz="1350" dirty="0">
                <a:latin typeface="Times New Roman"/>
                <a:cs typeface="Times New Roman"/>
              </a:rPr>
              <a:t>) </a:t>
            </a:r>
            <a:r>
              <a:rPr sz="1350" spc="5" dirty="0">
                <a:latin typeface="Symbol"/>
                <a:cs typeface="Symbol"/>
              </a:rPr>
              <a:t></a:t>
            </a:r>
            <a:r>
              <a:rPr sz="1350" spc="5" dirty="0">
                <a:latin typeface="Times New Roman"/>
                <a:cs typeface="Times New Roman"/>
              </a:rPr>
              <a:t> </a:t>
            </a:r>
            <a:r>
              <a:rPr sz="1350" i="1" spc="45" dirty="0">
                <a:latin typeface="Times New Roman"/>
                <a:cs typeface="Times New Roman"/>
              </a:rPr>
              <a:t>k</a:t>
            </a:r>
            <a:r>
              <a:rPr sz="1200" spc="67" baseline="-24305" dirty="0">
                <a:latin typeface="Times New Roman"/>
                <a:cs typeface="Times New Roman"/>
              </a:rPr>
              <a:t>0 </a:t>
            </a:r>
            <a:r>
              <a:rPr sz="1350" spc="-35" dirty="0">
                <a:latin typeface="Times New Roman"/>
                <a:cs typeface="Times New Roman"/>
              </a:rPr>
              <a:t>(1 </a:t>
            </a:r>
            <a:r>
              <a:rPr sz="1350" spc="5" dirty="0">
                <a:latin typeface="Symbol"/>
                <a:cs typeface="Symbol"/>
              </a:rPr>
              <a:t></a:t>
            </a:r>
            <a:r>
              <a:rPr sz="1350" spc="5" dirty="0">
                <a:latin typeface="Times New Roman"/>
                <a:cs typeface="Times New Roman"/>
              </a:rPr>
              <a:t> </a:t>
            </a:r>
            <a:r>
              <a:rPr sz="1400" i="1" spc="-655" dirty="0">
                <a:latin typeface="Verdana"/>
                <a:cs typeface="Verdana"/>
              </a:rPr>
              <a:t></a:t>
            </a:r>
            <a:r>
              <a:rPr sz="1400" i="1" spc="-95" dirty="0">
                <a:latin typeface="Verdana"/>
                <a:cs typeface="Verdana"/>
              </a:rPr>
              <a:t> </a:t>
            </a:r>
            <a:r>
              <a:rPr sz="1350" i="1" spc="5" dirty="0">
                <a:latin typeface="Times New Roman"/>
                <a:cs typeface="Times New Roman"/>
              </a:rPr>
              <a:t>T</a:t>
            </a:r>
            <a:r>
              <a:rPr sz="1350" i="1" spc="-210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80136" y="3423411"/>
            <a:ext cx="4559300" cy="382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ts val="1405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spc="-5" dirty="0">
                <a:latin typeface="Times New Roman"/>
                <a:cs typeface="Times New Roman"/>
              </a:rPr>
              <a:t>β </a:t>
            </a:r>
            <a:r>
              <a:rPr sz="1200" spc="-25" dirty="0">
                <a:latin typeface="Times New Roman"/>
                <a:cs typeface="Times New Roman"/>
              </a:rPr>
              <a:t>is  </a:t>
            </a:r>
            <a:r>
              <a:rPr sz="1200" spc="-20" dirty="0">
                <a:latin typeface="Times New Roman"/>
                <a:cs typeface="Times New Roman"/>
              </a:rPr>
              <a:t>called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b="1" spc="-10" dirty="0">
                <a:latin typeface="Times New Roman"/>
                <a:cs typeface="Times New Roman"/>
              </a:rPr>
              <a:t>temperature </a:t>
            </a:r>
            <a:r>
              <a:rPr sz="1200" b="1" spc="-5" dirty="0">
                <a:latin typeface="Times New Roman"/>
                <a:cs typeface="Times New Roman"/>
              </a:rPr>
              <a:t>coefficient of </a:t>
            </a:r>
            <a:r>
              <a:rPr sz="1200" b="1" spc="-10" dirty="0">
                <a:latin typeface="Times New Roman"/>
                <a:cs typeface="Times New Roman"/>
              </a:rPr>
              <a:t>thermal</a:t>
            </a:r>
            <a:r>
              <a:rPr sz="1200" b="1" spc="229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conductivity.</a:t>
            </a:r>
            <a:endParaRPr sz="1200">
              <a:latin typeface="Times New Roman"/>
              <a:cs typeface="Times New Roman"/>
            </a:endParaRPr>
          </a:p>
          <a:p>
            <a:pPr marL="50800">
              <a:lnSpc>
                <a:spcPts val="1405"/>
              </a:lnSpc>
            </a:pPr>
            <a:r>
              <a:rPr sz="1200" spc="-10" dirty="0">
                <a:latin typeface="Times New Roman"/>
                <a:cs typeface="Times New Roman"/>
              </a:rPr>
              <a:t>The  </a:t>
            </a:r>
            <a:r>
              <a:rPr sz="1200" i="1" spc="-5" dirty="0">
                <a:latin typeface="Times New Roman"/>
                <a:cs typeface="Times New Roman"/>
              </a:rPr>
              <a:t>average  </a:t>
            </a:r>
            <a:r>
              <a:rPr sz="1200" spc="-20" dirty="0">
                <a:latin typeface="Times New Roman"/>
                <a:cs typeface="Times New Roman"/>
              </a:rPr>
              <a:t>value 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thermal conductivity </a:t>
            </a:r>
            <a:r>
              <a:rPr sz="1200" spc="-25" dirty="0">
                <a:latin typeface="Times New Roman"/>
                <a:cs typeface="Times New Roman"/>
              </a:rPr>
              <a:t>in  </a:t>
            </a:r>
            <a:r>
              <a:rPr sz="1200" spc="-5" dirty="0">
                <a:latin typeface="Times New Roman"/>
                <a:cs typeface="Times New Roman"/>
              </a:rPr>
              <a:t>the  temperature  </a:t>
            </a:r>
            <a:r>
              <a:rPr sz="1200" spc="-10" dirty="0">
                <a:latin typeface="Times New Roman"/>
                <a:cs typeface="Times New Roman"/>
              </a:rPr>
              <a:t>range</a:t>
            </a:r>
            <a:r>
              <a:rPr sz="1200" spc="-150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1</a:t>
            </a:r>
            <a:endParaRPr sz="1200" baseline="-10416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569148" y="4355084"/>
            <a:ext cx="1264920" cy="0"/>
          </a:xfrm>
          <a:custGeom>
            <a:avLst/>
            <a:gdLst/>
            <a:ahLst/>
            <a:cxnLst/>
            <a:rect l="l" t="t" r="r" b="b"/>
            <a:pathLst>
              <a:path w="1264920">
                <a:moveTo>
                  <a:pt x="0" y="0"/>
                </a:moveTo>
                <a:lnTo>
                  <a:pt x="1264729" y="0"/>
                </a:lnTo>
              </a:path>
            </a:pathLst>
          </a:custGeom>
          <a:ln w="74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3864355" y="4348430"/>
            <a:ext cx="11176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dirty="0">
                <a:latin typeface="Times New Roman"/>
                <a:cs typeface="Times New Roman"/>
              </a:rPr>
              <a:t>2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071620" y="4222086"/>
            <a:ext cx="76200" cy="1460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spc="-5" dirty="0">
                <a:latin typeface="Times New Roman"/>
                <a:cs typeface="Times New Roman"/>
              </a:rPr>
              <a:t>2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745484" y="4222086"/>
            <a:ext cx="76200" cy="1460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spc="-5" dirty="0">
                <a:latin typeface="Times New Roman"/>
                <a:cs typeface="Times New Roman"/>
              </a:rPr>
              <a:t>1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041651" y="4462878"/>
            <a:ext cx="393065" cy="1460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329565" algn="l"/>
              </a:tabLst>
            </a:pPr>
            <a:r>
              <a:rPr sz="800" spc="-5" dirty="0">
                <a:latin typeface="Times New Roman"/>
                <a:cs typeface="Times New Roman"/>
              </a:rPr>
              <a:t>2	1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864867" y="4145886"/>
            <a:ext cx="76200" cy="1460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spc="-5" dirty="0">
                <a:latin typeface="Times New Roman"/>
                <a:cs typeface="Times New Roman"/>
              </a:rPr>
              <a:t>0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700276" y="4025244"/>
            <a:ext cx="61594" cy="1117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50" spc="5" dirty="0">
                <a:latin typeface="Times New Roman"/>
                <a:cs typeface="Times New Roman"/>
              </a:rPr>
              <a:t>2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684267" y="4328766"/>
            <a:ext cx="167640" cy="1460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i="1" spc="5" dirty="0">
                <a:latin typeface="Times New Roman"/>
                <a:cs typeface="Times New Roman"/>
              </a:rPr>
              <a:t>a</a:t>
            </a:r>
            <a:r>
              <a:rPr sz="800" i="1" dirty="0">
                <a:latin typeface="Times New Roman"/>
                <a:cs typeface="Times New Roman"/>
              </a:rPr>
              <a:t>v</a:t>
            </a:r>
            <a:r>
              <a:rPr sz="800" i="1" spc="-5" dirty="0">
                <a:latin typeface="Times New Roman"/>
                <a:cs typeface="Times New Roman"/>
              </a:rPr>
              <a:t>e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92836" y="3750668"/>
            <a:ext cx="2599690" cy="36766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0"/>
              </a:spcBef>
            </a:pP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2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5" dirty="0">
                <a:latin typeface="Times New Roman"/>
                <a:cs typeface="Times New Roman"/>
              </a:rPr>
              <a:t>this </a:t>
            </a:r>
            <a:r>
              <a:rPr sz="1200" spc="-10" dirty="0">
                <a:latin typeface="Times New Roman"/>
                <a:cs typeface="Times New Roman"/>
              </a:rPr>
              <a:t>case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determined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from;</a:t>
            </a:r>
            <a:endParaRPr sz="1200">
              <a:latin typeface="Times New Roman"/>
              <a:cs typeface="Times New Roman"/>
            </a:endParaRPr>
          </a:p>
          <a:p>
            <a:pPr marR="405130" algn="ctr">
              <a:lnSpc>
                <a:spcPct val="100000"/>
              </a:lnSpc>
              <a:spcBef>
                <a:spcPts val="114"/>
              </a:spcBef>
            </a:pPr>
            <a:r>
              <a:rPr sz="800" i="1" spc="-5" dirty="0">
                <a:latin typeface="Times New Roman"/>
                <a:cs typeface="Times New Roman"/>
              </a:rPr>
              <a:t>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592580" y="4194654"/>
            <a:ext cx="158115" cy="1460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800" i="1" spc="-40" dirty="0">
                <a:latin typeface="Times New Roman"/>
                <a:cs typeface="Times New Roman"/>
              </a:rPr>
              <a:t>T</a:t>
            </a:r>
            <a:r>
              <a:rPr sz="825" spc="-60" baseline="-20202" dirty="0">
                <a:latin typeface="Times New Roman"/>
                <a:cs typeface="Times New Roman"/>
              </a:rPr>
              <a:t>1</a:t>
            </a:r>
            <a:endParaRPr sz="825" baseline="-20202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194308" y="4328766"/>
            <a:ext cx="167640" cy="1460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i="1" spc="5" dirty="0">
                <a:latin typeface="Times New Roman"/>
                <a:cs typeface="Times New Roman"/>
              </a:rPr>
              <a:t>a</a:t>
            </a:r>
            <a:r>
              <a:rPr sz="800" i="1" dirty="0">
                <a:latin typeface="Times New Roman"/>
                <a:cs typeface="Times New Roman"/>
              </a:rPr>
              <a:t>v</a:t>
            </a:r>
            <a:r>
              <a:rPr sz="800" i="1" spc="-5" dirty="0">
                <a:latin typeface="Times New Roman"/>
                <a:cs typeface="Times New Roman"/>
              </a:rPr>
              <a:t>e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663188" y="4104590"/>
            <a:ext cx="432434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23215" algn="l"/>
              </a:tabLst>
            </a:pPr>
            <a:r>
              <a:rPr sz="1350" i="1" dirty="0">
                <a:latin typeface="Times New Roman"/>
                <a:cs typeface="Times New Roman"/>
              </a:rPr>
              <a:t>T	T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291076" y="4214318"/>
            <a:ext cx="65024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79120" algn="l"/>
              </a:tabLst>
            </a:pPr>
            <a:r>
              <a:rPr sz="1350" dirty="0">
                <a:latin typeface="Symbol"/>
                <a:cs typeface="Symbol"/>
              </a:rPr>
              <a:t></a:t>
            </a:r>
            <a:r>
              <a:rPr sz="1350" spc="70" dirty="0">
                <a:latin typeface="Times New Roman"/>
                <a:cs typeface="Times New Roman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k</a:t>
            </a:r>
            <a:r>
              <a:rPr sz="1350" i="1" spc="-175" dirty="0">
                <a:latin typeface="Times New Roman"/>
                <a:cs typeface="Times New Roman"/>
              </a:rPr>
              <a:t> </a:t>
            </a:r>
            <a:r>
              <a:rPr sz="1350" spc="-20" dirty="0">
                <a:latin typeface="Times New Roman"/>
                <a:cs typeface="Times New Roman"/>
              </a:rPr>
              <a:t>(</a:t>
            </a:r>
            <a:r>
              <a:rPr sz="1350" i="1" dirty="0">
                <a:latin typeface="Times New Roman"/>
                <a:cs typeface="Times New Roman"/>
              </a:rPr>
              <a:t>T	</a:t>
            </a:r>
            <a:r>
              <a:rPr sz="1350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175252" y="4229558"/>
            <a:ext cx="9207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dirty="0">
                <a:latin typeface="Symbol"/>
                <a:cs typeface="Symbol"/>
              </a:rPr>
              <a:t>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175252" y="4119830"/>
            <a:ext cx="9207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dirty="0">
                <a:latin typeface="Symbol"/>
                <a:cs typeface="Symbol"/>
              </a:rPr>
              <a:t>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083051" y="4229558"/>
            <a:ext cx="21272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200" spc="-7" baseline="-13888" dirty="0">
                <a:latin typeface="Times New Roman"/>
                <a:cs typeface="Times New Roman"/>
              </a:rPr>
              <a:t>0</a:t>
            </a:r>
            <a:r>
              <a:rPr sz="1200" spc="-120" baseline="-13888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Symbol"/>
                <a:cs typeface="Symbol"/>
              </a:rPr>
              <a:t>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178555" y="4366718"/>
            <a:ext cx="108839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009015" algn="l"/>
              </a:tabLst>
            </a:pPr>
            <a:r>
              <a:rPr sz="1350" dirty="0">
                <a:latin typeface="Symbol"/>
                <a:cs typeface="Symbol"/>
              </a:rPr>
              <a:t>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1350" dirty="0">
                <a:latin typeface="Symbol"/>
                <a:cs typeface="Symbol"/>
              </a:rPr>
              <a:t>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178555" y="4119830"/>
            <a:ext cx="9207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dirty="0">
                <a:latin typeface="Symbol"/>
                <a:cs typeface="Symbol"/>
              </a:rPr>
              <a:t>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944116" y="4348430"/>
            <a:ext cx="45402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i="1" dirty="0">
                <a:latin typeface="Times New Roman"/>
                <a:cs typeface="Times New Roman"/>
              </a:rPr>
              <a:t>T </a:t>
            </a:r>
            <a:r>
              <a:rPr sz="1350" dirty="0">
                <a:latin typeface="Symbol"/>
                <a:cs typeface="Symbol"/>
              </a:rPr>
              <a:t></a:t>
            </a:r>
            <a:r>
              <a:rPr sz="1350" spc="20" dirty="0">
                <a:latin typeface="Times New Roman"/>
                <a:cs typeface="Times New Roman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T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102867" y="4214318"/>
            <a:ext cx="42481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16865" algn="l"/>
              </a:tabLst>
            </a:pPr>
            <a:r>
              <a:rPr sz="1350" i="1" dirty="0">
                <a:latin typeface="Times New Roman"/>
                <a:cs typeface="Times New Roman"/>
              </a:rPr>
              <a:t>k	</a:t>
            </a:r>
            <a:r>
              <a:rPr sz="1350" dirty="0">
                <a:latin typeface="Symbol"/>
                <a:cs typeface="Symbol"/>
              </a:rPr>
              <a:t>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572260" y="4006268"/>
            <a:ext cx="96520" cy="335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000" spc="5" dirty="0">
                <a:latin typeface="Symbol"/>
                <a:cs typeface="Symbol"/>
              </a:rPr>
              <a:t></a:t>
            </a:r>
            <a:endParaRPr sz="2000">
              <a:latin typeface="Symbol"/>
              <a:cs typeface="Symbo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873755" y="4208241"/>
            <a:ext cx="75438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90525" algn="l"/>
              </a:tabLst>
            </a:pPr>
            <a:r>
              <a:rPr sz="1350" dirty="0">
                <a:latin typeface="Symbol"/>
                <a:cs typeface="Symbol"/>
              </a:rPr>
              <a:t></a:t>
            </a:r>
            <a:r>
              <a:rPr sz="1350" spc="70" dirty="0">
                <a:latin typeface="Times New Roman"/>
                <a:cs typeface="Times New Roman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k	</a:t>
            </a:r>
            <a:r>
              <a:rPr sz="1350" dirty="0">
                <a:latin typeface="Times New Roman"/>
                <a:cs typeface="Times New Roman"/>
              </a:rPr>
              <a:t>1 </a:t>
            </a:r>
            <a:r>
              <a:rPr sz="1350" dirty="0">
                <a:latin typeface="Symbol"/>
                <a:cs typeface="Symbol"/>
              </a:rPr>
              <a:t></a:t>
            </a:r>
            <a:r>
              <a:rPr sz="1350" spc="-160" dirty="0">
                <a:latin typeface="Times New Roman"/>
                <a:cs typeface="Times New Roman"/>
              </a:rPr>
              <a:t> </a:t>
            </a:r>
            <a:r>
              <a:rPr sz="1400" i="1" spc="-660" dirty="0">
                <a:latin typeface="Verdana"/>
                <a:cs typeface="Verdana"/>
              </a:rPr>
              <a:t>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751076" y="4022313"/>
            <a:ext cx="225361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  <a:tabLst>
                <a:tab pos="1922145" algn="l"/>
                <a:tab pos="2107565" algn="l"/>
              </a:tabLst>
            </a:pPr>
            <a:r>
              <a:rPr sz="1350" i="1" dirty="0">
                <a:latin typeface="Times New Roman"/>
                <a:cs typeface="Times New Roman"/>
              </a:rPr>
              <a:t>k  </a:t>
            </a:r>
            <a:r>
              <a:rPr sz="1350" spc="-45" dirty="0">
                <a:latin typeface="Times New Roman"/>
                <a:cs typeface="Times New Roman"/>
              </a:rPr>
              <a:t>(1 </a:t>
            </a:r>
            <a:r>
              <a:rPr sz="1350" dirty="0">
                <a:latin typeface="Symbol"/>
                <a:cs typeface="Symbol"/>
              </a:rPr>
              <a:t></a:t>
            </a:r>
            <a:r>
              <a:rPr sz="1350" dirty="0">
                <a:latin typeface="Times New Roman"/>
                <a:cs typeface="Times New Roman"/>
              </a:rPr>
              <a:t> </a:t>
            </a:r>
            <a:r>
              <a:rPr sz="1400" i="1" spc="-660" dirty="0">
                <a:latin typeface="Verdana"/>
                <a:cs typeface="Verdana"/>
              </a:rPr>
              <a:t></a:t>
            </a:r>
            <a:r>
              <a:rPr sz="1400" i="1" spc="-160" dirty="0">
                <a:latin typeface="Verdana"/>
                <a:cs typeface="Verdana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T</a:t>
            </a:r>
            <a:r>
              <a:rPr sz="1350" i="1" spc="-100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)</a:t>
            </a:r>
            <a:r>
              <a:rPr sz="1350" spc="-95" dirty="0">
                <a:latin typeface="Times New Roman"/>
                <a:cs typeface="Times New Roman"/>
              </a:rPr>
              <a:t> </a:t>
            </a:r>
            <a:r>
              <a:rPr sz="1350" i="1" spc="10" dirty="0">
                <a:latin typeface="Times New Roman"/>
                <a:cs typeface="Times New Roman"/>
              </a:rPr>
              <a:t>dT	</a:t>
            </a:r>
            <a:r>
              <a:rPr sz="1350" i="1" u="sng" spc="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2025" baseline="-24691" dirty="0">
                <a:latin typeface="Symbol"/>
                <a:cs typeface="Symbol"/>
              </a:rPr>
              <a:t></a:t>
            </a:r>
            <a:endParaRPr sz="2025" baseline="-24691">
              <a:latin typeface="Symbol"/>
              <a:cs typeface="Symbo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18236" y="4577547"/>
            <a:ext cx="4486275" cy="64833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R="58419" algn="r">
              <a:lnSpc>
                <a:spcPct val="100000"/>
              </a:lnSpc>
              <a:spcBef>
                <a:spcPts val="340"/>
              </a:spcBef>
            </a:pPr>
            <a:r>
              <a:rPr sz="1350" spc="5" dirty="0">
                <a:latin typeface="MT Extra"/>
                <a:cs typeface="MT Extra"/>
              </a:rPr>
              <a:t></a:t>
            </a:r>
            <a:r>
              <a:rPr sz="1350" spc="-260" dirty="0">
                <a:latin typeface="Times New Roman"/>
                <a:cs typeface="Times New Roman"/>
              </a:rPr>
              <a:t> </a:t>
            </a:r>
            <a:r>
              <a:rPr sz="1350" spc="30" dirty="0">
                <a:latin typeface="Times New Roman"/>
                <a:cs typeface="Times New Roman"/>
              </a:rPr>
              <a:t>(2.23)</a:t>
            </a:r>
            <a:endParaRPr sz="1350">
              <a:latin typeface="Times New Roman"/>
              <a:cs typeface="Times New Roman"/>
            </a:endParaRPr>
          </a:p>
          <a:p>
            <a:pPr marL="12700" marR="5080">
              <a:lnSpc>
                <a:spcPts val="1390"/>
              </a:lnSpc>
              <a:spcBef>
                <a:spcPts val="300"/>
              </a:spcBef>
            </a:pPr>
            <a:r>
              <a:rPr sz="1200" spc="5" dirty="0">
                <a:latin typeface="Times New Roman"/>
                <a:cs typeface="Times New Roman"/>
              </a:rPr>
              <a:t>Note </a:t>
            </a:r>
            <a:r>
              <a:rPr sz="1200" spc="-5" dirty="0">
                <a:latin typeface="Times New Roman"/>
                <a:cs typeface="Times New Roman"/>
              </a:rPr>
              <a:t>that the </a:t>
            </a:r>
            <a:r>
              <a:rPr sz="1200" i="1" spc="-5" dirty="0">
                <a:latin typeface="Times New Roman"/>
                <a:cs typeface="Times New Roman"/>
              </a:rPr>
              <a:t>average thermal conductivity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5" dirty="0">
                <a:latin typeface="Times New Roman"/>
                <a:cs typeface="Times New Roman"/>
              </a:rPr>
              <a:t>this </a:t>
            </a:r>
            <a:r>
              <a:rPr sz="1200" spc="-10" dirty="0">
                <a:latin typeface="Times New Roman"/>
                <a:cs typeface="Times New Roman"/>
              </a:rPr>
              <a:t>case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equal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0" dirty="0">
                <a:latin typeface="Times New Roman"/>
                <a:cs typeface="Times New Roman"/>
              </a:rPr>
              <a:t>thermal conductivity </a:t>
            </a:r>
            <a:r>
              <a:rPr sz="1200" spc="-20" dirty="0">
                <a:latin typeface="Times New Roman"/>
                <a:cs typeface="Times New Roman"/>
              </a:rPr>
              <a:t>value </a:t>
            </a:r>
            <a:r>
              <a:rPr sz="1200" spc="-5" dirty="0">
                <a:latin typeface="Times New Roman"/>
                <a:cs typeface="Times New Roman"/>
              </a:rPr>
              <a:t>at the </a:t>
            </a:r>
            <a:r>
              <a:rPr sz="1200" i="1" spc="-5" dirty="0">
                <a:latin typeface="Times New Roman"/>
                <a:cs typeface="Times New Roman"/>
              </a:rPr>
              <a:t>average</a:t>
            </a:r>
            <a:r>
              <a:rPr sz="1200" i="1" spc="1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temperature.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5105400" y="836167"/>
            <a:ext cx="1926336" cy="3075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27887" y="5270500"/>
            <a:ext cx="4596384" cy="46977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1325880" y="5371591"/>
            <a:ext cx="363220" cy="192405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30"/>
              </a:lnSpc>
            </a:pPr>
            <a:r>
              <a:rPr sz="1100" b="1" i="1" dirty="0">
                <a:solidFill>
                  <a:srgbClr val="F85487"/>
                </a:solidFill>
                <a:latin typeface="Arial"/>
                <a:cs typeface="Arial"/>
              </a:rPr>
              <a:t>2.10-</a:t>
            </a:r>
            <a:endParaRPr sz="11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941320" y="5941567"/>
            <a:ext cx="1450975" cy="161925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5"/>
              </a:lnSpc>
            </a:pPr>
            <a:r>
              <a:rPr sz="1100" b="1" spc="-5" dirty="0">
                <a:latin typeface="Arial Narrow"/>
                <a:cs typeface="Arial Narrow"/>
              </a:rPr>
              <a:t>as shown </a:t>
            </a:r>
            <a:r>
              <a:rPr sz="1100" b="1" spc="-10" dirty="0">
                <a:latin typeface="Arial Narrow"/>
                <a:cs typeface="Arial Narrow"/>
              </a:rPr>
              <a:t>in</a:t>
            </a:r>
            <a:r>
              <a:rPr sz="1100" b="1" spc="200" dirty="0">
                <a:latin typeface="Arial Narrow"/>
                <a:cs typeface="Arial Narrow"/>
              </a:rPr>
              <a:t> </a:t>
            </a:r>
            <a:r>
              <a:rPr sz="1100" b="1" dirty="0">
                <a:latin typeface="Arial Narrow"/>
                <a:cs typeface="Arial Narrow"/>
              </a:rPr>
              <a:t>Fig.(2.29).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5260847" y="5520944"/>
            <a:ext cx="1685544" cy="1828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5284723" y="3947667"/>
            <a:ext cx="1539240" cy="47498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 indent="2540" algn="ctr">
              <a:lnSpc>
                <a:spcPct val="97000"/>
              </a:lnSpc>
              <a:spcBef>
                <a:spcPts val="145"/>
              </a:spcBef>
            </a:pPr>
            <a:r>
              <a:rPr sz="1000" b="1" i="1" dirty="0">
                <a:latin typeface="Times New Roman"/>
                <a:cs typeface="Times New Roman"/>
              </a:rPr>
              <a:t>Fig.(2.28) </a:t>
            </a:r>
            <a:r>
              <a:rPr sz="1000" b="1" i="1" spc="-5" dirty="0">
                <a:latin typeface="Times New Roman"/>
                <a:cs typeface="Times New Roman"/>
              </a:rPr>
              <a:t>Variation </a:t>
            </a:r>
            <a:r>
              <a:rPr sz="1000" b="1" i="1" dirty="0">
                <a:latin typeface="Times New Roman"/>
                <a:cs typeface="Times New Roman"/>
              </a:rPr>
              <a:t>of the  </a:t>
            </a:r>
            <a:r>
              <a:rPr sz="1000" b="1" i="1" spc="-5" dirty="0">
                <a:latin typeface="Times New Roman"/>
                <a:cs typeface="Times New Roman"/>
              </a:rPr>
              <a:t>thermal conductivity </a:t>
            </a:r>
            <a:r>
              <a:rPr sz="1000" b="1" i="1" dirty="0">
                <a:latin typeface="Times New Roman"/>
                <a:cs typeface="Times New Roman"/>
              </a:rPr>
              <a:t>of</a:t>
            </a:r>
            <a:r>
              <a:rPr sz="1000" b="1" i="1" spc="-3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some  </a:t>
            </a:r>
            <a:r>
              <a:rPr sz="1000" b="1" i="1" dirty="0">
                <a:latin typeface="Times New Roman"/>
                <a:cs typeface="Times New Roman"/>
              </a:rPr>
              <a:t>solids </a:t>
            </a:r>
            <a:r>
              <a:rPr sz="1000" b="1" i="1" spc="5" dirty="0">
                <a:latin typeface="Times New Roman"/>
                <a:cs typeface="Times New Roman"/>
              </a:rPr>
              <a:t>with</a:t>
            </a:r>
            <a:r>
              <a:rPr sz="1000" b="1" i="1" spc="-6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temperature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35</a:t>
            </a:r>
          </a:p>
        </p:txBody>
      </p:sp>
      <p:sp>
        <p:nvSpPr>
          <p:cNvPr id="57" name="object 57"/>
          <p:cNvSpPr txBox="1"/>
          <p:nvPr/>
        </p:nvSpPr>
        <p:spPr>
          <a:xfrm>
            <a:off x="5400547" y="7440676"/>
            <a:ext cx="1312545" cy="32893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286385" marR="5080" indent="-274320">
              <a:lnSpc>
                <a:spcPts val="1180"/>
              </a:lnSpc>
              <a:spcBef>
                <a:spcPts val="165"/>
              </a:spcBef>
            </a:pPr>
            <a:r>
              <a:rPr sz="1000" b="1" i="1" dirty="0">
                <a:latin typeface="Times New Roman"/>
                <a:cs typeface="Times New Roman"/>
              </a:rPr>
              <a:t>Fig.(2.29) </a:t>
            </a:r>
            <a:r>
              <a:rPr sz="1000" b="1" i="1" spc="-5" dirty="0">
                <a:latin typeface="Times New Roman"/>
                <a:cs typeface="Times New Roman"/>
              </a:rPr>
              <a:t>Schematic</a:t>
            </a:r>
            <a:r>
              <a:rPr sz="1000" b="1" i="1" spc="-65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for  Example-2.10</a:t>
            </a:r>
            <a:endParaRPr sz="1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8236" y="463804"/>
            <a:ext cx="975994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Two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12617" y="463804"/>
            <a:ext cx="200723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Heat Conduction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Equation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17135" y="747776"/>
            <a:ext cx="2286000" cy="1944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30936" y="778255"/>
            <a:ext cx="3657600" cy="2228215"/>
          </a:xfrm>
          <a:custGeom>
            <a:avLst/>
            <a:gdLst/>
            <a:ahLst/>
            <a:cxnLst/>
            <a:rect l="l" t="t" r="r" b="b"/>
            <a:pathLst>
              <a:path w="3657600" h="2228215">
                <a:moveTo>
                  <a:pt x="0" y="2228088"/>
                </a:moveTo>
                <a:lnTo>
                  <a:pt x="3657600" y="2228088"/>
                </a:lnTo>
                <a:lnTo>
                  <a:pt x="3657600" y="0"/>
                </a:lnTo>
                <a:lnTo>
                  <a:pt x="0" y="0"/>
                </a:lnTo>
                <a:lnTo>
                  <a:pt x="0" y="2228088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18236" y="753364"/>
            <a:ext cx="3689350" cy="111061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918844">
              <a:lnSpc>
                <a:spcPts val="1490"/>
              </a:lnSpc>
              <a:spcBef>
                <a:spcPts val="204"/>
              </a:spcBef>
            </a:pPr>
            <a:r>
              <a:rPr sz="1300" b="1" i="1" dirty="0">
                <a:latin typeface="Times New Roman"/>
                <a:cs typeface="Times New Roman"/>
              </a:rPr>
              <a:t>2.2- </a:t>
            </a:r>
            <a:r>
              <a:rPr sz="1300" b="1" i="1" spc="-5" dirty="0">
                <a:latin typeface="Times New Roman"/>
                <a:cs typeface="Times New Roman"/>
              </a:rPr>
              <a:t>General Heat Conduction Equation  </a:t>
            </a:r>
            <a:r>
              <a:rPr sz="1300" b="1" i="1" dirty="0">
                <a:latin typeface="Times New Roman"/>
                <a:cs typeface="Times New Roman"/>
              </a:rPr>
              <a:t>2.2.1- </a:t>
            </a:r>
            <a:r>
              <a:rPr sz="1300" b="1" i="1" spc="-5" dirty="0">
                <a:latin typeface="Times New Roman"/>
                <a:cs typeface="Times New Roman"/>
              </a:rPr>
              <a:t>Rectangular</a:t>
            </a:r>
            <a:r>
              <a:rPr sz="1300" b="1" i="1" spc="15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Coordinates</a:t>
            </a:r>
            <a:endParaRPr sz="1300">
              <a:latin typeface="Times New Roman"/>
              <a:cs typeface="Times New Roman"/>
            </a:endParaRPr>
          </a:p>
          <a:p>
            <a:pPr marL="131445">
              <a:lnSpc>
                <a:spcPts val="1295"/>
              </a:lnSpc>
            </a:pPr>
            <a:r>
              <a:rPr sz="1200" spc="-10" dirty="0">
                <a:latin typeface="Times New Roman"/>
                <a:cs typeface="Times New Roman"/>
              </a:rPr>
              <a:t>Consider   </a:t>
            </a:r>
            <a:r>
              <a:rPr sz="1200" spc="-5" dirty="0">
                <a:latin typeface="Times New Roman"/>
                <a:cs typeface="Times New Roman"/>
              </a:rPr>
              <a:t>a   </a:t>
            </a:r>
            <a:r>
              <a:rPr sz="1200" spc="-25" dirty="0">
                <a:latin typeface="Times New Roman"/>
                <a:cs typeface="Times New Roman"/>
              </a:rPr>
              <a:t>small   </a:t>
            </a:r>
            <a:r>
              <a:rPr sz="1200" spc="-10" dirty="0">
                <a:latin typeface="Times New Roman"/>
                <a:cs typeface="Times New Roman"/>
              </a:rPr>
              <a:t>rectangular   </a:t>
            </a:r>
            <a:r>
              <a:rPr sz="1200" spc="-15" dirty="0">
                <a:latin typeface="Times New Roman"/>
                <a:cs typeface="Times New Roman"/>
              </a:rPr>
              <a:t>volumetric   </a:t>
            </a:r>
            <a:r>
              <a:rPr sz="1200" spc="-20" dirty="0">
                <a:latin typeface="Times New Roman"/>
                <a:cs typeface="Times New Roman"/>
              </a:rPr>
              <a:t>element   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endParaRPr sz="1200">
              <a:latin typeface="Times New Roman"/>
              <a:cs typeface="Times New Roman"/>
            </a:endParaRPr>
          </a:p>
          <a:p>
            <a:pPr marL="12700" marR="7620">
              <a:lnSpc>
                <a:spcPts val="1390"/>
              </a:lnSpc>
              <a:spcBef>
                <a:spcPts val="50"/>
              </a:spcBef>
            </a:pPr>
            <a:r>
              <a:rPr sz="1200" spc="-10" dirty="0">
                <a:latin typeface="Times New Roman"/>
                <a:cs typeface="Times New Roman"/>
              </a:rPr>
              <a:t>length </a:t>
            </a:r>
            <a:r>
              <a:rPr sz="1200" b="1" spc="-5" dirty="0">
                <a:latin typeface="Times New Roman"/>
                <a:cs typeface="Times New Roman"/>
              </a:rPr>
              <a:t>Δ</a:t>
            </a:r>
            <a:r>
              <a:rPr sz="1200" b="1" i="1" spc="-5" dirty="0">
                <a:latin typeface="Times New Roman"/>
                <a:cs typeface="Times New Roman"/>
              </a:rPr>
              <a:t>x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0" dirty="0">
                <a:latin typeface="Times New Roman"/>
                <a:cs typeface="Times New Roman"/>
              </a:rPr>
              <a:t>width </a:t>
            </a:r>
            <a:r>
              <a:rPr sz="1200" b="1" spc="-10" dirty="0">
                <a:latin typeface="Times New Roman"/>
                <a:cs typeface="Times New Roman"/>
              </a:rPr>
              <a:t>Δ</a:t>
            </a:r>
            <a:r>
              <a:rPr sz="1200" b="1" i="1" spc="-10" dirty="0">
                <a:latin typeface="Times New Roman"/>
                <a:cs typeface="Times New Roman"/>
              </a:rPr>
              <a:t>y</a:t>
            </a:r>
            <a:r>
              <a:rPr sz="1200" spc="-10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20" dirty="0">
                <a:latin typeface="Times New Roman"/>
                <a:cs typeface="Times New Roman"/>
              </a:rPr>
              <a:t>height </a:t>
            </a:r>
            <a:r>
              <a:rPr sz="1200" b="1" spc="-10" dirty="0">
                <a:latin typeface="Times New Roman"/>
                <a:cs typeface="Times New Roman"/>
              </a:rPr>
              <a:t>Δ</a:t>
            </a:r>
            <a:r>
              <a:rPr sz="1200" b="1" i="1" spc="-10" dirty="0">
                <a:latin typeface="Times New Roman"/>
                <a:cs typeface="Times New Roman"/>
              </a:rPr>
              <a:t>z</a:t>
            </a:r>
            <a:r>
              <a:rPr sz="1200" spc="-10" dirty="0">
                <a:latin typeface="Times New Roman"/>
                <a:cs typeface="Times New Roman"/>
              </a:rPr>
              <a:t>, </a:t>
            </a:r>
            <a:r>
              <a:rPr sz="1200" spc="-5" dirty="0">
                <a:latin typeface="Times New Roman"/>
                <a:cs typeface="Times New Roman"/>
              </a:rPr>
              <a:t>as shown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Fig.(2.5).  </a:t>
            </a:r>
            <a:r>
              <a:rPr sz="1200" spc="-20" dirty="0">
                <a:latin typeface="Times New Roman"/>
                <a:cs typeface="Times New Roman"/>
              </a:rPr>
              <a:t>Assume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density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body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is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ρ</a:t>
            </a:r>
            <a:r>
              <a:rPr sz="1200" b="1" i="1" spc="9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and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specific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heat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is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ts val="1330"/>
              </a:lnSpc>
            </a:pPr>
            <a:r>
              <a:rPr sz="1200" b="1" i="1" spc="-10" dirty="0">
                <a:latin typeface="Times New Roman"/>
                <a:cs typeface="Times New Roman"/>
              </a:rPr>
              <a:t>C</a:t>
            </a:r>
            <a:r>
              <a:rPr sz="1200" i="1" spc="-10" dirty="0">
                <a:latin typeface="Times New Roman"/>
                <a:cs typeface="Times New Roman"/>
              </a:rPr>
              <a:t>.  </a:t>
            </a:r>
            <a:r>
              <a:rPr sz="1200" spc="-20" dirty="0">
                <a:latin typeface="Times New Roman"/>
                <a:cs typeface="Times New Roman"/>
              </a:rPr>
              <a:t>An </a:t>
            </a:r>
            <a:r>
              <a:rPr sz="1200" i="1" spc="-5" dirty="0">
                <a:latin typeface="Times New Roman"/>
                <a:cs typeface="Times New Roman"/>
              </a:rPr>
              <a:t>energy balance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15" dirty="0">
                <a:latin typeface="Times New Roman"/>
                <a:cs typeface="Times New Roman"/>
              </a:rPr>
              <a:t>this  </a:t>
            </a:r>
            <a:r>
              <a:rPr sz="1200" spc="-20" dirty="0">
                <a:latin typeface="Times New Roman"/>
                <a:cs typeface="Times New Roman"/>
              </a:rPr>
              <a:t>element  </a:t>
            </a:r>
            <a:r>
              <a:rPr sz="1200" spc="-15" dirty="0">
                <a:latin typeface="Times New Roman"/>
                <a:cs typeface="Times New Roman"/>
              </a:rPr>
              <a:t>during 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5" dirty="0">
                <a:latin typeface="Times New Roman"/>
                <a:cs typeface="Times New Roman"/>
              </a:rPr>
              <a:t>small </a:t>
            </a:r>
            <a:r>
              <a:rPr sz="1200" spc="19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time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87571" y="2035962"/>
            <a:ext cx="57277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110" dirty="0">
                <a:latin typeface="MT Extra"/>
                <a:cs typeface="MT Extra"/>
              </a:rPr>
              <a:t></a:t>
            </a:r>
            <a:r>
              <a:rPr sz="1400" spc="55" dirty="0">
                <a:latin typeface="Times New Roman"/>
                <a:cs typeface="Times New Roman"/>
              </a:rPr>
              <a:t>(</a:t>
            </a:r>
            <a:r>
              <a:rPr sz="1400" spc="15" dirty="0">
                <a:latin typeface="Times New Roman"/>
                <a:cs typeface="Times New Roman"/>
              </a:rPr>
              <a:t>2</a:t>
            </a:r>
            <a:r>
              <a:rPr sz="1400" spc="5" dirty="0">
                <a:latin typeface="Times New Roman"/>
                <a:cs typeface="Times New Roman"/>
              </a:rPr>
              <a:t>.</a:t>
            </a:r>
            <a:r>
              <a:rPr sz="1400" spc="15" dirty="0">
                <a:latin typeface="Times New Roman"/>
                <a:cs typeface="Times New Roman"/>
              </a:rPr>
              <a:t>2</a:t>
            </a:r>
            <a:r>
              <a:rPr sz="1400" spc="-5" dirty="0">
                <a:latin typeface="Times New Roman"/>
                <a:cs typeface="Times New Roman"/>
              </a:rPr>
              <a:t>)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92836" y="1832356"/>
            <a:ext cx="2649220" cy="5054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1350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interval </a:t>
            </a:r>
            <a:r>
              <a:rPr sz="1200" b="1" spc="-10" dirty="0">
                <a:latin typeface="Times New Roman"/>
                <a:cs typeface="Times New Roman"/>
              </a:rPr>
              <a:t>Δ</a:t>
            </a:r>
            <a:r>
              <a:rPr sz="1200" b="1" i="1" spc="-10" dirty="0">
                <a:latin typeface="Times New Roman"/>
                <a:cs typeface="Times New Roman"/>
              </a:rPr>
              <a:t>t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expressed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  <a:p>
            <a:pPr marL="522605">
              <a:lnSpc>
                <a:spcPts val="2430"/>
              </a:lnSpc>
            </a:pPr>
            <a:r>
              <a:rPr sz="2100" spc="-5" dirty="0">
                <a:latin typeface="Symbol"/>
                <a:cs typeface="Symbol"/>
              </a:rPr>
              <a:t></a:t>
            </a:r>
            <a:r>
              <a:rPr sz="2100" spc="-250" dirty="0">
                <a:latin typeface="Times New Roman"/>
                <a:cs typeface="Times New Roman"/>
              </a:rPr>
              <a:t> </a:t>
            </a:r>
            <a:r>
              <a:rPr sz="2100" i="1" spc="-165" baseline="13888" dirty="0">
                <a:latin typeface="Times New Roman"/>
                <a:cs typeface="Times New Roman"/>
              </a:rPr>
              <a:t>E</a:t>
            </a:r>
            <a:r>
              <a:rPr sz="2100" spc="-165" baseline="27777" dirty="0">
                <a:latin typeface="MT Extra"/>
                <a:cs typeface="MT Extra"/>
              </a:rPr>
              <a:t></a:t>
            </a:r>
            <a:r>
              <a:rPr sz="800" i="1" spc="-110" dirty="0">
                <a:latin typeface="Times New Roman"/>
                <a:cs typeface="Times New Roman"/>
              </a:rPr>
              <a:t>in</a:t>
            </a:r>
            <a:r>
              <a:rPr sz="800" i="1" spc="-25" dirty="0">
                <a:latin typeface="Times New Roman"/>
                <a:cs typeface="Times New Roman"/>
              </a:rPr>
              <a:t> </a:t>
            </a:r>
            <a:r>
              <a:rPr sz="2100" spc="-7" baseline="13888" dirty="0">
                <a:latin typeface="Symbol"/>
                <a:cs typeface="Symbol"/>
              </a:rPr>
              <a:t></a:t>
            </a:r>
            <a:r>
              <a:rPr sz="2100" spc="-104" baseline="13888" dirty="0">
                <a:latin typeface="Times New Roman"/>
                <a:cs typeface="Times New Roman"/>
              </a:rPr>
              <a:t> </a:t>
            </a:r>
            <a:r>
              <a:rPr sz="2100" spc="-5" dirty="0">
                <a:latin typeface="Symbol"/>
                <a:cs typeface="Symbol"/>
              </a:rPr>
              <a:t></a:t>
            </a:r>
            <a:r>
              <a:rPr sz="2100" spc="-250" dirty="0">
                <a:latin typeface="Times New Roman"/>
                <a:cs typeface="Times New Roman"/>
              </a:rPr>
              <a:t> </a:t>
            </a:r>
            <a:r>
              <a:rPr sz="2100" i="1" spc="-127" baseline="13888" dirty="0">
                <a:latin typeface="Times New Roman"/>
                <a:cs typeface="Times New Roman"/>
              </a:rPr>
              <a:t>E</a:t>
            </a:r>
            <a:r>
              <a:rPr sz="2100" spc="-127" baseline="27777" dirty="0">
                <a:latin typeface="MT Extra"/>
                <a:cs typeface="MT Extra"/>
              </a:rPr>
              <a:t></a:t>
            </a:r>
            <a:r>
              <a:rPr sz="800" i="1" spc="-85" dirty="0">
                <a:latin typeface="Times New Roman"/>
                <a:cs typeface="Times New Roman"/>
              </a:rPr>
              <a:t>out</a:t>
            </a:r>
            <a:r>
              <a:rPr sz="800" i="1" spc="-35" dirty="0">
                <a:latin typeface="Times New Roman"/>
                <a:cs typeface="Times New Roman"/>
              </a:rPr>
              <a:t> </a:t>
            </a:r>
            <a:r>
              <a:rPr sz="2100" spc="-7" baseline="13888" dirty="0">
                <a:latin typeface="Symbol"/>
                <a:cs typeface="Symbol"/>
              </a:rPr>
              <a:t></a:t>
            </a:r>
            <a:r>
              <a:rPr sz="2100" spc="-135" baseline="13888" dirty="0">
                <a:latin typeface="Times New Roman"/>
                <a:cs typeface="Times New Roman"/>
              </a:rPr>
              <a:t> </a:t>
            </a:r>
            <a:r>
              <a:rPr sz="2100" i="1" spc="-442" baseline="13888" dirty="0">
                <a:latin typeface="Times New Roman"/>
                <a:cs typeface="Times New Roman"/>
              </a:rPr>
              <a:t>G</a:t>
            </a:r>
            <a:r>
              <a:rPr sz="2100" spc="-442" baseline="29761" dirty="0">
                <a:latin typeface="MT Extra"/>
                <a:cs typeface="MT Extra"/>
              </a:rPr>
              <a:t></a:t>
            </a:r>
            <a:r>
              <a:rPr sz="2100" spc="-390" baseline="29761" dirty="0">
                <a:latin typeface="Times New Roman"/>
                <a:cs typeface="Times New Roman"/>
              </a:rPr>
              <a:t> </a:t>
            </a:r>
            <a:r>
              <a:rPr sz="2100" spc="-7" baseline="13888" dirty="0">
                <a:latin typeface="Symbol"/>
                <a:cs typeface="Symbol"/>
              </a:rPr>
              <a:t></a:t>
            </a:r>
            <a:r>
              <a:rPr sz="2100" spc="7" baseline="13888" dirty="0">
                <a:latin typeface="Times New Roman"/>
                <a:cs typeface="Times New Roman"/>
              </a:rPr>
              <a:t> </a:t>
            </a:r>
            <a:r>
              <a:rPr sz="2100" spc="-262" baseline="13888" dirty="0">
                <a:latin typeface="Symbol"/>
                <a:cs typeface="Symbol"/>
              </a:rPr>
              <a:t></a:t>
            </a:r>
            <a:r>
              <a:rPr sz="2100" i="1" spc="-262" baseline="13888" dirty="0">
                <a:latin typeface="Times New Roman"/>
                <a:cs typeface="Times New Roman"/>
              </a:rPr>
              <a:t>E</a:t>
            </a:r>
            <a:r>
              <a:rPr sz="2100" spc="-262" baseline="27777" dirty="0">
                <a:latin typeface="MT Extra"/>
                <a:cs typeface="MT Extra"/>
              </a:rPr>
              <a:t></a:t>
            </a:r>
            <a:r>
              <a:rPr sz="2100" spc="-337" baseline="27777" dirty="0">
                <a:latin typeface="Times New Roman"/>
                <a:cs typeface="Times New Roman"/>
              </a:rPr>
              <a:t> </a:t>
            </a:r>
            <a:r>
              <a:rPr sz="800" i="1" dirty="0">
                <a:latin typeface="Times New Roman"/>
                <a:cs typeface="Times New Roman"/>
              </a:rPr>
              <a:t>stored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2836" y="2334313"/>
            <a:ext cx="3742690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950" b="1" i="1" spc="-382" baseline="2136" dirty="0">
                <a:latin typeface="Times New Roman"/>
                <a:cs typeface="Times New Roman"/>
              </a:rPr>
              <a:t>E</a:t>
            </a:r>
            <a:r>
              <a:rPr sz="1950" spc="-382" baseline="17094" dirty="0">
                <a:latin typeface="MT Extra"/>
                <a:cs typeface="MT Extra"/>
              </a:rPr>
              <a:t></a:t>
            </a:r>
            <a:r>
              <a:rPr sz="1950" spc="-382" baseline="17094" dirty="0">
                <a:latin typeface="Times New Roman"/>
                <a:cs typeface="Times New Roman"/>
              </a:rPr>
              <a:t> </a:t>
            </a:r>
            <a:r>
              <a:rPr sz="1125" b="1" i="1" baseline="-18518" dirty="0">
                <a:latin typeface="Times New Roman"/>
                <a:cs typeface="Times New Roman"/>
              </a:rPr>
              <a:t>in </a:t>
            </a:r>
            <a:r>
              <a:rPr sz="1950" baseline="2136" dirty="0">
                <a:latin typeface="Times New Roman"/>
                <a:cs typeface="Times New Roman"/>
              </a:rPr>
              <a:t>&amp; </a:t>
            </a:r>
            <a:r>
              <a:rPr sz="1950" b="1" i="1" spc="-382" baseline="2136" dirty="0">
                <a:latin typeface="Times New Roman"/>
                <a:cs typeface="Times New Roman"/>
              </a:rPr>
              <a:t>E</a:t>
            </a:r>
            <a:r>
              <a:rPr sz="1950" spc="-382" baseline="17094" dirty="0">
                <a:latin typeface="MT Extra"/>
                <a:cs typeface="MT Extra"/>
              </a:rPr>
              <a:t></a:t>
            </a:r>
            <a:r>
              <a:rPr sz="1950" spc="-382" baseline="17094" dirty="0">
                <a:latin typeface="Times New Roman"/>
                <a:cs typeface="Times New Roman"/>
              </a:rPr>
              <a:t> </a:t>
            </a:r>
            <a:r>
              <a:rPr sz="1125" b="1" i="1" spc="7" baseline="-18518" dirty="0">
                <a:latin typeface="Times New Roman"/>
                <a:cs typeface="Times New Roman"/>
              </a:rPr>
              <a:t>out </a:t>
            </a:r>
            <a:r>
              <a:rPr sz="1200" spc="-5" dirty="0">
                <a:latin typeface="Times New Roman"/>
                <a:cs typeface="Times New Roman"/>
              </a:rPr>
              <a:t>represent the entered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25" dirty="0">
                <a:latin typeface="Times New Roman"/>
                <a:cs typeface="Times New Roman"/>
              </a:rPr>
              <a:t>left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energy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8236" y="2560828"/>
            <a:ext cx="368490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Times New Roman"/>
                <a:cs typeface="Times New Roman"/>
              </a:rPr>
              <a:t>flow </a:t>
            </a:r>
            <a:r>
              <a:rPr sz="1200" spc="-10" dirty="0">
                <a:latin typeface="Times New Roman"/>
                <a:cs typeface="Times New Roman"/>
              </a:rPr>
              <a:t>respectively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from the </a:t>
            </a:r>
            <a:r>
              <a:rPr sz="1200" spc="-15" dirty="0">
                <a:latin typeface="Times New Roman"/>
                <a:cs typeface="Times New Roman"/>
              </a:rPr>
              <a:t>volumetric element,</a:t>
            </a:r>
            <a:r>
              <a:rPr sz="1200" spc="-9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and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8236" y="2737611"/>
            <a:ext cx="17926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latin typeface="Times New Roman"/>
                <a:cs typeface="Times New Roman"/>
              </a:rPr>
              <a:t>their values </a:t>
            </a:r>
            <a:r>
              <a:rPr sz="1200" spc="-25" dirty="0">
                <a:latin typeface="Times New Roman"/>
                <a:cs typeface="Times New Roman"/>
              </a:rPr>
              <a:t>will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follow;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522723" y="2640076"/>
            <a:ext cx="2388870" cy="32893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94615" marR="5080" indent="-82550">
              <a:lnSpc>
                <a:spcPts val="1180"/>
              </a:lnSpc>
              <a:spcBef>
                <a:spcPts val="160"/>
              </a:spcBef>
            </a:pPr>
            <a:r>
              <a:rPr sz="1000" b="1" i="1" dirty="0">
                <a:latin typeface="Times New Roman"/>
                <a:cs typeface="Times New Roman"/>
              </a:rPr>
              <a:t>Fig.(2.5) </a:t>
            </a:r>
            <a:r>
              <a:rPr sz="1000" b="1" i="1" spc="-5" dirty="0">
                <a:latin typeface="Times New Roman"/>
                <a:cs typeface="Times New Roman"/>
              </a:rPr>
              <a:t>Three-dimensional heat conduction  </a:t>
            </a:r>
            <a:r>
              <a:rPr sz="1000" b="1" i="1" dirty="0">
                <a:latin typeface="Times New Roman"/>
                <a:cs typeface="Times New Roman"/>
              </a:rPr>
              <a:t>through a </a:t>
            </a:r>
            <a:r>
              <a:rPr sz="1000" b="1" i="1" spc="-5" dirty="0">
                <a:latin typeface="Times New Roman"/>
                <a:cs typeface="Times New Roman"/>
              </a:rPr>
              <a:t>rectangular volumetric</a:t>
            </a:r>
            <a:r>
              <a:rPr sz="1000" b="1" i="1" spc="-1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element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30936" y="3006344"/>
            <a:ext cx="6300470" cy="6974205"/>
          </a:xfrm>
          <a:custGeom>
            <a:avLst/>
            <a:gdLst/>
            <a:ahLst/>
            <a:cxnLst/>
            <a:rect l="l" t="t" r="r" b="b"/>
            <a:pathLst>
              <a:path w="6300470" h="6974205">
                <a:moveTo>
                  <a:pt x="0" y="6973824"/>
                </a:moveTo>
                <a:lnTo>
                  <a:pt x="6300216" y="6973824"/>
                </a:lnTo>
                <a:lnTo>
                  <a:pt x="6300216" y="0"/>
                </a:lnTo>
                <a:lnTo>
                  <a:pt x="0" y="0"/>
                </a:lnTo>
                <a:lnTo>
                  <a:pt x="0" y="6973824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221227" y="3008883"/>
            <a:ext cx="705485" cy="2343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350" spc="45" dirty="0">
                <a:latin typeface="MT Extra"/>
                <a:cs typeface="MT Extra"/>
              </a:rPr>
              <a:t></a:t>
            </a:r>
            <a:r>
              <a:rPr sz="1350" spc="45" dirty="0">
                <a:latin typeface="Times New Roman"/>
                <a:cs typeface="Times New Roman"/>
              </a:rPr>
              <a:t>(2.3.</a:t>
            </a:r>
            <a:r>
              <a:rPr sz="1350" i="1" spc="45" dirty="0">
                <a:latin typeface="Times New Roman"/>
                <a:cs typeface="Times New Roman"/>
              </a:rPr>
              <a:t>a</a:t>
            </a:r>
            <a:r>
              <a:rPr sz="1350" spc="45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77467" y="2922015"/>
            <a:ext cx="1627505" cy="338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075" baseline="-8130" dirty="0">
                <a:latin typeface="Symbol"/>
                <a:cs typeface="Symbol"/>
              </a:rPr>
              <a:t></a:t>
            </a:r>
            <a:r>
              <a:rPr sz="3075" baseline="-8130" dirty="0">
                <a:latin typeface="Times New Roman"/>
                <a:cs typeface="Times New Roman"/>
              </a:rPr>
              <a:t> </a:t>
            </a:r>
            <a:r>
              <a:rPr sz="1350" i="1" spc="-254" dirty="0">
                <a:latin typeface="Times New Roman"/>
                <a:cs typeface="Times New Roman"/>
              </a:rPr>
              <a:t>E</a:t>
            </a:r>
            <a:r>
              <a:rPr sz="2025" spc="-382" baseline="14403" dirty="0">
                <a:latin typeface="MT Extra"/>
                <a:cs typeface="MT Extra"/>
              </a:rPr>
              <a:t></a:t>
            </a:r>
            <a:r>
              <a:rPr sz="2025" spc="-382" baseline="14403" dirty="0">
                <a:latin typeface="Times New Roman"/>
                <a:cs typeface="Times New Roman"/>
              </a:rPr>
              <a:t> </a:t>
            </a:r>
            <a:r>
              <a:rPr sz="1200" i="1" spc="-15" baseline="-24305" dirty="0">
                <a:latin typeface="Times New Roman"/>
                <a:cs typeface="Times New Roman"/>
              </a:rPr>
              <a:t>in</a:t>
            </a:r>
            <a:r>
              <a:rPr sz="1200" i="1" spc="270" baseline="-24305" dirty="0">
                <a:latin typeface="Times New Roman"/>
                <a:cs typeface="Times New Roman"/>
              </a:rPr>
              <a:t> </a:t>
            </a:r>
            <a:r>
              <a:rPr sz="1350" spc="5" dirty="0">
                <a:latin typeface="Symbol"/>
                <a:cs typeface="Symbol"/>
              </a:rPr>
              <a:t></a:t>
            </a:r>
            <a:r>
              <a:rPr sz="1350" spc="5" dirty="0">
                <a:latin typeface="Times New Roman"/>
                <a:cs typeface="Times New Roman"/>
              </a:rPr>
              <a:t> </a:t>
            </a:r>
            <a:r>
              <a:rPr sz="1350" i="1" spc="-275" dirty="0">
                <a:latin typeface="Times New Roman"/>
                <a:cs typeface="Times New Roman"/>
              </a:rPr>
              <a:t>Q</a:t>
            </a:r>
            <a:r>
              <a:rPr sz="2025" spc="-412" baseline="16460" dirty="0">
                <a:latin typeface="MT Extra"/>
                <a:cs typeface="MT Extra"/>
              </a:rPr>
              <a:t></a:t>
            </a:r>
            <a:r>
              <a:rPr sz="2025" spc="-412" baseline="16460" dirty="0">
                <a:latin typeface="Times New Roman"/>
                <a:cs typeface="Times New Roman"/>
              </a:rPr>
              <a:t> </a:t>
            </a:r>
            <a:r>
              <a:rPr sz="1200" i="1" spc="-7" baseline="-24305" dirty="0">
                <a:latin typeface="Times New Roman"/>
                <a:cs typeface="Times New Roman"/>
              </a:rPr>
              <a:t>x </a:t>
            </a:r>
            <a:r>
              <a:rPr sz="1350" spc="5" dirty="0">
                <a:latin typeface="Symbol"/>
                <a:cs typeface="Symbol"/>
              </a:rPr>
              <a:t></a:t>
            </a:r>
            <a:r>
              <a:rPr sz="1350" spc="5" dirty="0">
                <a:latin typeface="Times New Roman"/>
                <a:cs typeface="Times New Roman"/>
              </a:rPr>
              <a:t> </a:t>
            </a:r>
            <a:r>
              <a:rPr sz="1350" i="1" spc="-275" dirty="0">
                <a:latin typeface="Times New Roman"/>
                <a:cs typeface="Times New Roman"/>
              </a:rPr>
              <a:t>Q</a:t>
            </a:r>
            <a:r>
              <a:rPr sz="2025" spc="-412" baseline="16460" dirty="0">
                <a:latin typeface="MT Extra"/>
                <a:cs typeface="MT Extra"/>
              </a:rPr>
              <a:t></a:t>
            </a:r>
            <a:r>
              <a:rPr sz="2025" spc="-412" baseline="16460" dirty="0">
                <a:latin typeface="Times New Roman"/>
                <a:cs typeface="Times New Roman"/>
              </a:rPr>
              <a:t> </a:t>
            </a:r>
            <a:r>
              <a:rPr sz="1200" i="1" spc="-7" baseline="-24305" dirty="0">
                <a:latin typeface="Times New Roman"/>
                <a:cs typeface="Times New Roman"/>
              </a:rPr>
              <a:t>y </a:t>
            </a:r>
            <a:r>
              <a:rPr sz="1350" spc="5" dirty="0">
                <a:latin typeface="Symbol"/>
                <a:cs typeface="Symbol"/>
              </a:rPr>
              <a:t></a:t>
            </a:r>
            <a:r>
              <a:rPr sz="1350" spc="5" dirty="0">
                <a:latin typeface="Times New Roman"/>
                <a:cs typeface="Times New Roman"/>
              </a:rPr>
              <a:t> </a:t>
            </a:r>
            <a:r>
              <a:rPr sz="1350" i="1" spc="-285" dirty="0">
                <a:latin typeface="Times New Roman"/>
                <a:cs typeface="Times New Roman"/>
              </a:rPr>
              <a:t>Q</a:t>
            </a:r>
            <a:r>
              <a:rPr sz="2025" spc="-427" baseline="16460" dirty="0">
                <a:latin typeface="MT Extra"/>
                <a:cs typeface="MT Extra"/>
              </a:rPr>
              <a:t></a:t>
            </a:r>
            <a:r>
              <a:rPr sz="2025" spc="-419" baseline="16460" dirty="0">
                <a:latin typeface="Times New Roman"/>
                <a:cs typeface="Times New Roman"/>
              </a:rPr>
              <a:t> </a:t>
            </a:r>
            <a:r>
              <a:rPr sz="1200" i="1" spc="-7" baseline="-24305" dirty="0">
                <a:latin typeface="Times New Roman"/>
                <a:cs typeface="Times New Roman"/>
              </a:rPr>
              <a:t>z</a:t>
            </a:r>
            <a:endParaRPr sz="1200" baseline="-24305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785108" y="3298444"/>
            <a:ext cx="687070" cy="2343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350" spc="110" dirty="0">
                <a:latin typeface="MT Extra"/>
                <a:cs typeface="MT Extra"/>
              </a:rPr>
              <a:t></a:t>
            </a:r>
            <a:r>
              <a:rPr sz="1350" spc="50" dirty="0">
                <a:latin typeface="Times New Roman"/>
                <a:cs typeface="Times New Roman"/>
              </a:rPr>
              <a:t>(</a:t>
            </a:r>
            <a:r>
              <a:rPr sz="1350" spc="40" dirty="0">
                <a:latin typeface="Times New Roman"/>
                <a:cs typeface="Times New Roman"/>
              </a:rPr>
              <a:t>2</a:t>
            </a:r>
            <a:r>
              <a:rPr sz="1350" spc="15" dirty="0">
                <a:latin typeface="Times New Roman"/>
                <a:cs typeface="Times New Roman"/>
              </a:rPr>
              <a:t>.</a:t>
            </a:r>
            <a:r>
              <a:rPr sz="1350" spc="40" dirty="0">
                <a:latin typeface="Times New Roman"/>
                <a:cs typeface="Times New Roman"/>
              </a:rPr>
              <a:t>3</a:t>
            </a:r>
            <a:r>
              <a:rPr sz="1350" spc="-80" dirty="0">
                <a:latin typeface="Times New Roman"/>
                <a:cs typeface="Times New Roman"/>
              </a:rPr>
              <a:t>.</a:t>
            </a:r>
            <a:r>
              <a:rPr sz="1350" i="1" spc="40" dirty="0">
                <a:latin typeface="Times New Roman"/>
                <a:cs typeface="Times New Roman"/>
              </a:rPr>
              <a:t>b</a:t>
            </a:r>
            <a:r>
              <a:rPr sz="1350" spc="5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77467" y="3254248"/>
            <a:ext cx="2219325" cy="338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50" dirty="0">
                <a:latin typeface="Symbol"/>
                <a:cs typeface="Symbol"/>
              </a:rPr>
              <a:t></a:t>
            </a:r>
            <a:r>
              <a:rPr sz="2050" spc="-280" dirty="0">
                <a:latin typeface="Times New Roman"/>
                <a:cs typeface="Times New Roman"/>
              </a:rPr>
              <a:t> </a:t>
            </a:r>
            <a:r>
              <a:rPr sz="2025" i="1" spc="-127" baseline="14403" dirty="0">
                <a:latin typeface="Times New Roman"/>
                <a:cs typeface="Times New Roman"/>
              </a:rPr>
              <a:t>E</a:t>
            </a:r>
            <a:r>
              <a:rPr sz="2025" spc="-127" baseline="28806" dirty="0">
                <a:latin typeface="MT Extra"/>
                <a:cs typeface="MT Extra"/>
              </a:rPr>
              <a:t></a:t>
            </a:r>
            <a:r>
              <a:rPr sz="800" i="1" spc="-85" dirty="0">
                <a:latin typeface="Times New Roman"/>
                <a:cs typeface="Times New Roman"/>
              </a:rPr>
              <a:t>out</a:t>
            </a:r>
            <a:r>
              <a:rPr sz="800" i="1" dirty="0">
                <a:latin typeface="Times New Roman"/>
                <a:cs typeface="Times New Roman"/>
              </a:rPr>
              <a:t> </a:t>
            </a:r>
            <a:r>
              <a:rPr sz="2025" spc="7" baseline="14403" dirty="0">
                <a:latin typeface="Symbol"/>
                <a:cs typeface="Symbol"/>
              </a:rPr>
              <a:t></a:t>
            </a:r>
            <a:r>
              <a:rPr sz="2025" spc="22" baseline="14403" dirty="0">
                <a:latin typeface="Times New Roman"/>
                <a:cs typeface="Times New Roman"/>
              </a:rPr>
              <a:t> </a:t>
            </a:r>
            <a:r>
              <a:rPr sz="2025" i="1" spc="-427" baseline="14403" dirty="0">
                <a:latin typeface="Times New Roman"/>
                <a:cs typeface="Times New Roman"/>
              </a:rPr>
              <a:t>Q</a:t>
            </a:r>
            <a:r>
              <a:rPr sz="2025" spc="-427" baseline="28806" dirty="0">
                <a:latin typeface="MT Extra"/>
                <a:cs typeface="MT Extra"/>
              </a:rPr>
              <a:t></a:t>
            </a:r>
            <a:r>
              <a:rPr sz="2025" spc="-367" baseline="28806" dirty="0">
                <a:latin typeface="Times New Roman"/>
                <a:cs typeface="Times New Roman"/>
              </a:rPr>
              <a:t> </a:t>
            </a:r>
            <a:r>
              <a:rPr sz="800" i="1" spc="-5" dirty="0">
                <a:latin typeface="Times New Roman"/>
                <a:cs typeface="Times New Roman"/>
              </a:rPr>
              <a:t>x</a:t>
            </a:r>
            <a:r>
              <a:rPr sz="800" i="1" spc="-100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Symbol"/>
                <a:cs typeface="Symbol"/>
              </a:rPr>
              <a:t></a:t>
            </a:r>
            <a:r>
              <a:rPr sz="800" spc="-90" dirty="0">
                <a:latin typeface="Times New Roman"/>
                <a:cs typeface="Times New Roman"/>
              </a:rPr>
              <a:t> </a:t>
            </a:r>
            <a:r>
              <a:rPr sz="800" spc="5" dirty="0">
                <a:latin typeface="Symbol"/>
                <a:cs typeface="Symbol"/>
              </a:rPr>
              <a:t></a:t>
            </a:r>
            <a:r>
              <a:rPr sz="800" i="1" spc="5" dirty="0">
                <a:latin typeface="Times New Roman"/>
                <a:cs typeface="Times New Roman"/>
              </a:rPr>
              <a:t>x</a:t>
            </a:r>
            <a:r>
              <a:rPr sz="800" i="1" spc="30" dirty="0">
                <a:latin typeface="Times New Roman"/>
                <a:cs typeface="Times New Roman"/>
              </a:rPr>
              <a:t> </a:t>
            </a:r>
            <a:r>
              <a:rPr sz="2025" spc="7" baseline="14403" dirty="0">
                <a:latin typeface="Symbol"/>
                <a:cs typeface="Symbol"/>
              </a:rPr>
              <a:t></a:t>
            </a:r>
            <a:r>
              <a:rPr sz="2025" spc="-52" baseline="14403" dirty="0">
                <a:latin typeface="Times New Roman"/>
                <a:cs typeface="Times New Roman"/>
              </a:rPr>
              <a:t> </a:t>
            </a:r>
            <a:r>
              <a:rPr sz="2025" i="1" spc="-427" baseline="14403" dirty="0">
                <a:latin typeface="Times New Roman"/>
                <a:cs typeface="Times New Roman"/>
              </a:rPr>
              <a:t>Q</a:t>
            </a:r>
            <a:r>
              <a:rPr sz="2025" spc="-427" baseline="28806" dirty="0">
                <a:latin typeface="MT Extra"/>
                <a:cs typeface="MT Extra"/>
              </a:rPr>
              <a:t></a:t>
            </a:r>
            <a:r>
              <a:rPr sz="2025" spc="-375" baseline="28806" dirty="0">
                <a:latin typeface="Times New Roman"/>
                <a:cs typeface="Times New Roman"/>
              </a:rPr>
              <a:t> </a:t>
            </a:r>
            <a:r>
              <a:rPr sz="800" i="1" spc="-5" dirty="0">
                <a:latin typeface="Times New Roman"/>
                <a:cs typeface="Times New Roman"/>
              </a:rPr>
              <a:t>y</a:t>
            </a:r>
            <a:r>
              <a:rPr sz="800" i="1" spc="-75" dirty="0">
                <a:latin typeface="Times New Roman"/>
                <a:cs typeface="Times New Roman"/>
              </a:rPr>
              <a:t> </a:t>
            </a:r>
            <a:r>
              <a:rPr sz="800" spc="30" dirty="0">
                <a:latin typeface="Symbol"/>
                <a:cs typeface="Symbol"/>
              </a:rPr>
              <a:t></a:t>
            </a:r>
            <a:r>
              <a:rPr sz="800" i="1" spc="30" dirty="0">
                <a:latin typeface="Times New Roman"/>
                <a:cs typeface="Times New Roman"/>
              </a:rPr>
              <a:t>y  </a:t>
            </a:r>
            <a:r>
              <a:rPr sz="2025" spc="7" baseline="14403" dirty="0">
                <a:latin typeface="Symbol"/>
                <a:cs typeface="Symbol"/>
              </a:rPr>
              <a:t></a:t>
            </a:r>
            <a:r>
              <a:rPr sz="2025" spc="-52" baseline="14403" dirty="0">
                <a:latin typeface="Times New Roman"/>
                <a:cs typeface="Times New Roman"/>
              </a:rPr>
              <a:t> </a:t>
            </a:r>
            <a:r>
              <a:rPr sz="2025" i="1" spc="-412" baseline="14403" dirty="0">
                <a:latin typeface="Times New Roman"/>
                <a:cs typeface="Times New Roman"/>
              </a:rPr>
              <a:t>Q</a:t>
            </a:r>
            <a:r>
              <a:rPr sz="2025" spc="-412" baseline="28806" dirty="0">
                <a:latin typeface="MT Extra"/>
                <a:cs typeface="MT Extra"/>
              </a:rPr>
              <a:t></a:t>
            </a:r>
            <a:r>
              <a:rPr sz="2025" spc="-390" baseline="28806" dirty="0">
                <a:latin typeface="Times New Roman"/>
                <a:cs typeface="Times New Roman"/>
              </a:rPr>
              <a:t> </a:t>
            </a:r>
            <a:r>
              <a:rPr sz="800" i="1" spc="-5" dirty="0">
                <a:latin typeface="Times New Roman"/>
                <a:cs typeface="Times New Roman"/>
              </a:rPr>
              <a:t>z</a:t>
            </a:r>
            <a:r>
              <a:rPr sz="800" i="1" spc="-105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Symbol"/>
                <a:cs typeface="Symbol"/>
              </a:rPr>
              <a:t></a:t>
            </a:r>
            <a:r>
              <a:rPr sz="800" spc="-90" dirty="0">
                <a:latin typeface="Times New Roman"/>
                <a:cs typeface="Times New Roman"/>
              </a:rPr>
              <a:t> </a:t>
            </a:r>
            <a:r>
              <a:rPr sz="800" spc="5" dirty="0">
                <a:latin typeface="Symbol"/>
                <a:cs typeface="Symbol"/>
              </a:rPr>
              <a:t></a:t>
            </a:r>
            <a:r>
              <a:rPr sz="800" i="1" spc="5" dirty="0">
                <a:latin typeface="Times New Roman"/>
                <a:cs typeface="Times New Roman"/>
              </a:rPr>
              <a:t>z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54736" y="3567057"/>
            <a:ext cx="6455410" cy="10687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6200" marR="68580">
              <a:lnSpc>
                <a:spcPct val="113599"/>
              </a:lnSpc>
              <a:spcBef>
                <a:spcPts val="95"/>
              </a:spcBef>
            </a:pPr>
            <a:r>
              <a:rPr sz="1200" spc="-25" dirty="0">
                <a:latin typeface="Times New Roman"/>
                <a:cs typeface="Times New Roman"/>
              </a:rPr>
              <a:t>while </a:t>
            </a:r>
            <a:r>
              <a:rPr sz="1950" b="1" i="1" spc="-382" baseline="2136" dirty="0">
                <a:latin typeface="Times New Roman"/>
                <a:cs typeface="Times New Roman"/>
              </a:rPr>
              <a:t>G</a:t>
            </a:r>
            <a:r>
              <a:rPr sz="1950" spc="-382" baseline="17094" dirty="0">
                <a:latin typeface="MT Extra"/>
                <a:cs typeface="MT Extra"/>
              </a:rPr>
              <a:t></a:t>
            </a:r>
            <a:r>
              <a:rPr sz="1950" spc="-382" baseline="17094" dirty="0">
                <a:latin typeface="Times New Roman"/>
                <a:cs typeface="Times New Roman"/>
              </a:rPr>
              <a:t> </a:t>
            </a:r>
            <a:r>
              <a:rPr sz="1950" baseline="2136" dirty="0">
                <a:latin typeface="Times New Roman"/>
                <a:cs typeface="Times New Roman"/>
              </a:rPr>
              <a:t>&amp; </a:t>
            </a:r>
            <a:r>
              <a:rPr sz="1950" b="1" i="1" spc="-382" baseline="2136" dirty="0">
                <a:latin typeface="Times New Roman"/>
                <a:cs typeface="Times New Roman"/>
              </a:rPr>
              <a:t>E</a:t>
            </a:r>
            <a:r>
              <a:rPr sz="1950" spc="-382" baseline="17094" dirty="0">
                <a:latin typeface="MT Extra"/>
                <a:cs typeface="MT Extra"/>
              </a:rPr>
              <a:t></a:t>
            </a:r>
            <a:r>
              <a:rPr sz="1950" spc="-382" baseline="17094" dirty="0">
                <a:latin typeface="Times New Roman"/>
                <a:cs typeface="Times New Roman"/>
              </a:rPr>
              <a:t> </a:t>
            </a:r>
            <a:r>
              <a:rPr sz="1125" b="1" i="1" baseline="-18518" dirty="0">
                <a:latin typeface="Times New Roman"/>
                <a:cs typeface="Times New Roman"/>
              </a:rPr>
              <a:t>stored </a:t>
            </a:r>
            <a:r>
              <a:rPr sz="1200" spc="-5" dirty="0">
                <a:latin typeface="Times New Roman"/>
                <a:cs typeface="Times New Roman"/>
              </a:rPr>
              <a:t>represent the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generation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15" dirty="0">
                <a:latin typeface="Times New Roman"/>
                <a:cs typeface="Times New Roman"/>
              </a:rPr>
              <a:t>change </a:t>
            </a:r>
            <a:r>
              <a:rPr sz="1200" spc="5" dirty="0">
                <a:latin typeface="Times New Roman"/>
                <a:cs typeface="Times New Roman"/>
              </a:rPr>
              <a:t>of stored or </a:t>
            </a:r>
            <a:r>
              <a:rPr sz="1200" spc="-10" dirty="0">
                <a:latin typeface="Times New Roman"/>
                <a:cs typeface="Times New Roman"/>
              </a:rPr>
              <a:t>accumulated  energy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volumetric element. </a:t>
            </a:r>
            <a:r>
              <a:rPr sz="1200" spc="-10" dirty="0">
                <a:latin typeface="Times New Roman"/>
                <a:cs typeface="Times New Roman"/>
              </a:rPr>
              <a:t>Noting </a:t>
            </a:r>
            <a:r>
              <a:rPr sz="1200" spc="-5" dirty="0">
                <a:latin typeface="Times New Roman"/>
                <a:cs typeface="Times New Roman"/>
              </a:rPr>
              <a:t>that the </a:t>
            </a:r>
            <a:r>
              <a:rPr sz="1200" spc="-20" dirty="0">
                <a:latin typeface="Times New Roman"/>
                <a:cs typeface="Times New Roman"/>
              </a:rPr>
              <a:t>volume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element is </a:t>
            </a:r>
            <a:r>
              <a:rPr sz="1200" b="1" i="1" spc="-5" dirty="0">
                <a:latin typeface="Times New Roman"/>
                <a:cs typeface="Times New Roman"/>
              </a:rPr>
              <a:t>V</a:t>
            </a:r>
            <a:r>
              <a:rPr sz="1200" b="1" i="1" spc="-7" baseline="-10416" dirty="0">
                <a:latin typeface="Times New Roman"/>
                <a:cs typeface="Times New Roman"/>
              </a:rPr>
              <a:t>element</a:t>
            </a:r>
            <a:r>
              <a:rPr sz="1200" b="1" i="1" spc="-5" dirty="0">
                <a:latin typeface="Times New Roman"/>
                <a:cs typeface="Times New Roman"/>
              </a:rPr>
              <a:t>=</a:t>
            </a:r>
            <a:r>
              <a:rPr sz="1200" b="1" spc="-5" dirty="0">
                <a:latin typeface="Times New Roman"/>
                <a:cs typeface="Times New Roman"/>
              </a:rPr>
              <a:t>Δ</a:t>
            </a:r>
            <a:r>
              <a:rPr sz="1200" b="1" i="1" spc="-5" dirty="0">
                <a:latin typeface="Times New Roman"/>
                <a:cs typeface="Times New Roman"/>
              </a:rPr>
              <a:t>x</a:t>
            </a:r>
            <a:r>
              <a:rPr sz="1200" b="1" i="1" spc="-30" dirty="0"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Times New Roman"/>
                <a:cs typeface="Times New Roman"/>
              </a:rPr>
              <a:t>Δ</a:t>
            </a:r>
            <a:r>
              <a:rPr sz="1200" b="1" i="1" spc="-10" dirty="0">
                <a:latin typeface="Times New Roman"/>
                <a:cs typeface="Times New Roman"/>
              </a:rPr>
              <a:t>y </a:t>
            </a:r>
            <a:r>
              <a:rPr sz="1200" b="1" spc="-10" dirty="0">
                <a:latin typeface="Times New Roman"/>
                <a:cs typeface="Times New Roman"/>
              </a:rPr>
              <a:t>Δ</a:t>
            </a:r>
            <a:r>
              <a:rPr sz="1200" b="1" i="1" spc="-10" dirty="0">
                <a:latin typeface="Times New Roman"/>
                <a:cs typeface="Times New Roman"/>
              </a:rPr>
              <a:t>z</a:t>
            </a:r>
            <a:r>
              <a:rPr sz="1400" spc="-10" dirty="0">
                <a:latin typeface="Times New Roman"/>
                <a:cs typeface="Times New Roman"/>
              </a:rPr>
              <a:t>, </a:t>
            </a:r>
            <a:r>
              <a:rPr sz="1200" spc="-5" dirty="0">
                <a:latin typeface="Times New Roman"/>
                <a:cs typeface="Times New Roman"/>
              </a:rPr>
              <a:t>thus, the</a:t>
            </a:r>
            <a:endParaRPr sz="1200">
              <a:latin typeface="Times New Roman"/>
              <a:cs typeface="Times New Roman"/>
            </a:endParaRPr>
          </a:p>
          <a:p>
            <a:pPr marL="76200" marR="70485">
              <a:lnSpc>
                <a:spcPts val="1370"/>
              </a:lnSpc>
              <a:spcBef>
                <a:spcPts val="40"/>
              </a:spcBef>
            </a:pP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generation </a:t>
            </a:r>
            <a:r>
              <a:rPr sz="1200" spc="-20" dirty="0">
                <a:latin typeface="Times New Roman"/>
                <a:cs typeface="Times New Roman"/>
              </a:rPr>
              <a:t>within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element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change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energy </a:t>
            </a:r>
            <a:r>
              <a:rPr sz="1200" spc="-5" dirty="0">
                <a:latin typeface="Times New Roman"/>
                <a:cs typeface="Times New Roman"/>
              </a:rPr>
              <a:t>content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element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45" dirty="0">
                <a:latin typeface="Times New Roman"/>
                <a:cs typeface="Times New Roman"/>
              </a:rPr>
              <a:t>be  </a:t>
            </a:r>
            <a:r>
              <a:rPr sz="1200" spc="-10" dirty="0">
                <a:latin typeface="Times New Roman"/>
                <a:cs typeface="Times New Roman"/>
              </a:rPr>
              <a:t>expressed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  <a:p>
            <a:pPr marL="554355">
              <a:lnSpc>
                <a:spcPct val="100000"/>
              </a:lnSpc>
              <a:spcBef>
                <a:spcPts val="150"/>
              </a:spcBef>
              <a:tabLst>
                <a:tab pos="2901315" algn="l"/>
              </a:tabLst>
            </a:pPr>
            <a:r>
              <a:rPr sz="1350" i="1" spc="-275" dirty="0">
                <a:latin typeface="Times New Roman"/>
                <a:cs typeface="Times New Roman"/>
              </a:rPr>
              <a:t>G</a:t>
            </a:r>
            <a:r>
              <a:rPr sz="2025" spc="-412" baseline="16460" dirty="0">
                <a:latin typeface="MT Extra"/>
                <a:cs typeface="MT Extra"/>
              </a:rPr>
              <a:t></a:t>
            </a:r>
            <a:r>
              <a:rPr sz="2025" spc="-412" baseline="16460" dirty="0">
                <a:latin typeface="Times New Roman"/>
                <a:cs typeface="Times New Roman"/>
              </a:rPr>
              <a:t>         </a:t>
            </a:r>
            <a:r>
              <a:rPr sz="1350" spc="-5" dirty="0">
                <a:latin typeface="Symbol"/>
                <a:cs typeface="Symbol"/>
              </a:rPr>
              <a:t></a:t>
            </a:r>
            <a:r>
              <a:rPr sz="1350" spc="-5" dirty="0">
                <a:latin typeface="Times New Roman"/>
                <a:cs typeface="Times New Roman"/>
              </a:rPr>
              <a:t> </a:t>
            </a:r>
            <a:r>
              <a:rPr sz="1350" i="1" spc="-245" dirty="0">
                <a:latin typeface="Times New Roman"/>
                <a:cs typeface="Times New Roman"/>
              </a:rPr>
              <a:t>g</a:t>
            </a:r>
            <a:r>
              <a:rPr sz="2025" spc="-367" baseline="2057" dirty="0">
                <a:latin typeface="MT Extra"/>
                <a:cs typeface="MT Extra"/>
              </a:rPr>
              <a:t></a:t>
            </a:r>
            <a:r>
              <a:rPr sz="2025" spc="-367" baseline="2057" dirty="0">
                <a:latin typeface="Times New Roman"/>
                <a:cs typeface="Times New Roman"/>
              </a:rPr>
              <a:t>  </a:t>
            </a:r>
            <a:r>
              <a:rPr sz="1350" i="1" spc="15" dirty="0">
                <a:latin typeface="Times New Roman"/>
                <a:cs typeface="Times New Roman"/>
              </a:rPr>
              <a:t>V</a:t>
            </a:r>
            <a:r>
              <a:rPr sz="1125" i="1" spc="22" baseline="-25925" dirty="0">
                <a:latin typeface="Times New Roman"/>
                <a:cs typeface="Times New Roman"/>
              </a:rPr>
              <a:t>element   </a:t>
            </a:r>
            <a:r>
              <a:rPr sz="1350" spc="-5" dirty="0">
                <a:latin typeface="Symbol"/>
                <a:cs typeface="Symbol"/>
              </a:rPr>
              <a:t></a:t>
            </a:r>
            <a:r>
              <a:rPr sz="1350" spc="-5" dirty="0">
                <a:latin typeface="Times New Roman"/>
                <a:cs typeface="Times New Roman"/>
              </a:rPr>
              <a:t> </a:t>
            </a:r>
            <a:r>
              <a:rPr sz="1350" i="1" spc="-245" dirty="0">
                <a:latin typeface="Times New Roman"/>
                <a:cs typeface="Times New Roman"/>
              </a:rPr>
              <a:t>g</a:t>
            </a:r>
            <a:r>
              <a:rPr sz="2025" spc="-367" baseline="2057" dirty="0">
                <a:latin typeface="MT Extra"/>
                <a:cs typeface="MT Extra"/>
              </a:rPr>
              <a:t></a:t>
            </a:r>
            <a:r>
              <a:rPr sz="2025" spc="-367" baseline="2057" dirty="0">
                <a:latin typeface="Times New Roman"/>
                <a:cs typeface="Times New Roman"/>
              </a:rPr>
              <a:t>    </a:t>
            </a:r>
            <a:r>
              <a:rPr sz="1350" spc="15" dirty="0">
                <a:latin typeface="Symbol"/>
                <a:cs typeface="Symbol"/>
              </a:rPr>
              <a:t></a:t>
            </a:r>
            <a:r>
              <a:rPr sz="1350" i="1" spc="15" dirty="0">
                <a:latin typeface="Times New Roman"/>
                <a:cs typeface="Times New Roman"/>
              </a:rPr>
              <a:t>x</a:t>
            </a:r>
            <a:r>
              <a:rPr sz="1350" i="1" spc="85" dirty="0">
                <a:latin typeface="Times New Roman"/>
                <a:cs typeface="Times New Roman"/>
              </a:rPr>
              <a:t> </a:t>
            </a:r>
            <a:r>
              <a:rPr sz="1350" spc="15" dirty="0">
                <a:latin typeface="Symbol"/>
                <a:cs typeface="Symbol"/>
              </a:rPr>
              <a:t></a:t>
            </a:r>
            <a:r>
              <a:rPr sz="1350" i="1" spc="15" dirty="0">
                <a:latin typeface="Times New Roman"/>
                <a:cs typeface="Times New Roman"/>
              </a:rPr>
              <a:t>y</a:t>
            </a:r>
            <a:r>
              <a:rPr sz="1350" i="1" spc="-95" dirty="0">
                <a:latin typeface="Times New Roman"/>
                <a:cs typeface="Times New Roman"/>
              </a:rPr>
              <a:t> </a:t>
            </a:r>
            <a:r>
              <a:rPr sz="1350" spc="25" dirty="0">
                <a:latin typeface="Symbol"/>
                <a:cs typeface="Symbol"/>
              </a:rPr>
              <a:t></a:t>
            </a:r>
            <a:r>
              <a:rPr sz="1350" i="1" spc="25" dirty="0">
                <a:latin typeface="Times New Roman"/>
                <a:cs typeface="Times New Roman"/>
              </a:rPr>
              <a:t>z	</a:t>
            </a:r>
            <a:r>
              <a:rPr sz="1350" spc="30" dirty="0">
                <a:latin typeface="MT Extra"/>
                <a:cs typeface="MT Extra"/>
              </a:rPr>
              <a:t></a:t>
            </a:r>
            <a:r>
              <a:rPr sz="1350" spc="30" dirty="0">
                <a:latin typeface="Times New Roman"/>
                <a:cs typeface="Times New Roman"/>
              </a:rPr>
              <a:t>(2.3.</a:t>
            </a:r>
            <a:r>
              <a:rPr sz="1350" i="1" spc="30" dirty="0">
                <a:latin typeface="Times New Roman"/>
                <a:cs typeface="Times New Roman"/>
              </a:rPr>
              <a:t>c</a:t>
            </a:r>
            <a:r>
              <a:rPr sz="1350" spc="30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274189" y="4702746"/>
            <a:ext cx="0" cy="245745"/>
          </a:xfrm>
          <a:custGeom>
            <a:avLst/>
            <a:gdLst/>
            <a:ahLst/>
            <a:cxnLst/>
            <a:rect l="l" t="t" r="r" b="b"/>
            <a:pathLst>
              <a:path h="245745">
                <a:moveTo>
                  <a:pt x="0" y="0"/>
                </a:moveTo>
                <a:lnTo>
                  <a:pt x="0" y="245363"/>
                </a:lnTo>
              </a:path>
            </a:pathLst>
          </a:custGeom>
          <a:ln w="72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072002" y="4702746"/>
            <a:ext cx="0" cy="245745"/>
          </a:xfrm>
          <a:custGeom>
            <a:avLst/>
            <a:gdLst/>
            <a:ahLst/>
            <a:cxnLst/>
            <a:rect l="l" t="t" r="r" b="b"/>
            <a:pathLst>
              <a:path h="245745">
                <a:moveTo>
                  <a:pt x="0" y="0"/>
                </a:moveTo>
                <a:lnTo>
                  <a:pt x="0" y="245363"/>
                </a:lnTo>
              </a:path>
            </a:pathLst>
          </a:custGeom>
          <a:ln w="72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134361" y="5428932"/>
            <a:ext cx="716280" cy="0"/>
          </a:xfrm>
          <a:custGeom>
            <a:avLst/>
            <a:gdLst/>
            <a:ahLst/>
            <a:cxnLst/>
            <a:rect l="l" t="t" r="r" b="b"/>
            <a:pathLst>
              <a:path w="716280">
                <a:moveTo>
                  <a:pt x="0" y="0"/>
                </a:moveTo>
                <a:lnTo>
                  <a:pt x="715899" y="0"/>
                </a:lnTo>
              </a:path>
            </a:pathLst>
          </a:custGeom>
          <a:ln w="72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959542" y="5428932"/>
            <a:ext cx="716280" cy="0"/>
          </a:xfrm>
          <a:custGeom>
            <a:avLst/>
            <a:gdLst/>
            <a:ahLst/>
            <a:cxnLst/>
            <a:rect l="l" t="t" r="r" b="b"/>
            <a:pathLst>
              <a:path w="716279">
                <a:moveTo>
                  <a:pt x="0" y="0"/>
                </a:moveTo>
                <a:lnTo>
                  <a:pt x="715899" y="0"/>
                </a:lnTo>
              </a:path>
            </a:pathLst>
          </a:custGeom>
          <a:ln w="72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5184140" y="5290042"/>
            <a:ext cx="694690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spc="40" dirty="0">
                <a:latin typeface="MT Extra"/>
                <a:cs typeface="MT Extra"/>
              </a:rPr>
              <a:t></a:t>
            </a:r>
            <a:r>
              <a:rPr sz="1300" spc="40" dirty="0">
                <a:latin typeface="Times New Roman"/>
                <a:cs typeface="Times New Roman"/>
              </a:rPr>
              <a:t>(2.3.</a:t>
            </a:r>
            <a:r>
              <a:rPr sz="1300" i="1" spc="40" dirty="0">
                <a:latin typeface="Times New Roman"/>
                <a:cs typeface="Times New Roman"/>
              </a:rPr>
              <a:t>d</a:t>
            </a:r>
            <a:r>
              <a:rPr sz="1300" i="1" spc="-200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398267" y="5421107"/>
            <a:ext cx="2005330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838325" algn="l"/>
              </a:tabLst>
            </a:pPr>
            <a:r>
              <a:rPr sz="1300" spc="40" dirty="0">
                <a:latin typeface="Symbol"/>
                <a:cs typeface="Symbol"/>
              </a:rPr>
              <a:t></a:t>
            </a:r>
            <a:r>
              <a:rPr sz="1300" i="1" spc="5" dirty="0">
                <a:latin typeface="Times New Roman"/>
                <a:cs typeface="Times New Roman"/>
              </a:rPr>
              <a:t>t</a:t>
            </a:r>
            <a:r>
              <a:rPr sz="1300" i="1" dirty="0">
                <a:latin typeface="Times New Roman"/>
                <a:cs typeface="Times New Roman"/>
              </a:rPr>
              <a:t>	</a:t>
            </a:r>
            <a:r>
              <a:rPr sz="1300" spc="40" dirty="0">
                <a:latin typeface="Symbol"/>
                <a:cs typeface="Symbol"/>
              </a:rPr>
              <a:t></a:t>
            </a:r>
            <a:r>
              <a:rPr sz="1300" i="1" spc="5" dirty="0">
                <a:latin typeface="Times New Roman"/>
                <a:cs typeface="Times New Roman"/>
              </a:rPr>
              <a:t>t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404364" y="4966954"/>
            <a:ext cx="179705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00" spc="40" dirty="0">
                <a:latin typeface="Symbol"/>
                <a:cs typeface="Symbol"/>
              </a:rPr>
              <a:t></a:t>
            </a:r>
            <a:r>
              <a:rPr sz="1300" i="1" spc="5" dirty="0">
                <a:latin typeface="Times New Roman"/>
                <a:cs typeface="Times New Roman"/>
              </a:rPr>
              <a:t>t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817623" y="4729210"/>
            <a:ext cx="1252220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35"/>
              </a:spcBef>
              <a:tabLst>
                <a:tab pos="715010" algn="l"/>
              </a:tabLst>
            </a:pPr>
            <a:r>
              <a:rPr sz="1950" i="1" spc="-67" baseline="14957" dirty="0">
                <a:latin typeface="Times New Roman"/>
                <a:cs typeface="Times New Roman"/>
              </a:rPr>
              <a:t>E</a:t>
            </a:r>
            <a:r>
              <a:rPr sz="1950" spc="-67" baseline="29914" dirty="0">
                <a:latin typeface="MT Extra"/>
                <a:cs typeface="MT Extra"/>
              </a:rPr>
              <a:t></a:t>
            </a:r>
            <a:r>
              <a:rPr sz="750" i="1" spc="-45" dirty="0">
                <a:latin typeface="Times New Roman"/>
                <a:cs typeface="Times New Roman"/>
              </a:rPr>
              <a:t>stored	</a:t>
            </a:r>
            <a:r>
              <a:rPr sz="1950" spc="22" baseline="14957" dirty="0">
                <a:latin typeface="Symbol"/>
                <a:cs typeface="Symbol"/>
              </a:rPr>
              <a:t></a:t>
            </a:r>
            <a:r>
              <a:rPr sz="1950" spc="22" baseline="14957" dirty="0">
                <a:latin typeface="Times New Roman"/>
                <a:cs typeface="Times New Roman"/>
              </a:rPr>
              <a:t> </a:t>
            </a:r>
            <a:r>
              <a:rPr sz="1950" i="1" spc="-359" baseline="14957" dirty="0">
                <a:latin typeface="Times New Roman"/>
                <a:cs typeface="Times New Roman"/>
              </a:rPr>
              <a:t>E</a:t>
            </a:r>
            <a:r>
              <a:rPr sz="1950" spc="-359" baseline="29914" dirty="0">
                <a:latin typeface="MT Extra"/>
                <a:cs typeface="MT Extra"/>
              </a:rPr>
              <a:t></a:t>
            </a:r>
            <a:r>
              <a:rPr sz="1950" spc="-412" baseline="29914" dirty="0">
                <a:latin typeface="Times New Roman"/>
                <a:cs typeface="Times New Roman"/>
              </a:rPr>
              <a:t> </a:t>
            </a:r>
            <a:r>
              <a:rPr sz="750" i="1" dirty="0">
                <a:latin typeface="Times New Roman"/>
                <a:cs typeface="Times New Roman"/>
              </a:rPr>
              <a:t>stored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117091" y="4774931"/>
            <a:ext cx="2036445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  <a:tabLst>
                <a:tab pos="1171575" algn="l"/>
                <a:tab pos="1970405" algn="l"/>
              </a:tabLst>
            </a:pPr>
            <a:r>
              <a:rPr sz="1950" spc="-217" baseline="-21367" dirty="0">
                <a:latin typeface="Symbol"/>
                <a:cs typeface="Symbol"/>
              </a:rPr>
              <a:t></a:t>
            </a:r>
            <a:r>
              <a:rPr sz="1950" i="1" spc="-217" baseline="-21367" dirty="0">
                <a:latin typeface="Times New Roman"/>
                <a:cs typeface="Times New Roman"/>
              </a:rPr>
              <a:t>E</a:t>
            </a:r>
            <a:r>
              <a:rPr sz="1950" spc="-217" baseline="-4273" dirty="0">
                <a:latin typeface="MT Extra"/>
                <a:cs typeface="MT Extra"/>
              </a:rPr>
              <a:t></a:t>
            </a:r>
            <a:r>
              <a:rPr sz="1950" spc="-292" baseline="-4273" dirty="0">
                <a:latin typeface="Times New Roman"/>
                <a:cs typeface="Times New Roman"/>
              </a:rPr>
              <a:t> </a:t>
            </a:r>
            <a:r>
              <a:rPr sz="1125" i="1" baseline="-59259" dirty="0">
                <a:latin typeface="Times New Roman"/>
                <a:cs typeface="Times New Roman"/>
              </a:rPr>
              <a:t>stored  </a:t>
            </a:r>
            <a:r>
              <a:rPr sz="1125" i="1" spc="202" baseline="-59259" dirty="0">
                <a:latin typeface="Times New Roman"/>
                <a:cs typeface="Times New Roman"/>
              </a:rPr>
              <a:t> </a:t>
            </a:r>
            <a:r>
              <a:rPr sz="1950" spc="22" baseline="-21367" dirty="0">
                <a:latin typeface="Symbol"/>
                <a:cs typeface="Symbol"/>
              </a:rPr>
              <a:t></a:t>
            </a:r>
            <a:r>
              <a:rPr sz="1300" u="sng" spc="1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</a:t>
            </a:r>
            <a:r>
              <a:rPr sz="750" i="1" u="sng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</a:t>
            </a:r>
            <a:r>
              <a:rPr sz="750" i="1" spc="-120" dirty="0">
                <a:latin typeface="Times New Roman"/>
                <a:cs typeface="Times New Roman"/>
              </a:rPr>
              <a:t> </a:t>
            </a:r>
            <a:r>
              <a:rPr sz="750" u="sng" spc="3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</a:t>
            </a:r>
            <a:r>
              <a:rPr sz="750" i="1" u="sng" spc="3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	</a:t>
            </a:r>
            <a:r>
              <a:rPr sz="750" i="1" u="sng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656588" y="5284065"/>
            <a:ext cx="3046730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1300" spc="15" dirty="0">
                <a:latin typeface="Symbol"/>
                <a:cs typeface="Symbol"/>
              </a:rPr>
              <a:t></a:t>
            </a:r>
            <a:r>
              <a:rPr sz="1300" spc="65" dirty="0">
                <a:latin typeface="Times New Roman"/>
                <a:cs typeface="Times New Roman"/>
              </a:rPr>
              <a:t> </a:t>
            </a:r>
            <a:r>
              <a:rPr sz="1300" i="1" spc="20" dirty="0">
                <a:latin typeface="Times New Roman"/>
                <a:cs typeface="Times New Roman"/>
              </a:rPr>
              <a:t>m</a:t>
            </a:r>
            <a:r>
              <a:rPr sz="1300" i="1" spc="-165" dirty="0">
                <a:latin typeface="Times New Roman"/>
                <a:cs typeface="Times New Roman"/>
              </a:rPr>
              <a:t> </a:t>
            </a:r>
            <a:r>
              <a:rPr sz="1300" i="1" spc="20" dirty="0">
                <a:latin typeface="Times New Roman"/>
                <a:cs typeface="Times New Roman"/>
              </a:rPr>
              <a:t>C</a:t>
            </a:r>
            <a:r>
              <a:rPr sz="1300" i="1" spc="55" dirty="0">
                <a:latin typeface="Times New Roman"/>
                <a:cs typeface="Times New Roman"/>
              </a:rPr>
              <a:t> </a:t>
            </a:r>
            <a:r>
              <a:rPr sz="1950" spc="-30" baseline="36324" dirty="0">
                <a:latin typeface="Times New Roman"/>
                <a:cs typeface="Times New Roman"/>
              </a:rPr>
              <a:t>(</a:t>
            </a:r>
            <a:r>
              <a:rPr sz="1950" i="1" spc="-30" baseline="36324" dirty="0">
                <a:latin typeface="Times New Roman"/>
                <a:cs typeface="Times New Roman"/>
              </a:rPr>
              <a:t>T</a:t>
            </a:r>
            <a:r>
              <a:rPr sz="1125" i="1" spc="-30" baseline="37037" dirty="0">
                <a:latin typeface="Times New Roman"/>
                <a:cs typeface="Times New Roman"/>
              </a:rPr>
              <a:t>t</a:t>
            </a:r>
            <a:r>
              <a:rPr sz="1125" i="1" spc="-179" baseline="37037" dirty="0">
                <a:latin typeface="Times New Roman"/>
                <a:cs typeface="Times New Roman"/>
              </a:rPr>
              <a:t> </a:t>
            </a:r>
            <a:r>
              <a:rPr sz="1125" spc="52" baseline="37037" dirty="0">
                <a:latin typeface="Symbol"/>
                <a:cs typeface="Symbol"/>
              </a:rPr>
              <a:t></a:t>
            </a:r>
            <a:r>
              <a:rPr sz="1125" i="1" spc="52" baseline="37037" dirty="0">
                <a:latin typeface="Times New Roman"/>
                <a:cs typeface="Times New Roman"/>
              </a:rPr>
              <a:t>t</a:t>
            </a:r>
            <a:r>
              <a:rPr sz="1125" i="1" spc="359" baseline="37037" dirty="0">
                <a:latin typeface="Times New Roman"/>
                <a:cs typeface="Times New Roman"/>
              </a:rPr>
              <a:t> </a:t>
            </a:r>
            <a:r>
              <a:rPr sz="1950" spc="22" baseline="36324" dirty="0">
                <a:latin typeface="Symbol"/>
                <a:cs typeface="Symbol"/>
              </a:rPr>
              <a:t></a:t>
            </a:r>
            <a:r>
              <a:rPr sz="1950" spc="-225" baseline="36324" dirty="0">
                <a:latin typeface="Times New Roman"/>
                <a:cs typeface="Times New Roman"/>
              </a:rPr>
              <a:t> </a:t>
            </a:r>
            <a:r>
              <a:rPr sz="1950" i="1" spc="-37" baseline="36324" dirty="0">
                <a:latin typeface="Times New Roman"/>
                <a:cs typeface="Times New Roman"/>
              </a:rPr>
              <a:t>T</a:t>
            </a:r>
            <a:r>
              <a:rPr sz="1125" i="1" spc="-37" baseline="37037" dirty="0">
                <a:latin typeface="Times New Roman"/>
                <a:cs typeface="Times New Roman"/>
              </a:rPr>
              <a:t>t</a:t>
            </a:r>
            <a:r>
              <a:rPr sz="1125" i="1" spc="37" baseline="37037" dirty="0">
                <a:latin typeface="Times New Roman"/>
                <a:cs typeface="Times New Roman"/>
              </a:rPr>
              <a:t> </a:t>
            </a:r>
            <a:r>
              <a:rPr sz="1950" spc="15" baseline="36324" dirty="0">
                <a:latin typeface="Times New Roman"/>
                <a:cs typeface="Times New Roman"/>
              </a:rPr>
              <a:t>)</a:t>
            </a:r>
            <a:r>
              <a:rPr sz="1950" spc="247" baseline="36324" dirty="0">
                <a:latin typeface="Times New Roman"/>
                <a:cs typeface="Times New Roman"/>
              </a:rPr>
              <a:t> </a:t>
            </a:r>
            <a:r>
              <a:rPr sz="1300" spc="15" dirty="0">
                <a:latin typeface="Symbol"/>
                <a:cs typeface="Symbol"/>
              </a:rPr>
              <a:t></a:t>
            </a:r>
            <a:r>
              <a:rPr sz="1300" spc="114" dirty="0">
                <a:latin typeface="Times New Roman"/>
                <a:cs typeface="Times New Roman"/>
              </a:rPr>
              <a:t> </a:t>
            </a:r>
            <a:r>
              <a:rPr sz="1350" i="1" spc="-620" dirty="0">
                <a:latin typeface="Verdana"/>
                <a:cs typeface="Verdana"/>
              </a:rPr>
              <a:t></a:t>
            </a:r>
            <a:r>
              <a:rPr sz="1350" i="1" spc="-200" dirty="0">
                <a:latin typeface="Verdana"/>
                <a:cs typeface="Verdana"/>
              </a:rPr>
              <a:t> </a:t>
            </a:r>
            <a:r>
              <a:rPr sz="1300" i="1" spc="20" dirty="0">
                <a:latin typeface="Times New Roman"/>
                <a:cs typeface="Times New Roman"/>
              </a:rPr>
              <a:t>C</a:t>
            </a:r>
            <a:r>
              <a:rPr sz="1300" i="1" spc="-40" dirty="0">
                <a:latin typeface="Times New Roman"/>
                <a:cs typeface="Times New Roman"/>
              </a:rPr>
              <a:t> </a:t>
            </a:r>
            <a:r>
              <a:rPr sz="1300" spc="25" dirty="0">
                <a:latin typeface="Symbol"/>
                <a:cs typeface="Symbol"/>
              </a:rPr>
              <a:t></a:t>
            </a:r>
            <a:r>
              <a:rPr sz="1300" i="1" spc="25" dirty="0">
                <a:latin typeface="Times New Roman"/>
                <a:cs typeface="Times New Roman"/>
              </a:rPr>
              <a:t>x</a:t>
            </a:r>
            <a:r>
              <a:rPr sz="1300" i="1" spc="-105" dirty="0">
                <a:latin typeface="Times New Roman"/>
                <a:cs typeface="Times New Roman"/>
              </a:rPr>
              <a:t> </a:t>
            </a:r>
            <a:r>
              <a:rPr sz="1300" spc="25" dirty="0">
                <a:latin typeface="Symbol"/>
                <a:cs typeface="Symbol"/>
              </a:rPr>
              <a:t></a:t>
            </a:r>
            <a:r>
              <a:rPr sz="1300" i="1" spc="25" dirty="0">
                <a:latin typeface="Times New Roman"/>
                <a:cs typeface="Times New Roman"/>
              </a:rPr>
              <a:t>y</a:t>
            </a:r>
            <a:r>
              <a:rPr sz="1300" i="1" spc="-80" dirty="0">
                <a:latin typeface="Times New Roman"/>
                <a:cs typeface="Times New Roman"/>
              </a:rPr>
              <a:t> </a:t>
            </a:r>
            <a:r>
              <a:rPr sz="1300" spc="25" dirty="0">
                <a:latin typeface="Symbol"/>
                <a:cs typeface="Symbol"/>
              </a:rPr>
              <a:t></a:t>
            </a:r>
            <a:r>
              <a:rPr sz="1300" i="1" spc="25" dirty="0">
                <a:latin typeface="Times New Roman"/>
                <a:cs typeface="Times New Roman"/>
              </a:rPr>
              <a:t>z</a:t>
            </a:r>
            <a:r>
              <a:rPr sz="1300" i="1" spc="10" dirty="0">
                <a:latin typeface="Times New Roman"/>
                <a:cs typeface="Times New Roman"/>
              </a:rPr>
              <a:t> </a:t>
            </a:r>
            <a:r>
              <a:rPr sz="1950" spc="-30" baseline="36324" dirty="0">
                <a:latin typeface="Times New Roman"/>
                <a:cs typeface="Times New Roman"/>
              </a:rPr>
              <a:t>(</a:t>
            </a:r>
            <a:r>
              <a:rPr sz="1950" i="1" spc="-30" baseline="36324" dirty="0">
                <a:latin typeface="Times New Roman"/>
                <a:cs typeface="Times New Roman"/>
              </a:rPr>
              <a:t>T</a:t>
            </a:r>
            <a:r>
              <a:rPr sz="1125" i="1" spc="-30" baseline="37037" dirty="0">
                <a:latin typeface="Times New Roman"/>
                <a:cs typeface="Times New Roman"/>
              </a:rPr>
              <a:t>t</a:t>
            </a:r>
            <a:r>
              <a:rPr sz="1125" i="1" spc="-179" baseline="37037" dirty="0">
                <a:latin typeface="Times New Roman"/>
                <a:cs typeface="Times New Roman"/>
              </a:rPr>
              <a:t> </a:t>
            </a:r>
            <a:r>
              <a:rPr sz="1125" spc="44" baseline="37037" dirty="0">
                <a:latin typeface="Symbol"/>
                <a:cs typeface="Symbol"/>
              </a:rPr>
              <a:t></a:t>
            </a:r>
            <a:r>
              <a:rPr sz="1125" i="1" spc="44" baseline="37037" dirty="0">
                <a:latin typeface="Times New Roman"/>
                <a:cs typeface="Times New Roman"/>
              </a:rPr>
              <a:t>t</a:t>
            </a:r>
            <a:r>
              <a:rPr sz="1125" i="1" spc="367" baseline="37037" dirty="0">
                <a:latin typeface="Times New Roman"/>
                <a:cs typeface="Times New Roman"/>
              </a:rPr>
              <a:t> </a:t>
            </a:r>
            <a:r>
              <a:rPr sz="1950" spc="22" baseline="36324" dirty="0">
                <a:latin typeface="Symbol"/>
                <a:cs typeface="Symbol"/>
              </a:rPr>
              <a:t></a:t>
            </a:r>
            <a:r>
              <a:rPr sz="1950" spc="-187" baseline="36324" dirty="0">
                <a:latin typeface="Times New Roman"/>
                <a:cs typeface="Times New Roman"/>
              </a:rPr>
              <a:t> </a:t>
            </a:r>
            <a:r>
              <a:rPr sz="1950" i="1" spc="-37" baseline="36324" dirty="0">
                <a:latin typeface="Times New Roman"/>
                <a:cs typeface="Times New Roman"/>
              </a:rPr>
              <a:t>T</a:t>
            </a:r>
            <a:r>
              <a:rPr sz="1125" i="1" spc="-37" baseline="37037" dirty="0">
                <a:latin typeface="Times New Roman"/>
                <a:cs typeface="Times New Roman"/>
              </a:rPr>
              <a:t>t</a:t>
            </a:r>
            <a:r>
              <a:rPr sz="1125" i="1" spc="37" baseline="37037" dirty="0">
                <a:latin typeface="Times New Roman"/>
                <a:cs typeface="Times New Roman"/>
              </a:rPr>
              <a:t> </a:t>
            </a:r>
            <a:r>
              <a:rPr sz="1950" spc="15" baseline="36324" dirty="0">
                <a:latin typeface="Times New Roman"/>
                <a:cs typeface="Times New Roman"/>
              </a:rPr>
              <a:t>)</a:t>
            </a:r>
            <a:endParaRPr sz="1950" baseline="36324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18236" y="5605779"/>
            <a:ext cx="45732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substituting </a:t>
            </a:r>
            <a:r>
              <a:rPr sz="1200" dirty="0">
                <a:latin typeface="Times New Roman"/>
                <a:cs typeface="Times New Roman"/>
              </a:rPr>
              <a:t>Eqs.[(2.3.a), </a:t>
            </a:r>
            <a:r>
              <a:rPr sz="1200" spc="-5" dirty="0">
                <a:latin typeface="Times New Roman"/>
                <a:cs typeface="Times New Roman"/>
              </a:rPr>
              <a:t>(2.3.b), (2.3.c) </a:t>
            </a:r>
            <a:r>
              <a:rPr sz="1200" spc="-10" dirty="0">
                <a:latin typeface="Times New Roman"/>
                <a:cs typeface="Times New Roman"/>
              </a:rPr>
              <a:t>&amp;(2.3.d)] into </a:t>
            </a:r>
            <a:r>
              <a:rPr sz="1200" spc="-5" dirty="0">
                <a:latin typeface="Times New Roman"/>
                <a:cs typeface="Times New Roman"/>
              </a:rPr>
              <a:t>Eq.(2.2) we</a:t>
            </a:r>
            <a:r>
              <a:rPr sz="1200" spc="1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get;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746432" y="6038722"/>
            <a:ext cx="748030" cy="0"/>
          </a:xfrm>
          <a:custGeom>
            <a:avLst/>
            <a:gdLst/>
            <a:ahLst/>
            <a:cxnLst/>
            <a:rect l="l" t="t" r="r" b="b"/>
            <a:pathLst>
              <a:path w="748029">
                <a:moveTo>
                  <a:pt x="0" y="0"/>
                </a:moveTo>
                <a:lnTo>
                  <a:pt x="747521" y="0"/>
                </a:lnTo>
              </a:path>
            </a:pathLst>
          </a:custGeom>
          <a:ln w="74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1230883" y="6010573"/>
            <a:ext cx="70485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i="1" spc="-5" dirty="0">
                <a:latin typeface="Times New Roman"/>
                <a:cs typeface="Times New Roman"/>
              </a:rPr>
              <a:t>x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022340" y="6029746"/>
            <a:ext cx="186690" cy="23367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350" spc="55" dirty="0">
                <a:latin typeface="Symbol"/>
                <a:cs typeface="Symbol"/>
              </a:rPr>
              <a:t></a:t>
            </a:r>
            <a:r>
              <a:rPr sz="1350" i="1" dirty="0">
                <a:latin typeface="Times New Roman"/>
                <a:cs typeface="Times New Roman"/>
              </a:rPr>
              <a:t>t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419347" y="6010573"/>
            <a:ext cx="23876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i="1" spc="45" dirty="0">
                <a:latin typeface="Times New Roman"/>
                <a:cs typeface="Times New Roman"/>
              </a:rPr>
              <a:t>z</a:t>
            </a:r>
            <a:r>
              <a:rPr sz="800" spc="60" dirty="0">
                <a:latin typeface="Symbol"/>
                <a:cs typeface="Symbol"/>
              </a:rPr>
              <a:t></a:t>
            </a:r>
            <a:r>
              <a:rPr sz="800" spc="10" dirty="0">
                <a:latin typeface="Symbol"/>
                <a:cs typeface="Symbol"/>
              </a:rPr>
              <a:t></a:t>
            </a:r>
            <a:r>
              <a:rPr sz="800" i="1" spc="-5" dirty="0">
                <a:latin typeface="Times New Roman"/>
                <a:cs typeface="Times New Roman"/>
              </a:rPr>
              <a:t>z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870707" y="6010573"/>
            <a:ext cx="253365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i="1" spc="-5" dirty="0">
                <a:latin typeface="Times New Roman"/>
                <a:cs typeface="Times New Roman"/>
              </a:rPr>
              <a:t>y</a:t>
            </a:r>
            <a:r>
              <a:rPr sz="800" i="1" spc="-160" dirty="0">
                <a:latin typeface="Times New Roman"/>
                <a:cs typeface="Times New Roman"/>
              </a:rPr>
              <a:t> </a:t>
            </a:r>
            <a:r>
              <a:rPr sz="800" spc="20" dirty="0">
                <a:latin typeface="Symbol"/>
                <a:cs typeface="Symbol"/>
              </a:rPr>
              <a:t></a:t>
            </a:r>
            <a:r>
              <a:rPr sz="800" i="1" spc="20" dirty="0">
                <a:latin typeface="Times New Roman"/>
                <a:cs typeface="Times New Roman"/>
              </a:rPr>
              <a:t>y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267967" y="5788954"/>
            <a:ext cx="5266055" cy="34163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43180" algn="r">
              <a:lnSpc>
                <a:spcPts val="1205"/>
              </a:lnSpc>
              <a:spcBef>
                <a:spcPts val="114"/>
              </a:spcBef>
              <a:tabLst>
                <a:tab pos="398780" algn="l"/>
              </a:tabLst>
            </a:pPr>
            <a:r>
              <a:rPr sz="1350" spc="-10" dirty="0">
                <a:latin typeface="Times New Roman"/>
                <a:cs typeface="Times New Roman"/>
              </a:rPr>
              <a:t>(</a:t>
            </a:r>
            <a:r>
              <a:rPr sz="1350" i="1" spc="-10" dirty="0">
                <a:latin typeface="Times New Roman"/>
                <a:cs typeface="Times New Roman"/>
              </a:rPr>
              <a:t>T	</a:t>
            </a:r>
            <a:r>
              <a:rPr sz="1350" spc="5" dirty="0">
                <a:latin typeface="Symbol"/>
                <a:cs typeface="Symbol"/>
              </a:rPr>
              <a:t></a:t>
            </a:r>
            <a:r>
              <a:rPr sz="1350" spc="5" dirty="0">
                <a:latin typeface="Times New Roman"/>
                <a:cs typeface="Times New Roman"/>
              </a:rPr>
              <a:t> </a:t>
            </a:r>
            <a:r>
              <a:rPr sz="1350" i="1" spc="5" dirty="0">
                <a:latin typeface="Times New Roman"/>
                <a:cs typeface="Times New Roman"/>
              </a:rPr>
              <a:t>T</a:t>
            </a:r>
            <a:r>
              <a:rPr sz="1350" i="1" spc="-150" dirty="0">
                <a:latin typeface="Times New Roman"/>
                <a:cs typeface="Times New Roman"/>
              </a:rPr>
              <a:t> </a:t>
            </a:r>
            <a:r>
              <a:rPr sz="1350" spc="5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  <a:p>
            <a:pPr marL="76200">
              <a:lnSpc>
                <a:spcPts val="1265"/>
              </a:lnSpc>
              <a:tabLst>
                <a:tab pos="1901825" algn="l"/>
                <a:tab pos="2437765" algn="l"/>
                <a:tab pos="4632325" algn="l"/>
                <a:tab pos="5099050" algn="l"/>
              </a:tabLst>
            </a:pPr>
            <a:r>
              <a:rPr sz="1350" spc="5" dirty="0">
                <a:latin typeface="Symbol"/>
                <a:cs typeface="Symbol"/>
              </a:rPr>
              <a:t></a:t>
            </a:r>
            <a:r>
              <a:rPr sz="1350" spc="5" dirty="0">
                <a:latin typeface="Times New Roman"/>
                <a:cs typeface="Times New Roman"/>
              </a:rPr>
              <a:t> </a:t>
            </a:r>
            <a:r>
              <a:rPr sz="1350" i="1" spc="-270" dirty="0">
                <a:latin typeface="Times New Roman"/>
                <a:cs typeface="Times New Roman"/>
              </a:rPr>
              <a:t>Q</a:t>
            </a:r>
            <a:r>
              <a:rPr sz="2025" spc="-405" baseline="16460" dirty="0">
                <a:latin typeface="MT Extra"/>
                <a:cs typeface="MT Extra"/>
              </a:rPr>
              <a:t></a:t>
            </a:r>
            <a:r>
              <a:rPr sz="2025" spc="-405" baseline="16460" dirty="0">
                <a:latin typeface="Times New Roman"/>
                <a:cs typeface="Times New Roman"/>
              </a:rPr>
              <a:t>   </a:t>
            </a:r>
            <a:r>
              <a:rPr sz="1200" i="1" spc="-7" baseline="-24305" dirty="0">
                <a:latin typeface="Times New Roman"/>
                <a:cs typeface="Times New Roman"/>
              </a:rPr>
              <a:t>y  </a:t>
            </a:r>
            <a:r>
              <a:rPr sz="1350" spc="5" dirty="0">
                <a:latin typeface="Symbol"/>
                <a:cs typeface="Symbol"/>
              </a:rPr>
              <a:t></a:t>
            </a:r>
            <a:r>
              <a:rPr sz="1350" spc="5" dirty="0">
                <a:latin typeface="Times New Roman"/>
                <a:cs typeface="Times New Roman"/>
              </a:rPr>
              <a:t> </a:t>
            </a:r>
            <a:r>
              <a:rPr sz="1350" i="1" spc="-285" dirty="0">
                <a:latin typeface="Times New Roman"/>
                <a:cs typeface="Times New Roman"/>
              </a:rPr>
              <a:t>Q</a:t>
            </a:r>
            <a:r>
              <a:rPr sz="2025" spc="-427" baseline="16460" dirty="0">
                <a:latin typeface="MT Extra"/>
                <a:cs typeface="MT Extra"/>
              </a:rPr>
              <a:t></a:t>
            </a:r>
            <a:r>
              <a:rPr sz="2025" spc="-427" baseline="16460" dirty="0">
                <a:latin typeface="Times New Roman"/>
                <a:cs typeface="Times New Roman"/>
              </a:rPr>
              <a:t> </a:t>
            </a:r>
            <a:r>
              <a:rPr sz="2025" spc="-352" baseline="16460" dirty="0">
                <a:latin typeface="Times New Roman"/>
                <a:cs typeface="Times New Roman"/>
              </a:rPr>
              <a:t> </a:t>
            </a:r>
            <a:r>
              <a:rPr sz="1200" i="1" spc="-7" baseline="-24305" dirty="0">
                <a:latin typeface="Times New Roman"/>
                <a:cs typeface="Times New Roman"/>
              </a:rPr>
              <a:t>z   </a:t>
            </a:r>
            <a:r>
              <a:rPr sz="1350" spc="5" dirty="0">
                <a:latin typeface="Symbol"/>
                <a:cs typeface="Symbol"/>
              </a:rPr>
              <a:t></a:t>
            </a:r>
            <a:r>
              <a:rPr sz="1350" spc="5" dirty="0">
                <a:latin typeface="Times New Roman"/>
                <a:cs typeface="Times New Roman"/>
              </a:rPr>
              <a:t> </a:t>
            </a:r>
            <a:r>
              <a:rPr sz="1350" i="1" spc="-285" dirty="0">
                <a:latin typeface="Times New Roman"/>
                <a:cs typeface="Times New Roman"/>
              </a:rPr>
              <a:t>Q</a:t>
            </a:r>
            <a:r>
              <a:rPr sz="2025" spc="-427" baseline="16460" dirty="0">
                <a:latin typeface="MT Extra"/>
                <a:cs typeface="MT Extra"/>
              </a:rPr>
              <a:t></a:t>
            </a:r>
            <a:r>
              <a:rPr sz="2025" spc="-427" baseline="16460" dirty="0">
                <a:latin typeface="Times New Roman"/>
                <a:cs typeface="Times New Roman"/>
              </a:rPr>
              <a:t>   </a:t>
            </a:r>
            <a:r>
              <a:rPr sz="1200" i="1" spc="44" baseline="-24305" dirty="0">
                <a:latin typeface="Times New Roman"/>
                <a:cs typeface="Times New Roman"/>
              </a:rPr>
              <a:t>x</a:t>
            </a:r>
            <a:r>
              <a:rPr sz="1200" spc="44" baseline="-24305" dirty="0">
                <a:latin typeface="Symbol"/>
                <a:cs typeface="Symbol"/>
              </a:rPr>
              <a:t></a:t>
            </a:r>
            <a:r>
              <a:rPr sz="1200" i="1" spc="44" baseline="-24305" dirty="0">
                <a:latin typeface="Times New Roman"/>
                <a:cs typeface="Times New Roman"/>
              </a:rPr>
              <a:t>x </a:t>
            </a:r>
            <a:r>
              <a:rPr sz="1350" spc="5" dirty="0">
                <a:latin typeface="Symbol"/>
                <a:cs typeface="Symbol"/>
              </a:rPr>
              <a:t></a:t>
            </a:r>
            <a:r>
              <a:rPr sz="1350" spc="-75" dirty="0">
                <a:latin typeface="Times New Roman"/>
                <a:cs typeface="Times New Roman"/>
              </a:rPr>
              <a:t> </a:t>
            </a:r>
            <a:r>
              <a:rPr sz="1350" i="1" spc="-270" dirty="0">
                <a:latin typeface="Times New Roman"/>
                <a:cs typeface="Times New Roman"/>
              </a:rPr>
              <a:t>Q</a:t>
            </a:r>
            <a:r>
              <a:rPr sz="2025" spc="-405" baseline="16460" dirty="0">
                <a:latin typeface="MT Extra"/>
                <a:cs typeface="MT Extra"/>
              </a:rPr>
              <a:t></a:t>
            </a:r>
            <a:r>
              <a:rPr sz="2025" spc="-405" baseline="16460" dirty="0">
                <a:latin typeface="Times New Roman"/>
                <a:cs typeface="Times New Roman"/>
              </a:rPr>
              <a:t>	</a:t>
            </a:r>
            <a:r>
              <a:rPr sz="1350" spc="5" dirty="0">
                <a:latin typeface="Symbol"/>
                <a:cs typeface="Symbol"/>
              </a:rPr>
              <a:t></a:t>
            </a:r>
            <a:r>
              <a:rPr sz="1350" spc="-80" dirty="0">
                <a:latin typeface="Times New Roman"/>
                <a:cs typeface="Times New Roman"/>
              </a:rPr>
              <a:t> </a:t>
            </a:r>
            <a:r>
              <a:rPr sz="1350" i="1" spc="-270" dirty="0">
                <a:latin typeface="Times New Roman"/>
                <a:cs typeface="Times New Roman"/>
              </a:rPr>
              <a:t>Q</a:t>
            </a:r>
            <a:r>
              <a:rPr sz="2025" spc="-405" baseline="16460" dirty="0">
                <a:latin typeface="MT Extra"/>
                <a:cs typeface="MT Extra"/>
              </a:rPr>
              <a:t></a:t>
            </a:r>
            <a:r>
              <a:rPr sz="2025" spc="-405" baseline="16460" dirty="0">
                <a:latin typeface="Times New Roman"/>
                <a:cs typeface="Times New Roman"/>
              </a:rPr>
              <a:t>	</a:t>
            </a:r>
            <a:r>
              <a:rPr sz="1350" spc="5" dirty="0">
                <a:latin typeface="Symbol"/>
                <a:cs typeface="Symbol"/>
              </a:rPr>
              <a:t></a:t>
            </a:r>
            <a:r>
              <a:rPr sz="1350" spc="5" dirty="0">
                <a:latin typeface="Times New Roman"/>
                <a:cs typeface="Times New Roman"/>
              </a:rPr>
              <a:t> </a:t>
            </a:r>
            <a:r>
              <a:rPr sz="1350" i="1" spc="-229" dirty="0">
                <a:latin typeface="Times New Roman"/>
                <a:cs typeface="Times New Roman"/>
              </a:rPr>
              <a:t>g</a:t>
            </a:r>
            <a:r>
              <a:rPr sz="2025" spc="-345" baseline="2057" dirty="0">
                <a:latin typeface="MT Extra"/>
                <a:cs typeface="MT Extra"/>
              </a:rPr>
              <a:t></a:t>
            </a:r>
            <a:r>
              <a:rPr sz="2025" spc="-345" baseline="2057" dirty="0">
                <a:latin typeface="Times New Roman"/>
                <a:cs typeface="Times New Roman"/>
              </a:rPr>
              <a:t>   </a:t>
            </a:r>
            <a:r>
              <a:rPr sz="1350" spc="30" dirty="0">
                <a:latin typeface="Symbol"/>
                <a:cs typeface="Symbol"/>
              </a:rPr>
              <a:t></a:t>
            </a:r>
            <a:r>
              <a:rPr sz="1350" i="1" spc="30" dirty="0">
                <a:latin typeface="Times New Roman"/>
                <a:cs typeface="Times New Roman"/>
              </a:rPr>
              <a:t>x </a:t>
            </a:r>
            <a:r>
              <a:rPr sz="1350" spc="30" dirty="0">
                <a:latin typeface="Symbol"/>
                <a:cs typeface="Symbol"/>
              </a:rPr>
              <a:t></a:t>
            </a:r>
            <a:r>
              <a:rPr sz="1350" i="1" spc="30" dirty="0">
                <a:latin typeface="Times New Roman"/>
                <a:cs typeface="Times New Roman"/>
              </a:rPr>
              <a:t>y </a:t>
            </a:r>
            <a:r>
              <a:rPr sz="1350" spc="30" dirty="0">
                <a:latin typeface="Symbol"/>
                <a:cs typeface="Symbol"/>
              </a:rPr>
              <a:t></a:t>
            </a:r>
            <a:r>
              <a:rPr sz="1350" i="1" spc="30" dirty="0">
                <a:latin typeface="Times New Roman"/>
                <a:cs typeface="Times New Roman"/>
              </a:rPr>
              <a:t>z </a:t>
            </a:r>
            <a:r>
              <a:rPr sz="1350" spc="5" dirty="0">
                <a:latin typeface="Symbol"/>
                <a:cs typeface="Symbol"/>
              </a:rPr>
              <a:t></a:t>
            </a:r>
            <a:r>
              <a:rPr sz="1350" spc="5" dirty="0">
                <a:latin typeface="Times New Roman"/>
                <a:cs typeface="Times New Roman"/>
              </a:rPr>
              <a:t> </a:t>
            </a:r>
            <a:r>
              <a:rPr sz="1400" i="1" spc="-655" dirty="0">
                <a:latin typeface="Verdana"/>
                <a:cs typeface="Verdana"/>
              </a:rPr>
              <a:t></a:t>
            </a:r>
            <a:r>
              <a:rPr sz="1400" i="1" spc="-190" dirty="0">
                <a:latin typeface="Verdana"/>
                <a:cs typeface="Verdana"/>
              </a:rPr>
              <a:t> </a:t>
            </a:r>
            <a:r>
              <a:rPr sz="1350" i="1" spc="10" dirty="0">
                <a:latin typeface="Times New Roman"/>
                <a:cs typeface="Times New Roman"/>
              </a:rPr>
              <a:t>C </a:t>
            </a:r>
            <a:r>
              <a:rPr sz="1350" spc="20" dirty="0">
                <a:latin typeface="Symbol"/>
                <a:cs typeface="Symbol"/>
              </a:rPr>
              <a:t></a:t>
            </a:r>
            <a:r>
              <a:rPr sz="1350" i="1" spc="20" dirty="0">
                <a:latin typeface="Times New Roman"/>
                <a:cs typeface="Times New Roman"/>
              </a:rPr>
              <a:t>x</a:t>
            </a:r>
            <a:r>
              <a:rPr sz="1350" i="1" spc="-195" dirty="0">
                <a:latin typeface="Times New Roman"/>
                <a:cs typeface="Times New Roman"/>
              </a:rPr>
              <a:t> </a:t>
            </a:r>
            <a:r>
              <a:rPr sz="1350" spc="30" dirty="0">
                <a:latin typeface="Symbol"/>
                <a:cs typeface="Symbol"/>
              </a:rPr>
              <a:t></a:t>
            </a:r>
            <a:r>
              <a:rPr sz="1350" i="1" spc="30" dirty="0">
                <a:latin typeface="Times New Roman"/>
                <a:cs typeface="Times New Roman"/>
              </a:rPr>
              <a:t>y</a:t>
            </a:r>
            <a:r>
              <a:rPr sz="1350" i="1" spc="-80" dirty="0">
                <a:latin typeface="Times New Roman"/>
                <a:cs typeface="Times New Roman"/>
              </a:rPr>
              <a:t> </a:t>
            </a:r>
            <a:r>
              <a:rPr sz="1350" spc="30" dirty="0">
                <a:latin typeface="Symbol"/>
                <a:cs typeface="Symbol"/>
              </a:rPr>
              <a:t></a:t>
            </a:r>
            <a:r>
              <a:rPr sz="1350" i="1" spc="30" dirty="0">
                <a:latin typeface="Times New Roman"/>
                <a:cs typeface="Times New Roman"/>
              </a:rPr>
              <a:t>z	</a:t>
            </a:r>
            <a:r>
              <a:rPr sz="1200" i="1" spc="44" baseline="34722" dirty="0">
                <a:latin typeface="Times New Roman"/>
                <a:cs typeface="Times New Roman"/>
              </a:rPr>
              <a:t>t</a:t>
            </a:r>
            <a:r>
              <a:rPr sz="1200" spc="44" baseline="34722" dirty="0">
                <a:latin typeface="Symbol"/>
                <a:cs typeface="Symbol"/>
              </a:rPr>
              <a:t></a:t>
            </a:r>
            <a:r>
              <a:rPr sz="1200" i="1" spc="44" baseline="34722" dirty="0">
                <a:latin typeface="Times New Roman"/>
                <a:cs typeface="Times New Roman"/>
              </a:rPr>
              <a:t>t	</a:t>
            </a:r>
            <a:r>
              <a:rPr sz="1200" i="1" spc="-7" baseline="34722" dirty="0">
                <a:latin typeface="Times New Roman"/>
                <a:cs typeface="Times New Roman"/>
              </a:rPr>
              <a:t>t</a:t>
            </a:r>
            <a:endParaRPr sz="1200" baseline="34722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071372" y="5846866"/>
            <a:ext cx="189230" cy="23367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2025" i="1" spc="-405" baseline="-16460" dirty="0">
                <a:latin typeface="Times New Roman"/>
                <a:cs typeface="Times New Roman"/>
              </a:rPr>
              <a:t>Q</a:t>
            </a:r>
            <a:r>
              <a:rPr sz="1350" spc="-270" dirty="0">
                <a:latin typeface="MT Extra"/>
                <a:cs typeface="MT Extra"/>
              </a:rPr>
              <a:t></a:t>
            </a:r>
            <a:endParaRPr sz="1350">
              <a:latin typeface="MT Extra"/>
              <a:cs typeface="MT Extr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18236" y="6227571"/>
            <a:ext cx="1762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Dividing by </a:t>
            </a:r>
            <a:r>
              <a:rPr sz="1200" b="1" spc="-10" dirty="0">
                <a:latin typeface="Times New Roman"/>
                <a:cs typeface="Times New Roman"/>
              </a:rPr>
              <a:t>Δ</a:t>
            </a:r>
            <a:r>
              <a:rPr sz="1200" b="1" i="1" spc="-10" dirty="0">
                <a:latin typeface="Times New Roman"/>
                <a:cs typeface="Times New Roman"/>
              </a:rPr>
              <a:t>x </a:t>
            </a:r>
            <a:r>
              <a:rPr sz="1200" b="1" spc="-10" dirty="0">
                <a:latin typeface="Times New Roman"/>
                <a:cs typeface="Times New Roman"/>
              </a:rPr>
              <a:t>Δ</a:t>
            </a:r>
            <a:r>
              <a:rPr sz="1200" b="1" i="1" spc="-10" dirty="0">
                <a:latin typeface="Times New Roman"/>
                <a:cs typeface="Times New Roman"/>
              </a:rPr>
              <a:t>y </a:t>
            </a:r>
            <a:r>
              <a:rPr sz="1200" b="1" spc="-10" dirty="0">
                <a:latin typeface="Times New Roman"/>
                <a:cs typeface="Times New Roman"/>
              </a:rPr>
              <a:t>Δ</a:t>
            </a:r>
            <a:r>
              <a:rPr sz="1200" b="1" i="1" spc="-10" dirty="0">
                <a:latin typeface="Times New Roman"/>
                <a:cs typeface="Times New Roman"/>
              </a:rPr>
              <a:t>z</a:t>
            </a:r>
            <a:r>
              <a:rPr sz="1200" b="1" i="1" spc="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gives;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252727" y="6703948"/>
            <a:ext cx="429259" cy="0"/>
          </a:xfrm>
          <a:custGeom>
            <a:avLst/>
            <a:gdLst/>
            <a:ahLst/>
            <a:cxnLst/>
            <a:rect l="l" t="t" r="r" b="b"/>
            <a:pathLst>
              <a:path w="429260">
                <a:moveTo>
                  <a:pt x="0" y="0"/>
                </a:moveTo>
                <a:lnTo>
                  <a:pt x="428815" y="0"/>
                </a:lnTo>
              </a:path>
            </a:pathLst>
          </a:custGeom>
          <a:ln w="73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717167" y="6703948"/>
            <a:ext cx="760095" cy="0"/>
          </a:xfrm>
          <a:custGeom>
            <a:avLst/>
            <a:gdLst/>
            <a:ahLst/>
            <a:cxnLst/>
            <a:rect l="l" t="t" r="r" b="b"/>
            <a:pathLst>
              <a:path w="760094">
                <a:moveTo>
                  <a:pt x="0" y="0"/>
                </a:moveTo>
                <a:lnTo>
                  <a:pt x="759523" y="0"/>
                </a:lnTo>
              </a:path>
            </a:pathLst>
          </a:custGeom>
          <a:ln w="73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655951" y="6703948"/>
            <a:ext cx="426084" cy="0"/>
          </a:xfrm>
          <a:custGeom>
            <a:avLst/>
            <a:gdLst/>
            <a:ahLst/>
            <a:cxnLst/>
            <a:rect l="l" t="t" r="r" b="b"/>
            <a:pathLst>
              <a:path w="426085">
                <a:moveTo>
                  <a:pt x="0" y="0"/>
                </a:moveTo>
                <a:lnTo>
                  <a:pt x="425957" y="0"/>
                </a:lnTo>
              </a:path>
            </a:pathLst>
          </a:custGeom>
          <a:ln w="73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117532" y="6703948"/>
            <a:ext cx="774700" cy="0"/>
          </a:xfrm>
          <a:custGeom>
            <a:avLst/>
            <a:gdLst/>
            <a:ahLst/>
            <a:cxnLst/>
            <a:rect l="l" t="t" r="r" b="b"/>
            <a:pathLst>
              <a:path w="774700">
                <a:moveTo>
                  <a:pt x="0" y="0"/>
                </a:moveTo>
                <a:lnTo>
                  <a:pt x="774572" y="0"/>
                </a:lnTo>
              </a:path>
            </a:pathLst>
          </a:custGeom>
          <a:ln w="73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071365" y="6703948"/>
            <a:ext cx="434340" cy="0"/>
          </a:xfrm>
          <a:custGeom>
            <a:avLst/>
            <a:gdLst/>
            <a:ahLst/>
            <a:cxnLst/>
            <a:rect l="l" t="t" r="r" b="b"/>
            <a:pathLst>
              <a:path w="434339">
                <a:moveTo>
                  <a:pt x="0" y="0"/>
                </a:moveTo>
                <a:lnTo>
                  <a:pt x="434339" y="0"/>
                </a:lnTo>
              </a:path>
            </a:pathLst>
          </a:custGeom>
          <a:ln w="73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541329" y="6703948"/>
            <a:ext cx="749935" cy="0"/>
          </a:xfrm>
          <a:custGeom>
            <a:avLst/>
            <a:gdLst/>
            <a:ahLst/>
            <a:cxnLst/>
            <a:rect l="l" t="t" r="r" b="b"/>
            <a:pathLst>
              <a:path w="749935">
                <a:moveTo>
                  <a:pt x="0" y="0"/>
                </a:moveTo>
                <a:lnTo>
                  <a:pt x="749808" y="0"/>
                </a:lnTo>
              </a:path>
            </a:pathLst>
          </a:custGeom>
          <a:ln w="73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067425" y="6703948"/>
            <a:ext cx="750570" cy="0"/>
          </a:xfrm>
          <a:custGeom>
            <a:avLst/>
            <a:gdLst/>
            <a:ahLst/>
            <a:cxnLst/>
            <a:rect l="l" t="t" r="r" b="b"/>
            <a:pathLst>
              <a:path w="750570">
                <a:moveTo>
                  <a:pt x="0" y="0"/>
                </a:moveTo>
                <a:lnTo>
                  <a:pt x="750189" y="0"/>
                </a:lnTo>
              </a:path>
            </a:pathLst>
          </a:custGeom>
          <a:ln w="73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6345428" y="6694932"/>
            <a:ext cx="18351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spc="35" dirty="0">
                <a:latin typeface="Symbol"/>
                <a:cs typeface="Symbol"/>
              </a:rPr>
              <a:t></a:t>
            </a:r>
            <a:r>
              <a:rPr sz="1350" i="1" dirty="0">
                <a:latin typeface="Times New Roman"/>
                <a:cs typeface="Times New Roman"/>
              </a:rPr>
              <a:t>t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6438900" y="6454139"/>
            <a:ext cx="405130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62560" indent="-125095">
              <a:lnSpc>
                <a:spcPct val="100000"/>
              </a:lnSpc>
              <a:spcBef>
                <a:spcPts val="110"/>
              </a:spcBef>
              <a:buFont typeface="Symbol"/>
              <a:buChar char=""/>
              <a:tabLst>
                <a:tab pos="163195" algn="l"/>
              </a:tabLst>
            </a:pPr>
            <a:r>
              <a:rPr sz="1350" i="1" spc="-20" dirty="0">
                <a:latin typeface="Times New Roman"/>
                <a:cs typeface="Times New Roman"/>
              </a:rPr>
              <a:t>T</a:t>
            </a:r>
            <a:r>
              <a:rPr sz="1200" i="1" spc="-30" baseline="-24305" dirty="0">
                <a:latin typeface="Times New Roman"/>
                <a:cs typeface="Times New Roman"/>
              </a:rPr>
              <a:t>t</a:t>
            </a:r>
            <a:r>
              <a:rPr sz="1200" i="1" spc="-44" baseline="-2430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922267" y="6560820"/>
            <a:ext cx="120650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spc="5" dirty="0">
                <a:latin typeface="Symbol"/>
                <a:cs typeface="Symbol"/>
              </a:rPr>
              <a:t>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2504948" y="6560820"/>
            <a:ext cx="120650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spc="5" dirty="0">
                <a:latin typeface="Symbol"/>
                <a:cs typeface="Symbol"/>
              </a:rPr>
              <a:t>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046220" y="6496811"/>
            <a:ext cx="1262380" cy="4311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96215">
              <a:lnSpc>
                <a:spcPts val="1590"/>
              </a:lnSpc>
              <a:spcBef>
                <a:spcPts val="110"/>
              </a:spcBef>
              <a:tabLst>
                <a:tab pos="501015" algn="l"/>
              </a:tabLst>
            </a:pPr>
            <a:r>
              <a:rPr sz="2025" baseline="14403" dirty="0">
                <a:latin typeface="Times New Roman"/>
                <a:cs typeface="Times New Roman"/>
              </a:rPr>
              <a:t>1	</a:t>
            </a:r>
            <a:r>
              <a:rPr sz="2025" i="1" spc="-405" baseline="14403" dirty="0">
                <a:latin typeface="Times New Roman"/>
                <a:cs typeface="Times New Roman"/>
              </a:rPr>
              <a:t>Q</a:t>
            </a:r>
            <a:r>
              <a:rPr sz="2025" spc="-405" baseline="28806" dirty="0">
                <a:latin typeface="MT Extra"/>
                <a:cs typeface="MT Extra"/>
              </a:rPr>
              <a:t></a:t>
            </a:r>
            <a:r>
              <a:rPr sz="2025" spc="-405" baseline="28806" dirty="0">
                <a:latin typeface="Times New Roman"/>
                <a:cs typeface="Times New Roman"/>
              </a:rPr>
              <a:t> </a:t>
            </a:r>
            <a:r>
              <a:rPr sz="800" i="1" spc="25" dirty="0">
                <a:latin typeface="Times New Roman"/>
                <a:cs typeface="Times New Roman"/>
              </a:rPr>
              <a:t>z</a:t>
            </a:r>
            <a:r>
              <a:rPr sz="800" spc="25" dirty="0">
                <a:latin typeface="Symbol"/>
                <a:cs typeface="Symbol"/>
              </a:rPr>
              <a:t></a:t>
            </a:r>
            <a:r>
              <a:rPr sz="800" i="1" spc="25" dirty="0">
                <a:latin typeface="Times New Roman"/>
                <a:cs typeface="Times New Roman"/>
              </a:rPr>
              <a:t>z </a:t>
            </a:r>
            <a:r>
              <a:rPr sz="2025" spc="7" baseline="14403" dirty="0">
                <a:latin typeface="Symbol"/>
                <a:cs typeface="Symbol"/>
              </a:rPr>
              <a:t></a:t>
            </a:r>
            <a:r>
              <a:rPr sz="2025" spc="7" baseline="14403" dirty="0">
                <a:latin typeface="Times New Roman"/>
                <a:cs typeface="Times New Roman"/>
              </a:rPr>
              <a:t> </a:t>
            </a:r>
            <a:r>
              <a:rPr sz="2025" i="1" spc="-405" baseline="14403" dirty="0">
                <a:latin typeface="Times New Roman"/>
                <a:cs typeface="Times New Roman"/>
              </a:rPr>
              <a:t>Q</a:t>
            </a:r>
            <a:r>
              <a:rPr sz="2025" spc="-405" baseline="28806" dirty="0">
                <a:latin typeface="MT Extra"/>
                <a:cs typeface="MT Extra"/>
              </a:rPr>
              <a:t></a:t>
            </a:r>
            <a:r>
              <a:rPr sz="2025" spc="-375" baseline="28806" dirty="0">
                <a:latin typeface="Times New Roman"/>
                <a:cs typeface="Times New Roman"/>
              </a:rPr>
              <a:t> </a:t>
            </a:r>
            <a:r>
              <a:rPr sz="800" i="1" spc="-5" dirty="0">
                <a:latin typeface="Times New Roman"/>
                <a:cs typeface="Times New Roman"/>
              </a:rPr>
              <a:t>z</a:t>
            </a:r>
            <a:endParaRPr sz="800">
              <a:latin typeface="Times New Roman"/>
              <a:cs typeface="Times New Roman"/>
            </a:endParaRPr>
          </a:p>
          <a:p>
            <a:pPr marL="38100">
              <a:lnSpc>
                <a:spcPts val="1590"/>
              </a:lnSpc>
              <a:tabLst>
                <a:tab pos="778510" algn="l"/>
              </a:tabLst>
            </a:pPr>
            <a:r>
              <a:rPr sz="1350" spc="20" dirty="0">
                <a:latin typeface="Symbol"/>
                <a:cs typeface="Symbol"/>
              </a:rPr>
              <a:t></a:t>
            </a:r>
            <a:r>
              <a:rPr sz="1350" i="1" spc="20" dirty="0">
                <a:latin typeface="Times New Roman"/>
                <a:cs typeface="Times New Roman"/>
              </a:rPr>
              <a:t>x</a:t>
            </a:r>
            <a:r>
              <a:rPr sz="1350" i="1" spc="-105" dirty="0">
                <a:latin typeface="Times New Roman"/>
                <a:cs typeface="Times New Roman"/>
              </a:rPr>
              <a:t> </a:t>
            </a:r>
            <a:r>
              <a:rPr sz="1350" spc="30" dirty="0">
                <a:latin typeface="Symbol"/>
                <a:cs typeface="Symbol"/>
              </a:rPr>
              <a:t></a:t>
            </a:r>
            <a:r>
              <a:rPr sz="1350" i="1" spc="30" dirty="0">
                <a:latin typeface="Times New Roman"/>
                <a:cs typeface="Times New Roman"/>
              </a:rPr>
              <a:t>y	</a:t>
            </a:r>
            <a:r>
              <a:rPr sz="1350" spc="15" dirty="0">
                <a:latin typeface="Symbol"/>
                <a:cs typeface="Symbol"/>
              </a:rPr>
              <a:t></a:t>
            </a:r>
            <a:r>
              <a:rPr sz="1350" i="1" spc="15" dirty="0">
                <a:latin typeface="Times New Roman"/>
                <a:cs typeface="Times New Roman"/>
              </a:rPr>
              <a:t>z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2628900" y="6463284"/>
            <a:ext cx="1280160" cy="46482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96215">
              <a:lnSpc>
                <a:spcPct val="100000"/>
              </a:lnSpc>
              <a:spcBef>
                <a:spcPts val="204"/>
              </a:spcBef>
              <a:tabLst>
                <a:tab pos="494665" algn="l"/>
              </a:tabLst>
            </a:pPr>
            <a:r>
              <a:rPr sz="2025" baseline="6172" dirty="0">
                <a:latin typeface="Times New Roman"/>
                <a:cs typeface="Times New Roman"/>
              </a:rPr>
              <a:t>1	</a:t>
            </a:r>
            <a:r>
              <a:rPr sz="2025" i="1" spc="-405" baseline="14403" dirty="0">
                <a:latin typeface="Times New Roman"/>
                <a:cs typeface="Times New Roman"/>
              </a:rPr>
              <a:t>Q</a:t>
            </a:r>
            <a:r>
              <a:rPr sz="2025" spc="-405" baseline="28806" dirty="0">
                <a:latin typeface="MT Extra"/>
                <a:cs typeface="MT Extra"/>
              </a:rPr>
              <a:t></a:t>
            </a:r>
            <a:r>
              <a:rPr sz="2025" spc="-405" baseline="28806" dirty="0">
                <a:latin typeface="Times New Roman"/>
                <a:cs typeface="Times New Roman"/>
              </a:rPr>
              <a:t> </a:t>
            </a:r>
            <a:r>
              <a:rPr sz="800" i="1" spc="-5" dirty="0">
                <a:latin typeface="Times New Roman"/>
                <a:cs typeface="Times New Roman"/>
              </a:rPr>
              <a:t>y </a:t>
            </a:r>
            <a:r>
              <a:rPr sz="800" spc="10" dirty="0">
                <a:latin typeface="Symbol"/>
                <a:cs typeface="Symbol"/>
              </a:rPr>
              <a:t></a:t>
            </a:r>
            <a:r>
              <a:rPr sz="800" i="1" spc="10" dirty="0">
                <a:latin typeface="Times New Roman"/>
                <a:cs typeface="Times New Roman"/>
              </a:rPr>
              <a:t>y </a:t>
            </a:r>
            <a:r>
              <a:rPr sz="2025" spc="7" baseline="14403" dirty="0">
                <a:latin typeface="Symbol"/>
                <a:cs typeface="Symbol"/>
              </a:rPr>
              <a:t></a:t>
            </a:r>
            <a:r>
              <a:rPr sz="2025" spc="-322" baseline="14403" dirty="0">
                <a:latin typeface="Times New Roman"/>
                <a:cs typeface="Times New Roman"/>
              </a:rPr>
              <a:t> </a:t>
            </a:r>
            <a:r>
              <a:rPr sz="2025" i="1" spc="-405" baseline="14403" dirty="0">
                <a:latin typeface="Times New Roman"/>
                <a:cs typeface="Times New Roman"/>
              </a:rPr>
              <a:t>Q</a:t>
            </a:r>
            <a:r>
              <a:rPr sz="2025" spc="-405" baseline="28806" dirty="0">
                <a:latin typeface="MT Extra"/>
                <a:cs typeface="MT Extra"/>
              </a:rPr>
              <a:t></a:t>
            </a:r>
            <a:r>
              <a:rPr sz="2025" spc="-405" baseline="28806" dirty="0">
                <a:latin typeface="Times New Roman"/>
                <a:cs typeface="Times New Roman"/>
              </a:rPr>
              <a:t> </a:t>
            </a:r>
            <a:r>
              <a:rPr sz="800" i="1" spc="-5" dirty="0">
                <a:latin typeface="Times New Roman"/>
                <a:cs typeface="Times New Roman"/>
              </a:rPr>
              <a:t>y</a:t>
            </a:r>
            <a:endParaRPr sz="8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105"/>
              </a:spcBef>
              <a:tabLst>
                <a:tab pos="778510" algn="l"/>
              </a:tabLst>
            </a:pPr>
            <a:r>
              <a:rPr sz="1350" spc="20" dirty="0">
                <a:latin typeface="Symbol"/>
                <a:cs typeface="Symbol"/>
              </a:rPr>
              <a:t></a:t>
            </a:r>
            <a:r>
              <a:rPr sz="1350" i="1" spc="20" dirty="0">
                <a:latin typeface="Times New Roman"/>
                <a:cs typeface="Times New Roman"/>
              </a:rPr>
              <a:t>x</a:t>
            </a:r>
            <a:r>
              <a:rPr sz="1350" i="1" spc="-80" dirty="0">
                <a:latin typeface="Times New Roman"/>
                <a:cs typeface="Times New Roman"/>
              </a:rPr>
              <a:t> </a:t>
            </a:r>
            <a:r>
              <a:rPr sz="1350" spc="15" dirty="0">
                <a:latin typeface="Symbol"/>
                <a:cs typeface="Symbol"/>
              </a:rPr>
              <a:t></a:t>
            </a:r>
            <a:r>
              <a:rPr sz="1350" i="1" spc="15" dirty="0">
                <a:latin typeface="Times New Roman"/>
                <a:cs typeface="Times New Roman"/>
              </a:rPr>
              <a:t>z	</a:t>
            </a:r>
            <a:r>
              <a:rPr sz="1350" spc="20" dirty="0">
                <a:latin typeface="Symbol"/>
                <a:cs typeface="Symbol"/>
              </a:rPr>
              <a:t></a:t>
            </a:r>
            <a:r>
              <a:rPr sz="1350" i="1" spc="20" dirty="0">
                <a:latin typeface="Times New Roman"/>
                <a:cs typeface="Times New Roman"/>
              </a:rPr>
              <a:t>y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064767" y="6496811"/>
            <a:ext cx="1430020" cy="4311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50800">
              <a:lnSpc>
                <a:spcPts val="1590"/>
              </a:lnSpc>
              <a:spcBef>
                <a:spcPts val="110"/>
              </a:spcBef>
              <a:tabLst>
                <a:tab pos="358140" algn="l"/>
                <a:tab pos="659765" algn="l"/>
              </a:tabLst>
            </a:pPr>
            <a:r>
              <a:rPr sz="2025" spc="7" baseline="-20576" dirty="0">
                <a:latin typeface="Symbol"/>
                <a:cs typeface="Symbol"/>
              </a:rPr>
              <a:t></a:t>
            </a:r>
            <a:r>
              <a:rPr sz="2025" spc="7" baseline="-20576" dirty="0">
                <a:latin typeface="Times New Roman"/>
                <a:cs typeface="Times New Roman"/>
              </a:rPr>
              <a:t>	</a:t>
            </a:r>
            <a:r>
              <a:rPr sz="2025" baseline="14403" dirty="0">
                <a:latin typeface="Times New Roman"/>
                <a:cs typeface="Times New Roman"/>
              </a:rPr>
              <a:t>1	</a:t>
            </a:r>
            <a:r>
              <a:rPr sz="2025" i="1" spc="-427" baseline="14403" dirty="0">
                <a:latin typeface="Times New Roman"/>
                <a:cs typeface="Times New Roman"/>
              </a:rPr>
              <a:t>Q</a:t>
            </a:r>
            <a:r>
              <a:rPr sz="2025" spc="-427" baseline="28806" dirty="0">
                <a:latin typeface="MT Extra"/>
                <a:cs typeface="MT Extra"/>
              </a:rPr>
              <a:t></a:t>
            </a:r>
            <a:r>
              <a:rPr sz="2025" spc="-427" baseline="28806" dirty="0">
                <a:latin typeface="Times New Roman"/>
                <a:cs typeface="Times New Roman"/>
              </a:rPr>
              <a:t> </a:t>
            </a:r>
            <a:r>
              <a:rPr sz="800" i="1" spc="30" dirty="0">
                <a:latin typeface="Times New Roman"/>
                <a:cs typeface="Times New Roman"/>
              </a:rPr>
              <a:t>x</a:t>
            </a:r>
            <a:r>
              <a:rPr sz="800" spc="30" dirty="0">
                <a:latin typeface="Symbol"/>
                <a:cs typeface="Symbol"/>
              </a:rPr>
              <a:t></a:t>
            </a:r>
            <a:r>
              <a:rPr sz="800" i="1" spc="30" dirty="0">
                <a:latin typeface="Times New Roman"/>
                <a:cs typeface="Times New Roman"/>
              </a:rPr>
              <a:t>x </a:t>
            </a:r>
            <a:r>
              <a:rPr sz="2025" spc="7" baseline="14403" dirty="0">
                <a:latin typeface="Symbol"/>
                <a:cs typeface="Symbol"/>
              </a:rPr>
              <a:t></a:t>
            </a:r>
            <a:r>
              <a:rPr sz="2025" spc="7" baseline="14403" dirty="0">
                <a:latin typeface="Times New Roman"/>
                <a:cs typeface="Times New Roman"/>
              </a:rPr>
              <a:t> </a:t>
            </a:r>
            <a:r>
              <a:rPr sz="2025" i="1" spc="-405" baseline="14403" dirty="0">
                <a:latin typeface="Times New Roman"/>
                <a:cs typeface="Times New Roman"/>
              </a:rPr>
              <a:t>Q</a:t>
            </a:r>
            <a:r>
              <a:rPr sz="2025" spc="-405" baseline="28806" dirty="0">
                <a:latin typeface="MT Extra"/>
                <a:cs typeface="MT Extra"/>
              </a:rPr>
              <a:t></a:t>
            </a:r>
            <a:r>
              <a:rPr sz="2025" spc="-359" baseline="28806" dirty="0">
                <a:latin typeface="Times New Roman"/>
                <a:cs typeface="Times New Roman"/>
              </a:rPr>
              <a:t> </a:t>
            </a:r>
            <a:r>
              <a:rPr sz="800" i="1" spc="-5" dirty="0">
                <a:latin typeface="Times New Roman"/>
                <a:cs typeface="Times New Roman"/>
              </a:rPr>
              <a:t>x</a:t>
            </a:r>
            <a:endParaRPr sz="800">
              <a:latin typeface="Times New Roman"/>
              <a:cs typeface="Times New Roman"/>
            </a:endParaRPr>
          </a:p>
          <a:p>
            <a:pPr marL="200025">
              <a:lnSpc>
                <a:spcPts val="1590"/>
              </a:lnSpc>
              <a:tabLst>
                <a:tab pos="937260" algn="l"/>
              </a:tabLst>
            </a:pPr>
            <a:r>
              <a:rPr sz="1350" spc="20" dirty="0">
                <a:latin typeface="Symbol"/>
                <a:cs typeface="Symbol"/>
              </a:rPr>
              <a:t></a:t>
            </a:r>
            <a:r>
              <a:rPr sz="1350" i="1" spc="20" dirty="0">
                <a:latin typeface="Times New Roman"/>
                <a:cs typeface="Times New Roman"/>
              </a:rPr>
              <a:t>y</a:t>
            </a:r>
            <a:r>
              <a:rPr sz="1350" i="1" spc="-55" dirty="0">
                <a:latin typeface="Times New Roman"/>
                <a:cs typeface="Times New Roman"/>
              </a:rPr>
              <a:t> </a:t>
            </a:r>
            <a:r>
              <a:rPr sz="1350" spc="15" dirty="0">
                <a:latin typeface="Symbol"/>
                <a:cs typeface="Symbol"/>
              </a:rPr>
              <a:t></a:t>
            </a:r>
            <a:r>
              <a:rPr sz="1350" i="1" spc="15" dirty="0">
                <a:latin typeface="Times New Roman"/>
                <a:cs typeface="Times New Roman"/>
              </a:rPr>
              <a:t>z	</a:t>
            </a:r>
            <a:r>
              <a:rPr sz="1350" spc="20" dirty="0">
                <a:latin typeface="Symbol"/>
                <a:cs typeface="Symbol"/>
              </a:rPr>
              <a:t></a:t>
            </a:r>
            <a:r>
              <a:rPr sz="1350" i="1" spc="20" dirty="0">
                <a:latin typeface="Times New Roman"/>
                <a:cs typeface="Times New Roman"/>
              </a:rPr>
              <a:t>x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5295900" y="6554727"/>
            <a:ext cx="115633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350" spc="5" dirty="0">
                <a:latin typeface="Symbol"/>
                <a:cs typeface="Symbol"/>
              </a:rPr>
              <a:t></a:t>
            </a:r>
            <a:r>
              <a:rPr sz="1350" spc="5" dirty="0">
                <a:latin typeface="Times New Roman"/>
                <a:cs typeface="Times New Roman"/>
              </a:rPr>
              <a:t> </a:t>
            </a:r>
            <a:r>
              <a:rPr sz="1350" i="1" spc="-245" dirty="0">
                <a:latin typeface="Times New Roman"/>
                <a:cs typeface="Times New Roman"/>
              </a:rPr>
              <a:t>g</a:t>
            </a:r>
            <a:r>
              <a:rPr sz="2025" spc="-367" baseline="2057" dirty="0">
                <a:latin typeface="MT Extra"/>
                <a:cs typeface="MT Extra"/>
              </a:rPr>
              <a:t></a:t>
            </a:r>
            <a:r>
              <a:rPr sz="2025" spc="-367" baseline="2057" dirty="0">
                <a:latin typeface="Times New Roman"/>
                <a:cs typeface="Times New Roman"/>
              </a:rPr>
              <a:t> </a:t>
            </a:r>
            <a:r>
              <a:rPr sz="1350" spc="5" dirty="0">
                <a:latin typeface="Symbol"/>
                <a:cs typeface="Symbol"/>
              </a:rPr>
              <a:t></a:t>
            </a:r>
            <a:r>
              <a:rPr sz="1350" spc="5" dirty="0">
                <a:latin typeface="Times New Roman"/>
                <a:cs typeface="Times New Roman"/>
              </a:rPr>
              <a:t> </a:t>
            </a:r>
            <a:r>
              <a:rPr sz="1400" i="1" spc="-655" dirty="0">
                <a:latin typeface="Verdana"/>
                <a:cs typeface="Verdana"/>
              </a:rPr>
              <a:t></a:t>
            </a:r>
            <a:r>
              <a:rPr sz="1400" i="1" spc="-175" dirty="0">
                <a:latin typeface="Verdana"/>
                <a:cs typeface="Verdana"/>
              </a:rPr>
              <a:t> </a:t>
            </a:r>
            <a:r>
              <a:rPr sz="1350" i="1" spc="5" dirty="0">
                <a:latin typeface="Times New Roman"/>
                <a:cs typeface="Times New Roman"/>
              </a:rPr>
              <a:t>C</a:t>
            </a:r>
            <a:r>
              <a:rPr sz="1350" i="1" spc="105" dirty="0">
                <a:latin typeface="Times New Roman"/>
                <a:cs typeface="Times New Roman"/>
              </a:rPr>
              <a:t> </a:t>
            </a:r>
            <a:r>
              <a:rPr sz="2025" spc="-44" baseline="34979" dirty="0">
                <a:latin typeface="Times New Roman"/>
                <a:cs typeface="Times New Roman"/>
              </a:rPr>
              <a:t>(</a:t>
            </a:r>
            <a:r>
              <a:rPr sz="2025" i="1" spc="-44" baseline="34979" dirty="0">
                <a:latin typeface="Times New Roman"/>
                <a:cs typeface="Times New Roman"/>
              </a:rPr>
              <a:t>T</a:t>
            </a:r>
            <a:r>
              <a:rPr sz="1200" i="1" spc="-44" baseline="34722" dirty="0">
                <a:latin typeface="Times New Roman"/>
                <a:cs typeface="Times New Roman"/>
              </a:rPr>
              <a:t>t </a:t>
            </a:r>
            <a:r>
              <a:rPr sz="1200" spc="22" baseline="34722" dirty="0">
                <a:latin typeface="Symbol"/>
                <a:cs typeface="Symbol"/>
              </a:rPr>
              <a:t></a:t>
            </a:r>
            <a:r>
              <a:rPr sz="1200" i="1" spc="22" baseline="34722" dirty="0">
                <a:latin typeface="Times New Roman"/>
                <a:cs typeface="Times New Roman"/>
              </a:rPr>
              <a:t>t</a:t>
            </a:r>
            <a:endParaRPr sz="1200" baseline="34722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54736" y="6930982"/>
            <a:ext cx="6451600" cy="98361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R="119380" algn="r">
              <a:lnSpc>
                <a:spcPct val="100000"/>
              </a:lnSpc>
              <a:spcBef>
                <a:spcPts val="290"/>
              </a:spcBef>
            </a:pPr>
            <a:r>
              <a:rPr sz="1350" spc="130" dirty="0">
                <a:latin typeface="MT Extra"/>
                <a:cs typeface="MT Extra"/>
              </a:rPr>
              <a:t></a:t>
            </a:r>
            <a:r>
              <a:rPr sz="1350" spc="75" dirty="0">
                <a:latin typeface="Times New Roman"/>
                <a:cs typeface="Times New Roman"/>
              </a:rPr>
              <a:t>(</a:t>
            </a:r>
            <a:r>
              <a:rPr sz="1350" spc="15" dirty="0">
                <a:latin typeface="Times New Roman"/>
                <a:cs typeface="Times New Roman"/>
              </a:rPr>
              <a:t>2</a:t>
            </a:r>
            <a:r>
              <a:rPr sz="1350" spc="20" dirty="0">
                <a:latin typeface="Times New Roman"/>
                <a:cs typeface="Times New Roman"/>
              </a:rPr>
              <a:t>.</a:t>
            </a:r>
            <a:r>
              <a:rPr sz="1350" spc="40" dirty="0">
                <a:latin typeface="Times New Roman"/>
                <a:cs typeface="Times New Roman"/>
              </a:rPr>
              <a:t>4</a:t>
            </a:r>
            <a:r>
              <a:rPr sz="1350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  <a:p>
            <a:pPr marL="76200" marR="65405" algn="just">
              <a:lnSpc>
                <a:spcPct val="95600"/>
              </a:lnSpc>
              <a:spcBef>
                <a:spcPts val="225"/>
              </a:spcBef>
            </a:pPr>
            <a:r>
              <a:rPr sz="1200" spc="-10" dirty="0">
                <a:latin typeface="Times New Roman"/>
                <a:cs typeface="Times New Roman"/>
              </a:rPr>
              <a:t>By noting </a:t>
            </a:r>
            <a:r>
              <a:rPr sz="1200" spc="-5" dirty="0">
                <a:latin typeface="Times New Roman"/>
                <a:cs typeface="Times New Roman"/>
              </a:rPr>
              <a:t>that the </a:t>
            </a:r>
            <a:r>
              <a:rPr sz="1200" i="1" spc="-5" dirty="0">
                <a:latin typeface="Times New Roman"/>
                <a:cs typeface="Times New Roman"/>
              </a:rPr>
              <a:t>heat transfer areas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element </a:t>
            </a:r>
            <a:r>
              <a:rPr sz="1200" spc="-10" dirty="0">
                <a:latin typeface="Times New Roman"/>
                <a:cs typeface="Times New Roman"/>
              </a:rPr>
              <a:t>for heat </a:t>
            </a:r>
            <a:r>
              <a:rPr sz="1200" spc="-5" dirty="0">
                <a:latin typeface="Times New Roman"/>
                <a:cs typeface="Times New Roman"/>
              </a:rPr>
              <a:t>conduction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b="1" i="1" spc="-5" dirty="0">
                <a:latin typeface="Times New Roman"/>
                <a:cs typeface="Times New Roman"/>
              </a:rPr>
              <a:t>x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b="1" i="1" spc="-5" dirty="0">
                <a:latin typeface="Times New Roman"/>
                <a:cs typeface="Times New Roman"/>
              </a:rPr>
              <a:t>y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z </a:t>
            </a:r>
            <a:r>
              <a:rPr sz="1200" spc="-10" dirty="0">
                <a:latin typeface="Times New Roman"/>
                <a:cs typeface="Times New Roman"/>
              </a:rPr>
              <a:t>directions 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b="1" spc="-10" dirty="0">
                <a:latin typeface="Times New Roman"/>
                <a:cs typeface="Times New Roman"/>
              </a:rPr>
              <a:t>(</a:t>
            </a:r>
            <a:r>
              <a:rPr sz="1200" b="1" i="1" spc="-10" dirty="0">
                <a:latin typeface="Times New Roman"/>
                <a:cs typeface="Times New Roman"/>
              </a:rPr>
              <a:t>A</a:t>
            </a:r>
            <a:r>
              <a:rPr sz="1200" b="1" i="1" spc="-15" baseline="-10416" dirty="0">
                <a:latin typeface="Times New Roman"/>
                <a:cs typeface="Times New Roman"/>
              </a:rPr>
              <a:t>x</a:t>
            </a:r>
            <a:r>
              <a:rPr sz="1200" b="1" spc="-10" dirty="0">
                <a:latin typeface="Times New Roman"/>
                <a:cs typeface="Times New Roman"/>
              </a:rPr>
              <a:t>=Δ</a:t>
            </a:r>
            <a:r>
              <a:rPr sz="1200" b="1" i="1" spc="-10" dirty="0">
                <a:latin typeface="Times New Roman"/>
                <a:cs typeface="Times New Roman"/>
              </a:rPr>
              <a:t>y</a:t>
            </a:r>
            <a:r>
              <a:rPr sz="1200" b="1" spc="-10" dirty="0">
                <a:latin typeface="Times New Roman"/>
                <a:cs typeface="Times New Roman"/>
              </a:rPr>
              <a:t>Δ</a:t>
            </a:r>
            <a:r>
              <a:rPr sz="1200" b="1" i="1" spc="-10" dirty="0">
                <a:latin typeface="Times New Roman"/>
                <a:cs typeface="Times New Roman"/>
              </a:rPr>
              <a:t>z</a:t>
            </a:r>
            <a:r>
              <a:rPr sz="1200" i="1" spc="-10" dirty="0">
                <a:latin typeface="Times New Roman"/>
                <a:cs typeface="Times New Roman"/>
              </a:rPr>
              <a:t>, </a:t>
            </a:r>
            <a:r>
              <a:rPr sz="1200" b="1" i="1" spc="-10" dirty="0">
                <a:latin typeface="Times New Roman"/>
                <a:cs typeface="Times New Roman"/>
              </a:rPr>
              <a:t>A</a:t>
            </a:r>
            <a:r>
              <a:rPr sz="1200" b="1" i="1" spc="-15" baseline="-10416" dirty="0">
                <a:latin typeface="Times New Roman"/>
                <a:cs typeface="Times New Roman"/>
              </a:rPr>
              <a:t>y</a:t>
            </a:r>
            <a:r>
              <a:rPr sz="1200" b="1" spc="-10" dirty="0">
                <a:latin typeface="Times New Roman"/>
                <a:cs typeface="Times New Roman"/>
              </a:rPr>
              <a:t>=Δ</a:t>
            </a:r>
            <a:r>
              <a:rPr sz="1200" b="1" i="1" spc="-10" dirty="0">
                <a:latin typeface="Times New Roman"/>
                <a:cs typeface="Times New Roman"/>
              </a:rPr>
              <a:t>x</a:t>
            </a:r>
            <a:r>
              <a:rPr sz="1200" b="1" spc="-10" dirty="0">
                <a:latin typeface="Times New Roman"/>
                <a:cs typeface="Times New Roman"/>
              </a:rPr>
              <a:t>Δ</a:t>
            </a:r>
            <a:r>
              <a:rPr sz="1200" b="1" i="1" spc="-10" dirty="0">
                <a:latin typeface="Times New Roman"/>
                <a:cs typeface="Times New Roman"/>
              </a:rPr>
              <a:t>z</a:t>
            </a:r>
            <a:r>
              <a:rPr sz="1200" spc="-10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10" dirty="0">
                <a:latin typeface="Times New Roman"/>
                <a:cs typeface="Times New Roman"/>
              </a:rPr>
              <a:t>A</a:t>
            </a:r>
            <a:r>
              <a:rPr sz="1200" b="1" i="1" spc="-15" baseline="-10416" dirty="0">
                <a:latin typeface="Times New Roman"/>
                <a:cs typeface="Times New Roman"/>
              </a:rPr>
              <a:t>z</a:t>
            </a:r>
            <a:r>
              <a:rPr sz="1200" b="1" spc="-10" dirty="0">
                <a:latin typeface="Times New Roman"/>
                <a:cs typeface="Times New Roman"/>
              </a:rPr>
              <a:t>=Δ</a:t>
            </a:r>
            <a:r>
              <a:rPr sz="1200" b="1" i="1" spc="-10" dirty="0">
                <a:latin typeface="Times New Roman"/>
                <a:cs typeface="Times New Roman"/>
              </a:rPr>
              <a:t>x</a:t>
            </a:r>
            <a:r>
              <a:rPr sz="1200" b="1" spc="-10" dirty="0">
                <a:latin typeface="Times New Roman"/>
                <a:cs typeface="Times New Roman"/>
              </a:rPr>
              <a:t>Δ</a:t>
            </a:r>
            <a:r>
              <a:rPr sz="1200" b="1" i="1" spc="-10" dirty="0">
                <a:latin typeface="Times New Roman"/>
                <a:cs typeface="Times New Roman"/>
              </a:rPr>
              <a:t>y</a:t>
            </a:r>
            <a:r>
              <a:rPr sz="1200" spc="-10" dirty="0">
                <a:latin typeface="Times New Roman"/>
                <a:cs typeface="Times New Roman"/>
              </a:rPr>
              <a:t>), </a:t>
            </a:r>
            <a:r>
              <a:rPr sz="1200" spc="-15" dirty="0">
                <a:latin typeface="Times New Roman"/>
                <a:cs typeface="Times New Roman"/>
              </a:rPr>
              <a:t>respectively, and </a:t>
            </a:r>
            <a:r>
              <a:rPr sz="1200" spc="-10" dirty="0">
                <a:latin typeface="Times New Roman"/>
                <a:cs typeface="Times New Roman"/>
              </a:rPr>
              <a:t>taking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40" dirty="0">
                <a:latin typeface="Times New Roman"/>
                <a:cs typeface="Times New Roman"/>
              </a:rPr>
              <a:t>limit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b="1" spc="-5" dirty="0">
                <a:latin typeface="Times New Roman"/>
                <a:cs typeface="Times New Roman"/>
              </a:rPr>
              <a:t>(Δ</a:t>
            </a:r>
            <a:r>
              <a:rPr sz="1200" b="1" i="1" spc="-5" dirty="0">
                <a:latin typeface="Times New Roman"/>
                <a:cs typeface="Times New Roman"/>
              </a:rPr>
              <a:t>x</a:t>
            </a:r>
            <a:r>
              <a:rPr sz="1200" i="1" spc="-5" dirty="0">
                <a:latin typeface="Times New Roman"/>
                <a:cs typeface="Times New Roman"/>
              </a:rPr>
              <a:t>, </a:t>
            </a:r>
            <a:r>
              <a:rPr sz="1200" b="1" spc="-10" dirty="0">
                <a:latin typeface="Times New Roman"/>
                <a:cs typeface="Times New Roman"/>
              </a:rPr>
              <a:t>Δ</a:t>
            </a:r>
            <a:r>
              <a:rPr sz="1200" b="1" i="1" spc="-10" dirty="0">
                <a:latin typeface="Times New Roman"/>
                <a:cs typeface="Times New Roman"/>
              </a:rPr>
              <a:t>y</a:t>
            </a:r>
            <a:r>
              <a:rPr sz="1200" i="1" spc="-10" dirty="0">
                <a:latin typeface="Times New Roman"/>
                <a:cs typeface="Times New Roman"/>
              </a:rPr>
              <a:t>, </a:t>
            </a:r>
            <a:r>
              <a:rPr sz="1200" b="1" spc="-10" dirty="0">
                <a:latin typeface="Times New Roman"/>
                <a:cs typeface="Times New Roman"/>
              </a:rPr>
              <a:t>Δ</a:t>
            </a:r>
            <a:r>
              <a:rPr sz="1200" b="1" i="1" spc="-10" dirty="0">
                <a:latin typeface="Times New Roman"/>
                <a:cs typeface="Times New Roman"/>
              </a:rPr>
              <a:t>z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spc="-10" dirty="0">
                <a:latin typeface="Times New Roman"/>
                <a:cs typeface="Times New Roman"/>
              </a:rPr>
              <a:t>Δ</a:t>
            </a:r>
            <a:r>
              <a:rPr sz="1200" b="1" i="1" spc="-10" dirty="0">
                <a:latin typeface="Times New Roman"/>
                <a:cs typeface="Times New Roman"/>
              </a:rPr>
              <a:t>t </a:t>
            </a:r>
            <a:r>
              <a:rPr sz="1200" b="1" i="1" spc="-5" dirty="0">
                <a:latin typeface="Times New Roman"/>
                <a:cs typeface="Times New Roman"/>
              </a:rPr>
              <a:t>→ 0</a:t>
            </a:r>
            <a:r>
              <a:rPr sz="1200" spc="-5" dirty="0">
                <a:latin typeface="Times New Roman"/>
                <a:cs typeface="Times New Roman"/>
              </a:rPr>
              <a:t>) 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terms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Eq.(2.4), </a:t>
            </a: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spc="-5" dirty="0">
                <a:latin typeface="Times New Roman"/>
                <a:cs typeface="Times New Roman"/>
              </a:rPr>
              <a:t>from the </a:t>
            </a:r>
            <a:r>
              <a:rPr sz="1200" spc="-20" dirty="0">
                <a:latin typeface="Times New Roman"/>
                <a:cs typeface="Times New Roman"/>
              </a:rPr>
              <a:t>definition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i="1" spc="-5" dirty="0">
                <a:latin typeface="Times New Roman"/>
                <a:cs typeface="Times New Roman"/>
              </a:rPr>
              <a:t>the derivative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i="1" spc="-5" dirty="0">
                <a:latin typeface="Times New Roman"/>
                <a:cs typeface="Times New Roman"/>
              </a:rPr>
              <a:t>Fourier’s law of heat  conduction</a:t>
            </a:r>
            <a:r>
              <a:rPr sz="1200" i="1" spc="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yields;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1414081" y="8159178"/>
            <a:ext cx="426720" cy="0"/>
          </a:xfrm>
          <a:custGeom>
            <a:avLst/>
            <a:gdLst/>
            <a:ahLst/>
            <a:cxnLst/>
            <a:rect l="l" t="t" r="r" b="b"/>
            <a:pathLst>
              <a:path w="426719">
                <a:moveTo>
                  <a:pt x="0" y="0"/>
                </a:moveTo>
                <a:lnTo>
                  <a:pt x="426338" y="0"/>
                </a:lnTo>
              </a:path>
            </a:pathLst>
          </a:custGeom>
          <a:ln w="73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874139" y="8159178"/>
            <a:ext cx="748665" cy="0"/>
          </a:xfrm>
          <a:custGeom>
            <a:avLst/>
            <a:gdLst/>
            <a:ahLst/>
            <a:cxnLst/>
            <a:rect l="l" t="t" r="r" b="b"/>
            <a:pathLst>
              <a:path w="748664">
                <a:moveTo>
                  <a:pt x="0" y="0"/>
                </a:moveTo>
                <a:lnTo>
                  <a:pt x="748665" y="0"/>
                </a:lnTo>
              </a:path>
            </a:pathLst>
          </a:custGeom>
          <a:ln w="73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814066" y="8159178"/>
            <a:ext cx="426720" cy="0"/>
          </a:xfrm>
          <a:custGeom>
            <a:avLst/>
            <a:gdLst/>
            <a:ahLst/>
            <a:cxnLst/>
            <a:rect l="l" t="t" r="r" b="b"/>
            <a:pathLst>
              <a:path w="426719">
                <a:moveTo>
                  <a:pt x="0" y="0"/>
                </a:moveTo>
                <a:lnTo>
                  <a:pt x="426338" y="0"/>
                </a:lnTo>
              </a:path>
            </a:pathLst>
          </a:custGeom>
          <a:ln w="73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274314" y="8159178"/>
            <a:ext cx="303530" cy="0"/>
          </a:xfrm>
          <a:custGeom>
            <a:avLst/>
            <a:gdLst/>
            <a:ahLst/>
            <a:cxnLst/>
            <a:rect l="l" t="t" r="r" b="b"/>
            <a:pathLst>
              <a:path w="303529">
                <a:moveTo>
                  <a:pt x="0" y="0"/>
                </a:moveTo>
                <a:lnTo>
                  <a:pt x="303466" y="0"/>
                </a:lnTo>
              </a:path>
            </a:pathLst>
          </a:custGeom>
          <a:ln w="73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769042" y="8159178"/>
            <a:ext cx="426720" cy="0"/>
          </a:xfrm>
          <a:custGeom>
            <a:avLst/>
            <a:gdLst/>
            <a:ahLst/>
            <a:cxnLst/>
            <a:rect l="l" t="t" r="r" b="b"/>
            <a:pathLst>
              <a:path w="426720">
                <a:moveTo>
                  <a:pt x="0" y="0"/>
                </a:moveTo>
                <a:lnTo>
                  <a:pt x="426339" y="0"/>
                </a:lnTo>
              </a:path>
            </a:pathLst>
          </a:custGeom>
          <a:ln w="73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229100" y="8159178"/>
            <a:ext cx="187960" cy="0"/>
          </a:xfrm>
          <a:custGeom>
            <a:avLst/>
            <a:gdLst/>
            <a:ahLst/>
            <a:cxnLst/>
            <a:rect l="l" t="t" r="r" b="b"/>
            <a:pathLst>
              <a:path w="187960">
                <a:moveTo>
                  <a:pt x="0" y="0"/>
                </a:moveTo>
                <a:lnTo>
                  <a:pt x="187642" y="0"/>
                </a:lnTo>
              </a:path>
            </a:pathLst>
          </a:custGeom>
          <a:ln w="73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215509" y="8159178"/>
            <a:ext cx="227329" cy="0"/>
          </a:xfrm>
          <a:custGeom>
            <a:avLst/>
            <a:gdLst/>
            <a:ahLst/>
            <a:cxnLst/>
            <a:rect l="l" t="t" r="r" b="b"/>
            <a:pathLst>
              <a:path w="227329">
                <a:moveTo>
                  <a:pt x="0" y="0"/>
                </a:moveTo>
                <a:lnTo>
                  <a:pt x="227075" y="0"/>
                </a:lnTo>
              </a:path>
            </a:pathLst>
          </a:custGeom>
          <a:ln w="73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842063" y="8159178"/>
            <a:ext cx="187960" cy="0"/>
          </a:xfrm>
          <a:custGeom>
            <a:avLst/>
            <a:gdLst/>
            <a:ahLst/>
            <a:cxnLst/>
            <a:rect l="l" t="t" r="r" b="b"/>
            <a:pathLst>
              <a:path w="187960">
                <a:moveTo>
                  <a:pt x="0" y="0"/>
                </a:moveTo>
                <a:lnTo>
                  <a:pt x="187642" y="0"/>
                </a:lnTo>
              </a:path>
            </a:pathLst>
          </a:custGeom>
          <a:ln w="73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266116" y="8159178"/>
            <a:ext cx="227329" cy="0"/>
          </a:xfrm>
          <a:custGeom>
            <a:avLst/>
            <a:gdLst/>
            <a:ahLst/>
            <a:cxnLst/>
            <a:rect l="l" t="t" r="r" b="b"/>
            <a:pathLst>
              <a:path w="227329">
                <a:moveTo>
                  <a:pt x="0" y="0"/>
                </a:moveTo>
                <a:lnTo>
                  <a:pt x="227075" y="0"/>
                </a:lnTo>
              </a:path>
            </a:pathLst>
          </a:custGeom>
          <a:ln w="73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415986" y="8705532"/>
            <a:ext cx="423545" cy="0"/>
          </a:xfrm>
          <a:custGeom>
            <a:avLst/>
            <a:gdLst/>
            <a:ahLst/>
            <a:cxnLst/>
            <a:rect l="l" t="t" r="r" b="b"/>
            <a:pathLst>
              <a:path w="423544">
                <a:moveTo>
                  <a:pt x="0" y="0"/>
                </a:moveTo>
                <a:lnTo>
                  <a:pt x="423481" y="0"/>
                </a:lnTo>
              </a:path>
            </a:pathLst>
          </a:custGeom>
          <a:ln w="73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873186" y="8705532"/>
            <a:ext cx="763905" cy="0"/>
          </a:xfrm>
          <a:custGeom>
            <a:avLst/>
            <a:gdLst/>
            <a:ahLst/>
            <a:cxnLst/>
            <a:rect l="l" t="t" r="r" b="b"/>
            <a:pathLst>
              <a:path w="763905">
                <a:moveTo>
                  <a:pt x="0" y="0"/>
                </a:moveTo>
                <a:lnTo>
                  <a:pt x="763714" y="0"/>
                </a:lnTo>
              </a:path>
            </a:pathLst>
          </a:custGeom>
          <a:ln w="73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828163" y="8705532"/>
            <a:ext cx="423545" cy="0"/>
          </a:xfrm>
          <a:custGeom>
            <a:avLst/>
            <a:gdLst/>
            <a:ahLst/>
            <a:cxnLst/>
            <a:rect l="l" t="t" r="r" b="b"/>
            <a:pathLst>
              <a:path w="423545">
                <a:moveTo>
                  <a:pt x="0" y="0"/>
                </a:moveTo>
                <a:lnTo>
                  <a:pt x="423481" y="0"/>
                </a:lnTo>
              </a:path>
            </a:pathLst>
          </a:custGeom>
          <a:ln w="73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285553" y="8705532"/>
            <a:ext cx="310515" cy="0"/>
          </a:xfrm>
          <a:custGeom>
            <a:avLst/>
            <a:gdLst/>
            <a:ahLst/>
            <a:cxnLst/>
            <a:rect l="l" t="t" r="r" b="b"/>
            <a:pathLst>
              <a:path w="310514">
                <a:moveTo>
                  <a:pt x="0" y="0"/>
                </a:moveTo>
                <a:lnTo>
                  <a:pt x="309943" y="0"/>
                </a:lnTo>
              </a:path>
            </a:pathLst>
          </a:custGeom>
          <a:ln w="73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786949" y="8705532"/>
            <a:ext cx="423545" cy="0"/>
          </a:xfrm>
          <a:custGeom>
            <a:avLst/>
            <a:gdLst/>
            <a:ahLst/>
            <a:cxnLst/>
            <a:rect l="l" t="t" r="r" b="b"/>
            <a:pathLst>
              <a:path w="423545">
                <a:moveTo>
                  <a:pt x="0" y="0"/>
                </a:moveTo>
                <a:lnTo>
                  <a:pt x="423481" y="0"/>
                </a:lnTo>
              </a:path>
            </a:pathLst>
          </a:custGeom>
          <a:ln w="73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244149" y="8705532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73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230558" y="8705532"/>
            <a:ext cx="227329" cy="0"/>
          </a:xfrm>
          <a:custGeom>
            <a:avLst/>
            <a:gdLst/>
            <a:ahLst/>
            <a:cxnLst/>
            <a:rect l="l" t="t" r="r" b="b"/>
            <a:pathLst>
              <a:path w="227329">
                <a:moveTo>
                  <a:pt x="0" y="0"/>
                </a:moveTo>
                <a:lnTo>
                  <a:pt x="227075" y="0"/>
                </a:lnTo>
              </a:path>
            </a:pathLst>
          </a:custGeom>
          <a:ln w="73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857113" y="8705532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73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284023" y="8705532"/>
            <a:ext cx="227329" cy="0"/>
          </a:xfrm>
          <a:custGeom>
            <a:avLst/>
            <a:gdLst/>
            <a:ahLst/>
            <a:cxnLst/>
            <a:rect l="l" t="t" r="r" b="b"/>
            <a:pathLst>
              <a:path w="227329">
                <a:moveTo>
                  <a:pt x="0" y="0"/>
                </a:moveTo>
                <a:lnTo>
                  <a:pt x="226885" y="0"/>
                </a:lnTo>
              </a:path>
            </a:pathLst>
          </a:custGeom>
          <a:ln w="73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410842" y="9242552"/>
            <a:ext cx="432434" cy="0"/>
          </a:xfrm>
          <a:custGeom>
            <a:avLst/>
            <a:gdLst/>
            <a:ahLst/>
            <a:cxnLst/>
            <a:rect l="l" t="t" r="r" b="b"/>
            <a:pathLst>
              <a:path w="432435">
                <a:moveTo>
                  <a:pt x="0" y="0"/>
                </a:moveTo>
                <a:lnTo>
                  <a:pt x="432434" y="0"/>
                </a:lnTo>
              </a:path>
            </a:pathLst>
          </a:custGeom>
          <a:ln w="73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876996" y="9242552"/>
            <a:ext cx="739140" cy="0"/>
          </a:xfrm>
          <a:custGeom>
            <a:avLst/>
            <a:gdLst/>
            <a:ahLst/>
            <a:cxnLst/>
            <a:rect l="l" t="t" r="r" b="b"/>
            <a:pathLst>
              <a:path w="739139">
                <a:moveTo>
                  <a:pt x="0" y="0"/>
                </a:moveTo>
                <a:lnTo>
                  <a:pt x="738759" y="0"/>
                </a:lnTo>
              </a:path>
            </a:pathLst>
          </a:custGeom>
          <a:ln w="73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807017" y="9242552"/>
            <a:ext cx="432434" cy="0"/>
          </a:xfrm>
          <a:custGeom>
            <a:avLst/>
            <a:gdLst/>
            <a:ahLst/>
            <a:cxnLst/>
            <a:rect l="l" t="t" r="r" b="b"/>
            <a:pathLst>
              <a:path w="432435">
                <a:moveTo>
                  <a:pt x="0" y="0"/>
                </a:moveTo>
                <a:lnTo>
                  <a:pt x="432434" y="0"/>
                </a:lnTo>
              </a:path>
            </a:pathLst>
          </a:custGeom>
          <a:ln w="73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273361" y="9242552"/>
            <a:ext cx="300355" cy="0"/>
          </a:xfrm>
          <a:custGeom>
            <a:avLst/>
            <a:gdLst/>
            <a:ahLst/>
            <a:cxnLst/>
            <a:rect l="l" t="t" r="r" b="b"/>
            <a:pathLst>
              <a:path w="300354">
                <a:moveTo>
                  <a:pt x="0" y="0"/>
                </a:moveTo>
                <a:lnTo>
                  <a:pt x="300037" y="0"/>
                </a:lnTo>
              </a:path>
            </a:pathLst>
          </a:custGeom>
          <a:ln w="73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400936" y="9743376"/>
            <a:ext cx="739140" cy="0"/>
          </a:xfrm>
          <a:custGeom>
            <a:avLst/>
            <a:gdLst/>
            <a:ahLst/>
            <a:cxnLst/>
            <a:rect l="l" t="t" r="r" b="b"/>
            <a:pathLst>
              <a:path w="739139">
                <a:moveTo>
                  <a:pt x="0" y="0"/>
                </a:moveTo>
                <a:lnTo>
                  <a:pt x="739139" y="0"/>
                </a:lnTo>
              </a:path>
            </a:pathLst>
          </a:custGeom>
          <a:ln w="73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331529" y="9743376"/>
            <a:ext cx="227329" cy="0"/>
          </a:xfrm>
          <a:custGeom>
            <a:avLst/>
            <a:gdLst/>
            <a:ahLst/>
            <a:cxnLst/>
            <a:rect l="l" t="t" r="r" b="b"/>
            <a:pathLst>
              <a:path w="227330">
                <a:moveTo>
                  <a:pt x="0" y="0"/>
                </a:moveTo>
                <a:lnTo>
                  <a:pt x="227075" y="0"/>
                </a:lnTo>
              </a:path>
            </a:pathLst>
          </a:custGeom>
          <a:ln w="73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 txBox="1"/>
          <p:nvPr/>
        </p:nvSpPr>
        <p:spPr>
          <a:xfrm>
            <a:off x="3489452" y="9107696"/>
            <a:ext cx="64769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i="1" spc="-5" dirty="0">
                <a:latin typeface="Times New Roman"/>
                <a:cs typeface="Times New Roman"/>
              </a:rPr>
              <a:t>z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27" name="object 1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18</a:t>
            </a:r>
          </a:p>
        </p:txBody>
      </p:sp>
      <p:sp>
        <p:nvSpPr>
          <p:cNvPr id="86" name="object 86"/>
          <p:cNvSpPr txBox="1"/>
          <p:nvPr/>
        </p:nvSpPr>
        <p:spPr>
          <a:xfrm>
            <a:off x="1675892" y="9733674"/>
            <a:ext cx="844550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695325" algn="l"/>
              </a:tabLst>
            </a:pPr>
            <a:r>
              <a:rPr sz="1350" spc="35" dirty="0">
                <a:latin typeface="Symbol"/>
                <a:cs typeface="Symbol"/>
              </a:rPr>
              <a:t></a:t>
            </a:r>
            <a:r>
              <a:rPr sz="1350" i="1" dirty="0">
                <a:latin typeface="Times New Roman"/>
                <a:cs typeface="Times New Roman"/>
              </a:rPr>
              <a:t>t	</a:t>
            </a:r>
            <a:r>
              <a:rPr sz="1350" spc="25" dirty="0">
                <a:latin typeface="Symbol"/>
                <a:cs typeface="Symbol"/>
              </a:rPr>
              <a:t></a:t>
            </a:r>
            <a:r>
              <a:rPr sz="1350" i="1" dirty="0">
                <a:latin typeface="Times New Roman"/>
                <a:cs typeface="Times New Roman"/>
              </a:rPr>
              <a:t>t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6037579" y="9114929"/>
            <a:ext cx="552450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472440" algn="l"/>
              </a:tabLst>
            </a:pPr>
            <a:r>
              <a:rPr sz="1350" dirty="0">
                <a:latin typeface="Symbol"/>
                <a:cs typeface="Symbol"/>
              </a:rPr>
              <a:t>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1350" dirty="0">
                <a:latin typeface="Symbol"/>
                <a:cs typeface="Symbol"/>
              </a:rPr>
              <a:t>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5565140" y="9099689"/>
            <a:ext cx="66611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575945" algn="l"/>
              </a:tabLst>
            </a:pPr>
            <a:r>
              <a:rPr sz="1350" spc="5" dirty="0">
                <a:latin typeface="Symbol"/>
                <a:cs typeface="Symbol"/>
              </a:rPr>
              <a:t></a:t>
            </a:r>
            <a:r>
              <a:rPr sz="1350" spc="15" dirty="0">
                <a:latin typeface="Times New Roman"/>
                <a:cs typeface="Times New Roman"/>
              </a:rPr>
              <a:t> </a:t>
            </a:r>
            <a:r>
              <a:rPr sz="1350" spc="5" dirty="0">
                <a:latin typeface="Symbol"/>
                <a:cs typeface="Symbol"/>
              </a:rPr>
              <a:t>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1350" i="1" dirty="0">
                <a:latin typeface="Times New Roman"/>
                <a:cs typeface="Times New Roman"/>
              </a:rPr>
              <a:t>k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5455411" y="9114929"/>
            <a:ext cx="9207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dirty="0">
                <a:latin typeface="Symbol"/>
                <a:cs typeface="Symbol"/>
              </a:rPr>
              <a:t>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5455411" y="9005201"/>
            <a:ext cx="113474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433070" algn="l"/>
                <a:tab pos="817244" algn="l"/>
              </a:tabLst>
            </a:pPr>
            <a:r>
              <a:rPr sz="1350" dirty="0">
                <a:latin typeface="Symbol"/>
                <a:cs typeface="Symbol"/>
              </a:rPr>
              <a:t>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2025" u="sng" spc="7" baseline="411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025" spc="382" baseline="411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Symbol"/>
                <a:cs typeface="Symbol"/>
              </a:rPr>
              <a:t>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2025" u="sng" baseline="411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025" i="1" u="sng" baseline="41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</a:t>
            </a:r>
            <a:r>
              <a:rPr sz="2025" i="1" spc="52" baseline="411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Symbol"/>
                <a:cs typeface="Symbol"/>
              </a:rPr>
              <a:t>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4425188" y="9114929"/>
            <a:ext cx="9207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dirty="0">
                <a:latin typeface="Symbol"/>
                <a:cs typeface="Symbol"/>
              </a:rPr>
              <a:t>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5197855" y="9233801"/>
            <a:ext cx="1430020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10"/>
              </a:spcBef>
              <a:tabLst>
                <a:tab pos="654050" algn="l"/>
                <a:tab pos="1096010" algn="l"/>
              </a:tabLst>
            </a:pPr>
            <a:r>
              <a:rPr sz="1350" spc="10" dirty="0">
                <a:latin typeface="Symbol"/>
                <a:cs typeface="Symbol"/>
              </a:rPr>
              <a:t></a:t>
            </a:r>
            <a:r>
              <a:rPr sz="1350" i="1" spc="10" dirty="0">
                <a:latin typeface="Times New Roman"/>
                <a:cs typeface="Times New Roman"/>
              </a:rPr>
              <a:t>z</a:t>
            </a:r>
            <a:r>
              <a:rPr sz="1350" i="1" spc="165" dirty="0">
                <a:latin typeface="Times New Roman"/>
                <a:cs typeface="Times New Roman"/>
              </a:rPr>
              <a:t> </a:t>
            </a:r>
            <a:r>
              <a:rPr sz="2025" baseline="-6172" dirty="0">
                <a:latin typeface="Symbol"/>
                <a:cs typeface="Symbol"/>
              </a:rPr>
              <a:t></a:t>
            </a:r>
            <a:r>
              <a:rPr sz="2025" baseline="-6172" dirty="0">
                <a:latin typeface="Times New Roman"/>
                <a:cs typeface="Times New Roman"/>
              </a:rPr>
              <a:t>	</a:t>
            </a:r>
            <a:r>
              <a:rPr sz="1350" spc="10" dirty="0">
                <a:latin typeface="Symbol"/>
                <a:cs typeface="Symbol"/>
              </a:rPr>
              <a:t></a:t>
            </a:r>
            <a:r>
              <a:rPr sz="1350" i="1" spc="10" dirty="0">
                <a:latin typeface="Times New Roman"/>
                <a:cs typeface="Times New Roman"/>
              </a:rPr>
              <a:t>z</a:t>
            </a:r>
            <a:r>
              <a:rPr sz="1350" i="1" dirty="0">
                <a:latin typeface="Times New Roman"/>
                <a:cs typeface="Times New Roman"/>
              </a:rPr>
              <a:t> </a:t>
            </a:r>
            <a:r>
              <a:rPr sz="2025" baseline="-6172" dirty="0">
                <a:latin typeface="Symbol"/>
                <a:cs typeface="Symbol"/>
              </a:rPr>
              <a:t></a:t>
            </a:r>
            <a:r>
              <a:rPr sz="2025" baseline="-6172" dirty="0">
                <a:latin typeface="Times New Roman"/>
                <a:cs typeface="Times New Roman"/>
              </a:rPr>
              <a:t>	</a:t>
            </a:r>
            <a:r>
              <a:rPr sz="1350" spc="10" dirty="0">
                <a:latin typeface="Symbol"/>
                <a:cs typeface="Symbol"/>
              </a:rPr>
              <a:t></a:t>
            </a:r>
            <a:r>
              <a:rPr sz="1350" i="1" spc="10" dirty="0">
                <a:latin typeface="Times New Roman"/>
                <a:cs typeface="Times New Roman"/>
              </a:rPr>
              <a:t>z</a:t>
            </a:r>
            <a:r>
              <a:rPr sz="1350" i="1" spc="95" dirty="0">
                <a:latin typeface="Times New Roman"/>
                <a:cs typeface="Times New Roman"/>
              </a:rPr>
              <a:t> </a:t>
            </a:r>
            <a:r>
              <a:rPr sz="2025" baseline="-6172" dirty="0">
                <a:latin typeface="Symbol"/>
                <a:cs typeface="Symbol"/>
              </a:rPr>
              <a:t></a:t>
            </a:r>
            <a:endParaRPr sz="2025" baseline="-6172">
              <a:latin typeface="Symbol"/>
              <a:cs typeface="Symbo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4516628" y="9099689"/>
            <a:ext cx="678180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43510" indent="-131445">
              <a:lnSpc>
                <a:spcPct val="100000"/>
              </a:lnSpc>
              <a:spcBef>
                <a:spcPts val="110"/>
              </a:spcBef>
              <a:buFont typeface="Symbol"/>
              <a:buChar char=""/>
              <a:tabLst>
                <a:tab pos="144145" algn="l"/>
              </a:tabLst>
            </a:pPr>
            <a:r>
              <a:rPr sz="1350" i="1" dirty="0">
                <a:latin typeface="Times New Roman"/>
                <a:cs typeface="Times New Roman"/>
              </a:rPr>
              <a:t>k </a:t>
            </a:r>
            <a:r>
              <a:rPr sz="1350" spc="20" dirty="0">
                <a:latin typeface="Symbol"/>
                <a:cs typeface="Symbol"/>
              </a:rPr>
              <a:t></a:t>
            </a:r>
            <a:r>
              <a:rPr sz="1350" i="1" spc="20" dirty="0">
                <a:latin typeface="Times New Roman"/>
                <a:cs typeface="Times New Roman"/>
              </a:rPr>
              <a:t>x</a:t>
            </a:r>
            <a:r>
              <a:rPr sz="1350" i="1" spc="-195" dirty="0">
                <a:latin typeface="Times New Roman"/>
                <a:cs typeface="Times New Roman"/>
              </a:rPr>
              <a:t> </a:t>
            </a:r>
            <a:r>
              <a:rPr sz="1350" spc="20" dirty="0">
                <a:latin typeface="Symbol"/>
                <a:cs typeface="Symbol"/>
              </a:rPr>
              <a:t></a:t>
            </a:r>
            <a:r>
              <a:rPr sz="1350" i="1" spc="20" dirty="0">
                <a:latin typeface="Times New Roman"/>
                <a:cs typeface="Times New Roman"/>
              </a:rPr>
              <a:t>y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3608323" y="9099689"/>
            <a:ext cx="120650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spc="5" dirty="0">
                <a:latin typeface="Symbol"/>
                <a:cs typeface="Symbol"/>
              </a:rPr>
              <a:t>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2781300" y="9233801"/>
            <a:ext cx="1761489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  <a:tabLst>
                <a:tab pos="995044" algn="l"/>
              </a:tabLst>
            </a:pPr>
            <a:r>
              <a:rPr sz="1350" spc="20" dirty="0">
                <a:latin typeface="Symbol"/>
                <a:cs typeface="Symbol"/>
              </a:rPr>
              <a:t></a:t>
            </a:r>
            <a:r>
              <a:rPr sz="1350" i="1" spc="20" dirty="0">
                <a:latin typeface="Times New Roman"/>
                <a:cs typeface="Times New Roman"/>
              </a:rPr>
              <a:t>x</a:t>
            </a:r>
            <a:r>
              <a:rPr sz="1350" i="1" spc="-105" dirty="0">
                <a:latin typeface="Times New Roman"/>
                <a:cs typeface="Times New Roman"/>
              </a:rPr>
              <a:t> </a:t>
            </a:r>
            <a:r>
              <a:rPr sz="1350" spc="20" dirty="0">
                <a:latin typeface="Symbol"/>
                <a:cs typeface="Symbol"/>
              </a:rPr>
              <a:t></a:t>
            </a:r>
            <a:r>
              <a:rPr sz="1350" i="1" spc="20" dirty="0">
                <a:latin typeface="Times New Roman"/>
                <a:cs typeface="Times New Roman"/>
              </a:rPr>
              <a:t>y </a:t>
            </a:r>
            <a:r>
              <a:rPr sz="1350" i="1" spc="260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Symbol"/>
                <a:cs typeface="Symbol"/>
              </a:rPr>
              <a:t></a:t>
            </a:r>
            <a:r>
              <a:rPr sz="1350" i="1" dirty="0">
                <a:latin typeface="Times New Roman"/>
                <a:cs typeface="Times New Roman"/>
              </a:rPr>
              <a:t>z	</a:t>
            </a:r>
            <a:r>
              <a:rPr sz="1350" spc="20" dirty="0">
                <a:latin typeface="Symbol"/>
                <a:cs typeface="Symbol"/>
              </a:rPr>
              <a:t></a:t>
            </a:r>
            <a:r>
              <a:rPr sz="1350" i="1" spc="20" dirty="0">
                <a:latin typeface="Times New Roman"/>
                <a:cs typeface="Times New Roman"/>
              </a:rPr>
              <a:t>x </a:t>
            </a:r>
            <a:r>
              <a:rPr sz="1350" spc="20" dirty="0">
                <a:latin typeface="Symbol"/>
                <a:cs typeface="Symbol"/>
              </a:rPr>
              <a:t></a:t>
            </a:r>
            <a:r>
              <a:rPr sz="1350" i="1" spc="20" dirty="0">
                <a:latin typeface="Times New Roman"/>
                <a:cs typeface="Times New Roman"/>
              </a:rPr>
              <a:t>y </a:t>
            </a:r>
            <a:r>
              <a:rPr sz="1350" spc="10" dirty="0">
                <a:latin typeface="Symbol"/>
                <a:cs typeface="Symbol"/>
              </a:rPr>
              <a:t></a:t>
            </a:r>
            <a:r>
              <a:rPr sz="1350" i="1" spc="10" dirty="0">
                <a:latin typeface="Times New Roman"/>
                <a:cs typeface="Times New Roman"/>
              </a:rPr>
              <a:t>z</a:t>
            </a:r>
            <a:r>
              <a:rPr sz="1350" i="1" spc="-80" dirty="0">
                <a:latin typeface="Times New Roman"/>
                <a:cs typeface="Times New Roman"/>
              </a:rPr>
              <a:t> </a:t>
            </a:r>
            <a:r>
              <a:rPr sz="2025" baseline="-6172" dirty="0">
                <a:latin typeface="Symbol"/>
                <a:cs typeface="Symbol"/>
              </a:rPr>
              <a:t></a:t>
            </a:r>
            <a:endParaRPr sz="2025" baseline="-6172">
              <a:latin typeface="Symbol"/>
              <a:cs typeface="Symbol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2142235" y="9233801"/>
            <a:ext cx="20256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spc="35" dirty="0">
                <a:latin typeface="Symbol"/>
                <a:cs typeface="Symbol"/>
              </a:rPr>
              <a:t></a:t>
            </a:r>
            <a:r>
              <a:rPr sz="1350" i="1" dirty="0">
                <a:latin typeface="Times New Roman"/>
                <a:cs typeface="Times New Roman"/>
              </a:rPr>
              <a:t>z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6522211" y="8736977"/>
            <a:ext cx="9207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dirty="0">
                <a:latin typeface="Symbol"/>
                <a:cs typeface="Symbol"/>
              </a:rPr>
              <a:t>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6058915" y="8736977"/>
            <a:ext cx="9207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dirty="0">
                <a:latin typeface="Symbol"/>
                <a:cs typeface="Symbol"/>
              </a:rPr>
              <a:t>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5894323" y="8456561"/>
            <a:ext cx="720090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399415" algn="l"/>
              </a:tabLst>
            </a:pPr>
            <a:r>
              <a:rPr sz="1350" spc="5" dirty="0">
                <a:latin typeface="Symbol"/>
                <a:cs typeface="Symbol"/>
              </a:rPr>
              <a:t></a:t>
            </a:r>
            <a:r>
              <a:rPr sz="1350" spc="280" dirty="0">
                <a:latin typeface="Times New Roman"/>
                <a:cs typeface="Times New Roman"/>
              </a:rPr>
              <a:t> </a:t>
            </a:r>
            <a:r>
              <a:rPr sz="2025" baseline="2057" dirty="0">
                <a:latin typeface="Symbol"/>
                <a:cs typeface="Symbol"/>
              </a:rPr>
              <a:t></a:t>
            </a:r>
            <a:r>
              <a:rPr sz="2025" baseline="2057" dirty="0">
                <a:latin typeface="Times New Roman"/>
                <a:cs typeface="Times New Roman"/>
              </a:rPr>
              <a:t>	</a:t>
            </a:r>
            <a:r>
              <a:rPr sz="1350" dirty="0">
                <a:latin typeface="Symbol"/>
                <a:cs typeface="Symbol"/>
              </a:rPr>
              <a:t></a:t>
            </a:r>
            <a:r>
              <a:rPr sz="1350" i="1" dirty="0">
                <a:latin typeface="Times New Roman"/>
                <a:cs typeface="Times New Roman"/>
              </a:rPr>
              <a:t>T</a:t>
            </a:r>
            <a:r>
              <a:rPr sz="1350" i="1" spc="55" dirty="0">
                <a:latin typeface="Times New Roman"/>
                <a:cs typeface="Times New Roman"/>
              </a:rPr>
              <a:t> </a:t>
            </a:r>
            <a:r>
              <a:rPr sz="2025" baseline="2057" dirty="0">
                <a:latin typeface="Symbol"/>
                <a:cs typeface="Symbol"/>
              </a:rPr>
              <a:t></a:t>
            </a:r>
            <a:endParaRPr sz="2025" baseline="2057">
              <a:latin typeface="Symbol"/>
              <a:cs typeface="Symbo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5467603" y="8736977"/>
            <a:ext cx="9207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dirty="0">
                <a:latin typeface="Symbol"/>
                <a:cs typeface="Symbol"/>
              </a:rPr>
              <a:t>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4446523" y="8736977"/>
            <a:ext cx="9207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dirty="0">
                <a:latin typeface="Symbol"/>
                <a:cs typeface="Symbol"/>
              </a:rPr>
              <a:t>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3604259" y="8563241"/>
            <a:ext cx="3035300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1350" spc="5" dirty="0">
                <a:latin typeface="Symbol"/>
                <a:cs typeface="Symbol"/>
              </a:rPr>
              <a:t></a:t>
            </a:r>
            <a:r>
              <a:rPr sz="1350" spc="5" dirty="0">
                <a:latin typeface="Times New Roman"/>
                <a:cs typeface="Times New Roman"/>
              </a:rPr>
              <a:t> </a:t>
            </a:r>
            <a:r>
              <a:rPr sz="2025" spc="30" baseline="-43209" dirty="0">
                <a:latin typeface="Symbol"/>
                <a:cs typeface="Symbol"/>
              </a:rPr>
              <a:t></a:t>
            </a:r>
            <a:r>
              <a:rPr sz="2025" i="1" spc="30" baseline="-43209" dirty="0">
                <a:latin typeface="Times New Roman"/>
                <a:cs typeface="Times New Roman"/>
              </a:rPr>
              <a:t>x </a:t>
            </a:r>
            <a:r>
              <a:rPr sz="2025" spc="30" baseline="-43209" dirty="0">
                <a:latin typeface="Symbol"/>
                <a:cs typeface="Symbol"/>
              </a:rPr>
              <a:t></a:t>
            </a:r>
            <a:r>
              <a:rPr sz="2025" i="1" spc="30" baseline="-43209" dirty="0">
                <a:latin typeface="Times New Roman"/>
                <a:cs typeface="Times New Roman"/>
              </a:rPr>
              <a:t>z </a:t>
            </a:r>
            <a:r>
              <a:rPr sz="2025" baseline="-43209" dirty="0">
                <a:latin typeface="Symbol"/>
                <a:cs typeface="Symbol"/>
              </a:rPr>
              <a:t></a:t>
            </a:r>
            <a:r>
              <a:rPr sz="2025" i="1" baseline="-43209" dirty="0">
                <a:latin typeface="Times New Roman"/>
                <a:cs typeface="Times New Roman"/>
              </a:rPr>
              <a:t>y </a:t>
            </a:r>
            <a:r>
              <a:rPr sz="1350" dirty="0">
                <a:latin typeface="Symbol"/>
                <a:cs typeface="Symbol"/>
              </a:rPr>
              <a:t></a:t>
            </a:r>
            <a:r>
              <a:rPr sz="1350" dirty="0">
                <a:latin typeface="Times New Roman"/>
                <a:cs typeface="Times New Roman"/>
              </a:rPr>
              <a:t> </a:t>
            </a:r>
            <a:r>
              <a:rPr sz="1350" spc="5" dirty="0">
                <a:latin typeface="Symbol"/>
                <a:cs typeface="Symbol"/>
              </a:rPr>
              <a:t></a:t>
            </a:r>
            <a:r>
              <a:rPr sz="1350" spc="5" dirty="0">
                <a:latin typeface="Times New Roman"/>
                <a:cs typeface="Times New Roman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k </a:t>
            </a:r>
            <a:r>
              <a:rPr sz="1350" spc="20" dirty="0">
                <a:latin typeface="Symbol"/>
                <a:cs typeface="Symbol"/>
              </a:rPr>
              <a:t></a:t>
            </a:r>
            <a:r>
              <a:rPr sz="1350" i="1" spc="20" dirty="0">
                <a:latin typeface="Times New Roman"/>
                <a:cs typeface="Times New Roman"/>
              </a:rPr>
              <a:t>x </a:t>
            </a:r>
            <a:r>
              <a:rPr sz="1350" spc="20" dirty="0">
                <a:latin typeface="Symbol"/>
                <a:cs typeface="Symbol"/>
              </a:rPr>
              <a:t></a:t>
            </a:r>
            <a:r>
              <a:rPr sz="1350" i="1" spc="20" dirty="0">
                <a:latin typeface="Times New Roman"/>
                <a:cs typeface="Times New Roman"/>
              </a:rPr>
              <a:t>z </a:t>
            </a:r>
            <a:r>
              <a:rPr sz="2025" spc="22" baseline="-43209" dirty="0">
                <a:latin typeface="Symbol"/>
                <a:cs typeface="Symbol"/>
              </a:rPr>
              <a:t></a:t>
            </a:r>
            <a:r>
              <a:rPr sz="2025" i="1" spc="22" baseline="-43209" dirty="0">
                <a:latin typeface="Times New Roman"/>
                <a:cs typeface="Times New Roman"/>
              </a:rPr>
              <a:t>y </a:t>
            </a:r>
            <a:r>
              <a:rPr sz="1350" dirty="0">
                <a:latin typeface="Symbol"/>
                <a:cs typeface="Symbol"/>
              </a:rPr>
              <a:t></a:t>
            </a:r>
            <a:r>
              <a:rPr sz="1350" dirty="0">
                <a:latin typeface="Times New Roman"/>
                <a:cs typeface="Times New Roman"/>
              </a:rPr>
              <a:t> </a:t>
            </a:r>
            <a:r>
              <a:rPr sz="1350" spc="5" dirty="0">
                <a:latin typeface="Symbol"/>
                <a:cs typeface="Symbol"/>
              </a:rPr>
              <a:t></a:t>
            </a:r>
            <a:r>
              <a:rPr sz="1350" spc="5" dirty="0">
                <a:latin typeface="Times New Roman"/>
                <a:cs typeface="Times New Roman"/>
              </a:rPr>
              <a:t> </a:t>
            </a:r>
            <a:r>
              <a:rPr sz="1350" spc="5" dirty="0">
                <a:latin typeface="Symbol"/>
                <a:cs typeface="Symbol"/>
              </a:rPr>
              <a:t></a:t>
            </a:r>
            <a:r>
              <a:rPr sz="1350" spc="5" dirty="0">
                <a:latin typeface="Times New Roman"/>
                <a:cs typeface="Times New Roman"/>
              </a:rPr>
              <a:t> </a:t>
            </a:r>
            <a:r>
              <a:rPr sz="2025" baseline="-43209" dirty="0">
                <a:latin typeface="Symbol"/>
                <a:cs typeface="Symbol"/>
              </a:rPr>
              <a:t></a:t>
            </a:r>
            <a:r>
              <a:rPr sz="2025" i="1" baseline="-43209" dirty="0">
                <a:latin typeface="Times New Roman"/>
                <a:cs typeface="Times New Roman"/>
              </a:rPr>
              <a:t>y </a:t>
            </a:r>
            <a:r>
              <a:rPr sz="1350" dirty="0">
                <a:latin typeface="Symbol"/>
                <a:cs typeface="Symbol"/>
              </a:rPr>
              <a:t></a:t>
            </a:r>
            <a:r>
              <a:rPr sz="1350" dirty="0">
                <a:latin typeface="Times New Roman"/>
                <a:cs typeface="Times New Roman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k </a:t>
            </a:r>
            <a:r>
              <a:rPr sz="2025" baseline="-43209" dirty="0">
                <a:latin typeface="Symbol"/>
                <a:cs typeface="Symbol"/>
              </a:rPr>
              <a:t></a:t>
            </a:r>
            <a:r>
              <a:rPr sz="2025" i="1" baseline="-43209" dirty="0">
                <a:latin typeface="Times New Roman"/>
                <a:cs typeface="Times New Roman"/>
              </a:rPr>
              <a:t>y</a:t>
            </a:r>
            <a:r>
              <a:rPr sz="2025" i="1" spc="-187" baseline="-43209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Symbol"/>
                <a:cs typeface="Symbol"/>
              </a:rPr>
              <a:t>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4428235" y="8032889"/>
            <a:ext cx="2167890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036319" algn="l"/>
                <a:tab pos="1627505" algn="l"/>
                <a:tab pos="2087880" algn="l"/>
              </a:tabLst>
            </a:pPr>
            <a:r>
              <a:rPr sz="1350" dirty="0">
                <a:latin typeface="Symbol"/>
                <a:cs typeface="Symbol"/>
              </a:rPr>
              <a:t>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1350" dirty="0">
                <a:latin typeface="Symbol"/>
                <a:cs typeface="Symbol"/>
              </a:rPr>
              <a:t>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1350" dirty="0">
                <a:latin typeface="Symbol"/>
                <a:cs typeface="Symbol"/>
              </a:rPr>
              <a:t>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1350" dirty="0">
                <a:latin typeface="Symbol"/>
                <a:cs typeface="Symbol"/>
              </a:rPr>
              <a:t>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5194808" y="8151761"/>
            <a:ext cx="143954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10"/>
              </a:spcBef>
              <a:tabLst>
                <a:tab pos="657225" algn="l"/>
                <a:tab pos="1099185" algn="l"/>
              </a:tabLst>
            </a:pPr>
            <a:r>
              <a:rPr sz="1350" dirty="0">
                <a:latin typeface="Symbol"/>
                <a:cs typeface="Symbol"/>
              </a:rPr>
              <a:t></a:t>
            </a:r>
            <a:r>
              <a:rPr sz="1350" i="1" dirty="0">
                <a:latin typeface="Times New Roman"/>
                <a:cs typeface="Times New Roman"/>
              </a:rPr>
              <a:t>x</a:t>
            </a:r>
            <a:r>
              <a:rPr sz="1350" i="1" spc="110" dirty="0">
                <a:latin typeface="Times New Roman"/>
                <a:cs typeface="Times New Roman"/>
              </a:rPr>
              <a:t> </a:t>
            </a:r>
            <a:r>
              <a:rPr sz="2025" baseline="-6172" dirty="0">
                <a:latin typeface="Symbol"/>
                <a:cs typeface="Symbol"/>
              </a:rPr>
              <a:t></a:t>
            </a:r>
            <a:r>
              <a:rPr sz="2025" baseline="-6172" dirty="0">
                <a:latin typeface="Times New Roman"/>
                <a:cs typeface="Times New Roman"/>
              </a:rPr>
              <a:t>	</a:t>
            </a:r>
            <a:r>
              <a:rPr sz="1350" dirty="0">
                <a:latin typeface="Symbol"/>
                <a:cs typeface="Symbol"/>
              </a:rPr>
              <a:t></a:t>
            </a:r>
            <a:r>
              <a:rPr sz="1350" i="1" dirty="0">
                <a:latin typeface="Times New Roman"/>
                <a:cs typeface="Times New Roman"/>
              </a:rPr>
              <a:t>x</a:t>
            </a:r>
            <a:r>
              <a:rPr sz="1350" i="1" spc="-5" dirty="0">
                <a:latin typeface="Times New Roman"/>
                <a:cs typeface="Times New Roman"/>
              </a:rPr>
              <a:t> </a:t>
            </a:r>
            <a:r>
              <a:rPr sz="2025" baseline="-6172" dirty="0">
                <a:latin typeface="Symbol"/>
                <a:cs typeface="Symbol"/>
              </a:rPr>
              <a:t></a:t>
            </a:r>
            <a:r>
              <a:rPr sz="2025" baseline="-6172" dirty="0">
                <a:latin typeface="Times New Roman"/>
                <a:cs typeface="Times New Roman"/>
              </a:rPr>
              <a:t>	</a:t>
            </a:r>
            <a:r>
              <a:rPr sz="1350" spc="15" dirty="0">
                <a:latin typeface="Symbol"/>
                <a:cs typeface="Symbol"/>
              </a:rPr>
              <a:t></a:t>
            </a:r>
            <a:r>
              <a:rPr sz="1350" i="1" spc="15" dirty="0">
                <a:latin typeface="Times New Roman"/>
                <a:cs typeface="Times New Roman"/>
              </a:rPr>
              <a:t>x</a:t>
            </a:r>
            <a:r>
              <a:rPr sz="1350" i="1" spc="60" dirty="0">
                <a:latin typeface="Times New Roman"/>
                <a:cs typeface="Times New Roman"/>
              </a:rPr>
              <a:t> </a:t>
            </a:r>
            <a:r>
              <a:rPr sz="2025" baseline="-6172" dirty="0">
                <a:latin typeface="Symbol"/>
                <a:cs typeface="Symbol"/>
              </a:rPr>
              <a:t></a:t>
            </a:r>
            <a:endParaRPr sz="2025" baseline="-6172">
              <a:latin typeface="Symbol"/>
              <a:cs typeface="Symbol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4238244" y="8017649"/>
            <a:ext cx="238315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2025" spc="7" baseline="34979" dirty="0">
                <a:latin typeface="Symbol"/>
                <a:cs typeface="Symbol"/>
              </a:rPr>
              <a:t></a:t>
            </a:r>
            <a:r>
              <a:rPr sz="2025" spc="7" baseline="34979" dirty="0">
                <a:latin typeface="Times New Roman"/>
                <a:cs typeface="Times New Roman"/>
              </a:rPr>
              <a:t> </a:t>
            </a:r>
            <a:r>
              <a:rPr sz="2025" baseline="30864" dirty="0">
                <a:latin typeface="Symbol"/>
                <a:cs typeface="Symbol"/>
              </a:rPr>
              <a:t></a:t>
            </a:r>
            <a:r>
              <a:rPr sz="2025" baseline="30864" dirty="0">
                <a:latin typeface="Times New Roman"/>
                <a:cs typeface="Times New Roman"/>
              </a:rPr>
              <a:t> </a:t>
            </a:r>
            <a:r>
              <a:rPr sz="1350" spc="5" dirty="0">
                <a:latin typeface="Symbol"/>
                <a:cs typeface="Symbol"/>
              </a:rPr>
              <a:t></a:t>
            </a:r>
            <a:r>
              <a:rPr sz="1350" spc="5" dirty="0">
                <a:latin typeface="Times New Roman"/>
                <a:cs typeface="Times New Roman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k </a:t>
            </a:r>
            <a:r>
              <a:rPr sz="1350" spc="20" dirty="0">
                <a:latin typeface="Symbol"/>
                <a:cs typeface="Symbol"/>
              </a:rPr>
              <a:t></a:t>
            </a:r>
            <a:r>
              <a:rPr sz="1350" i="1" spc="20" dirty="0">
                <a:latin typeface="Times New Roman"/>
                <a:cs typeface="Times New Roman"/>
              </a:rPr>
              <a:t>y </a:t>
            </a:r>
            <a:r>
              <a:rPr sz="1350" spc="20" dirty="0">
                <a:latin typeface="Symbol"/>
                <a:cs typeface="Symbol"/>
              </a:rPr>
              <a:t></a:t>
            </a:r>
            <a:r>
              <a:rPr sz="1350" i="1" spc="20" dirty="0">
                <a:latin typeface="Times New Roman"/>
                <a:cs typeface="Times New Roman"/>
              </a:rPr>
              <a:t>z </a:t>
            </a:r>
            <a:r>
              <a:rPr sz="2025" spc="22" baseline="34979" dirty="0">
                <a:latin typeface="Symbol"/>
                <a:cs typeface="Symbol"/>
              </a:rPr>
              <a:t></a:t>
            </a:r>
            <a:r>
              <a:rPr sz="2025" i="1" spc="22" baseline="34979" dirty="0">
                <a:latin typeface="Times New Roman"/>
                <a:cs typeface="Times New Roman"/>
              </a:rPr>
              <a:t>T </a:t>
            </a:r>
            <a:r>
              <a:rPr sz="2025" baseline="30864" dirty="0">
                <a:latin typeface="Symbol"/>
                <a:cs typeface="Symbol"/>
              </a:rPr>
              <a:t></a:t>
            </a:r>
            <a:r>
              <a:rPr sz="2025" baseline="30864" dirty="0">
                <a:latin typeface="Times New Roman"/>
                <a:cs typeface="Times New Roman"/>
              </a:rPr>
              <a:t> </a:t>
            </a:r>
            <a:r>
              <a:rPr sz="1350" spc="5" dirty="0">
                <a:latin typeface="Symbol"/>
                <a:cs typeface="Symbol"/>
              </a:rPr>
              <a:t></a:t>
            </a:r>
            <a:r>
              <a:rPr sz="1350" spc="5" dirty="0">
                <a:latin typeface="Times New Roman"/>
                <a:cs typeface="Times New Roman"/>
              </a:rPr>
              <a:t> </a:t>
            </a:r>
            <a:r>
              <a:rPr sz="1350" spc="5" dirty="0">
                <a:latin typeface="Symbol"/>
                <a:cs typeface="Symbol"/>
              </a:rPr>
              <a:t></a:t>
            </a:r>
            <a:r>
              <a:rPr sz="1350" spc="5" dirty="0">
                <a:latin typeface="Times New Roman"/>
                <a:cs typeface="Times New Roman"/>
              </a:rPr>
              <a:t> </a:t>
            </a:r>
            <a:r>
              <a:rPr sz="2025" spc="7" baseline="34979" dirty="0">
                <a:latin typeface="Symbol"/>
                <a:cs typeface="Symbol"/>
              </a:rPr>
              <a:t></a:t>
            </a:r>
            <a:r>
              <a:rPr sz="2025" spc="7" baseline="34979" dirty="0">
                <a:latin typeface="Times New Roman"/>
                <a:cs typeface="Times New Roman"/>
              </a:rPr>
              <a:t> </a:t>
            </a:r>
            <a:r>
              <a:rPr sz="2025" baseline="30864" dirty="0">
                <a:latin typeface="Symbol"/>
                <a:cs typeface="Symbol"/>
              </a:rPr>
              <a:t></a:t>
            </a:r>
            <a:r>
              <a:rPr sz="2025" baseline="30864" dirty="0">
                <a:latin typeface="Times New Roman"/>
                <a:cs typeface="Times New Roman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k </a:t>
            </a:r>
            <a:r>
              <a:rPr sz="2025" spc="22" baseline="34979" dirty="0">
                <a:latin typeface="Symbol"/>
                <a:cs typeface="Symbol"/>
              </a:rPr>
              <a:t></a:t>
            </a:r>
            <a:r>
              <a:rPr sz="2025" i="1" spc="22" baseline="34979" dirty="0">
                <a:latin typeface="Times New Roman"/>
                <a:cs typeface="Times New Roman"/>
              </a:rPr>
              <a:t>T</a:t>
            </a:r>
            <a:r>
              <a:rPr sz="2025" i="1" spc="405" baseline="34979" dirty="0">
                <a:latin typeface="Times New Roman"/>
                <a:cs typeface="Times New Roman"/>
              </a:rPr>
              <a:t> </a:t>
            </a:r>
            <a:r>
              <a:rPr sz="2025" baseline="30864" dirty="0">
                <a:latin typeface="Symbol"/>
                <a:cs typeface="Symbol"/>
              </a:rPr>
              <a:t></a:t>
            </a:r>
            <a:endParaRPr sz="2025" baseline="30864">
              <a:latin typeface="Symbol"/>
              <a:cs typeface="Symbol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2787395" y="8151761"/>
            <a:ext cx="1758314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  <a:tabLst>
                <a:tab pos="995044" algn="l"/>
              </a:tabLst>
            </a:pPr>
            <a:r>
              <a:rPr sz="1350" spc="20" dirty="0">
                <a:latin typeface="Symbol"/>
                <a:cs typeface="Symbol"/>
              </a:rPr>
              <a:t></a:t>
            </a:r>
            <a:r>
              <a:rPr sz="1350" i="1" spc="20" dirty="0">
                <a:latin typeface="Times New Roman"/>
                <a:cs typeface="Times New Roman"/>
              </a:rPr>
              <a:t>y</a:t>
            </a:r>
            <a:r>
              <a:rPr sz="1350" i="1" spc="-80" dirty="0">
                <a:latin typeface="Times New Roman"/>
                <a:cs typeface="Times New Roman"/>
              </a:rPr>
              <a:t> </a:t>
            </a:r>
            <a:r>
              <a:rPr sz="1350" spc="20" dirty="0">
                <a:latin typeface="Symbol"/>
                <a:cs typeface="Symbol"/>
              </a:rPr>
              <a:t></a:t>
            </a:r>
            <a:r>
              <a:rPr sz="1350" i="1" spc="20" dirty="0">
                <a:latin typeface="Times New Roman"/>
                <a:cs typeface="Times New Roman"/>
              </a:rPr>
              <a:t>z </a:t>
            </a:r>
            <a:r>
              <a:rPr sz="1350" i="1" spc="235" dirty="0">
                <a:latin typeface="Times New Roman"/>
                <a:cs typeface="Times New Roman"/>
              </a:rPr>
              <a:t> </a:t>
            </a:r>
            <a:r>
              <a:rPr sz="1350" spc="15" dirty="0">
                <a:latin typeface="Symbol"/>
                <a:cs typeface="Symbol"/>
              </a:rPr>
              <a:t></a:t>
            </a:r>
            <a:r>
              <a:rPr sz="1350" i="1" spc="15" dirty="0">
                <a:latin typeface="Times New Roman"/>
                <a:cs typeface="Times New Roman"/>
              </a:rPr>
              <a:t>x	</a:t>
            </a:r>
            <a:r>
              <a:rPr sz="1350" spc="20" dirty="0">
                <a:latin typeface="Symbol"/>
                <a:cs typeface="Symbol"/>
              </a:rPr>
              <a:t></a:t>
            </a:r>
            <a:r>
              <a:rPr sz="1350" i="1" spc="20" dirty="0">
                <a:latin typeface="Times New Roman"/>
                <a:cs typeface="Times New Roman"/>
              </a:rPr>
              <a:t>y </a:t>
            </a:r>
            <a:r>
              <a:rPr sz="1350" spc="20" dirty="0">
                <a:latin typeface="Symbol"/>
                <a:cs typeface="Symbol"/>
              </a:rPr>
              <a:t></a:t>
            </a:r>
            <a:r>
              <a:rPr sz="1350" i="1" spc="20" dirty="0">
                <a:latin typeface="Times New Roman"/>
                <a:cs typeface="Times New Roman"/>
              </a:rPr>
              <a:t>z </a:t>
            </a:r>
            <a:r>
              <a:rPr sz="1350" dirty="0">
                <a:latin typeface="Symbol"/>
                <a:cs typeface="Symbol"/>
              </a:rPr>
              <a:t></a:t>
            </a:r>
            <a:r>
              <a:rPr sz="1350" i="1" dirty="0">
                <a:latin typeface="Times New Roman"/>
                <a:cs typeface="Times New Roman"/>
              </a:rPr>
              <a:t>x</a:t>
            </a:r>
            <a:r>
              <a:rPr sz="1350" i="1" spc="-75" dirty="0">
                <a:latin typeface="Times New Roman"/>
                <a:cs typeface="Times New Roman"/>
              </a:rPr>
              <a:t> </a:t>
            </a:r>
            <a:r>
              <a:rPr sz="2025" baseline="-6172" dirty="0">
                <a:latin typeface="Symbol"/>
                <a:cs typeface="Symbol"/>
              </a:rPr>
              <a:t></a:t>
            </a:r>
            <a:endParaRPr sz="2025" baseline="-6172">
              <a:latin typeface="Symbol"/>
              <a:cs typeface="Symbo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1086611" y="9492881"/>
            <a:ext cx="1477010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2025" spc="-15" baseline="-34979" dirty="0">
                <a:latin typeface="Times New Roman"/>
                <a:cs typeface="Times New Roman"/>
              </a:rPr>
              <a:t>lim </a:t>
            </a:r>
            <a:r>
              <a:rPr sz="1350" spc="5" dirty="0">
                <a:latin typeface="Times New Roman"/>
                <a:cs typeface="Times New Roman"/>
              </a:rPr>
              <a:t>(</a:t>
            </a:r>
            <a:r>
              <a:rPr sz="1350" i="1" spc="5" dirty="0">
                <a:latin typeface="Times New Roman"/>
                <a:cs typeface="Times New Roman"/>
              </a:rPr>
              <a:t>T</a:t>
            </a:r>
            <a:r>
              <a:rPr sz="1200" i="1" spc="7" baseline="-24305" dirty="0">
                <a:latin typeface="Times New Roman"/>
                <a:cs typeface="Times New Roman"/>
              </a:rPr>
              <a:t>t</a:t>
            </a:r>
            <a:r>
              <a:rPr sz="1200" spc="7" baseline="-24305" dirty="0">
                <a:latin typeface="Symbol"/>
                <a:cs typeface="Symbol"/>
              </a:rPr>
              <a:t></a:t>
            </a:r>
            <a:r>
              <a:rPr sz="1200" i="1" spc="7" baseline="-24305" dirty="0">
                <a:latin typeface="Times New Roman"/>
                <a:cs typeface="Times New Roman"/>
              </a:rPr>
              <a:t>t </a:t>
            </a:r>
            <a:r>
              <a:rPr sz="1350" spc="5" dirty="0">
                <a:latin typeface="Symbol"/>
                <a:cs typeface="Symbol"/>
              </a:rPr>
              <a:t></a:t>
            </a:r>
            <a:r>
              <a:rPr sz="1350" spc="5" dirty="0">
                <a:latin typeface="Times New Roman"/>
                <a:cs typeface="Times New Roman"/>
              </a:rPr>
              <a:t> </a:t>
            </a:r>
            <a:r>
              <a:rPr sz="1350" i="1" spc="-35" dirty="0">
                <a:latin typeface="Times New Roman"/>
                <a:cs typeface="Times New Roman"/>
              </a:rPr>
              <a:t>T</a:t>
            </a:r>
            <a:r>
              <a:rPr sz="1200" i="1" spc="-52" baseline="-24305" dirty="0">
                <a:latin typeface="Times New Roman"/>
                <a:cs typeface="Times New Roman"/>
              </a:rPr>
              <a:t>t </a:t>
            </a:r>
            <a:r>
              <a:rPr sz="1350" dirty="0">
                <a:latin typeface="Times New Roman"/>
                <a:cs typeface="Times New Roman"/>
              </a:rPr>
              <a:t>) </a:t>
            </a:r>
            <a:r>
              <a:rPr sz="2025" spc="7" baseline="-34979" dirty="0">
                <a:latin typeface="Symbol"/>
                <a:cs typeface="Symbol"/>
              </a:rPr>
              <a:t></a:t>
            </a:r>
            <a:r>
              <a:rPr sz="2025" spc="-277" baseline="-34979" dirty="0">
                <a:latin typeface="Times New Roman"/>
                <a:cs typeface="Times New Roman"/>
              </a:rPr>
              <a:t> </a:t>
            </a:r>
            <a:r>
              <a:rPr sz="1350" spc="15" dirty="0">
                <a:latin typeface="Symbol"/>
                <a:cs typeface="Symbol"/>
              </a:rPr>
              <a:t></a:t>
            </a:r>
            <a:r>
              <a:rPr sz="1350" i="1" spc="15" dirty="0">
                <a:latin typeface="Times New Roman"/>
                <a:cs typeface="Times New Roman"/>
              </a:rPr>
              <a:t>T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3752151" y="9005201"/>
            <a:ext cx="1669414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85420" algn="l"/>
                <a:tab pos="523875" algn="l"/>
                <a:tab pos="1475105" algn="l"/>
              </a:tabLst>
            </a:pPr>
            <a:r>
              <a:rPr sz="2025" u="sng" baseline="41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2025" u="sng" spc="7" baseline="41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	</a:t>
            </a:r>
            <a:r>
              <a:rPr sz="2025" u="sng" spc="7" baseline="411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025" spc="7" baseline="4115" dirty="0">
                <a:latin typeface="Times New Roman"/>
                <a:cs typeface="Times New Roman"/>
              </a:rPr>
              <a:t> </a:t>
            </a:r>
            <a:r>
              <a:rPr sz="2025" spc="-120" baseline="411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Symbol"/>
                <a:cs typeface="Symbol"/>
              </a:rPr>
              <a:t>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2025" u="sng" baseline="411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025" i="1" u="sng" spc="7" baseline="41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</a:t>
            </a:r>
            <a:endParaRPr sz="2025" baseline="4115">
              <a:latin typeface="Times New Roman"/>
              <a:cs typeface="Times New Roman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2965195" y="8993009"/>
            <a:ext cx="530860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316865" algn="l"/>
              </a:tabLst>
            </a:pPr>
            <a:r>
              <a:rPr sz="1350" spc="5" dirty="0">
                <a:latin typeface="Times New Roman"/>
                <a:cs typeface="Times New Roman"/>
              </a:rPr>
              <a:t>1	</a:t>
            </a:r>
            <a:r>
              <a:rPr sz="1350" spc="-275" dirty="0">
                <a:latin typeface="Symbol"/>
                <a:cs typeface="Symbol"/>
              </a:rPr>
              <a:t></a:t>
            </a:r>
            <a:r>
              <a:rPr sz="1350" i="1" spc="-275" dirty="0">
                <a:latin typeface="Times New Roman"/>
                <a:cs typeface="Times New Roman"/>
              </a:rPr>
              <a:t>Q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1569211" y="8993009"/>
            <a:ext cx="11239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spc="5" dirty="0">
                <a:latin typeface="Times New Roman"/>
                <a:cs typeface="Times New Roman"/>
              </a:rPr>
              <a:t>1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1115060" y="9099689"/>
            <a:ext cx="251460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spc="-20" dirty="0">
                <a:latin typeface="Times New Roman"/>
                <a:cs typeface="Times New Roman"/>
              </a:rPr>
              <a:t>li</a:t>
            </a:r>
            <a:r>
              <a:rPr sz="1350" spc="5" dirty="0">
                <a:latin typeface="Times New Roman"/>
                <a:cs typeface="Times New Roman"/>
              </a:rPr>
              <a:t>m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3940555" y="8456561"/>
            <a:ext cx="1619250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350520" algn="l"/>
                <a:tab pos="1298575" algn="l"/>
              </a:tabLst>
            </a:pPr>
            <a:r>
              <a:rPr sz="1350" spc="5" dirty="0">
                <a:latin typeface="Times New Roman"/>
                <a:cs typeface="Times New Roman"/>
              </a:rPr>
              <a:t>1	</a:t>
            </a:r>
            <a:r>
              <a:rPr sz="1350" spc="5" dirty="0">
                <a:latin typeface="Symbol"/>
                <a:cs typeface="Symbol"/>
              </a:rPr>
              <a:t></a:t>
            </a:r>
            <a:r>
              <a:rPr sz="1350" spc="305" dirty="0">
                <a:latin typeface="Times New Roman"/>
                <a:cs typeface="Times New Roman"/>
              </a:rPr>
              <a:t> </a:t>
            </a:r>
            <a:r>
              <a:rPr sz="2025" baseline="2057" dirty="0">
                <a:latin typeface="Symbol"/>
                <a:cs typeface="Symbol"/>
              </a:rPr>
              <a:t></a:t>
            </a:r>
            <a:r>
              <a:rPr sz="2025" baseline="2057" dirty="0">
                <a:latin typeface="Times New Roman"/>
                <a:cs typeface="Times New Roman"/>
              </a:rPr>
              <a:t>	</a:t>
            </a:r>
            <a:r>
              <a:rPr sz="1350" spc="15" dirty="0">
                <a:latin typeface="Symbol"/>
                <a:cs typeface="Symbol"/>
              </a:rPr>
              <a:t></a:t>
            </a:r>
            <a:r>
              <a:rPr sz="1350" i="1" spc="15" dirty="0">
                <a:latin typeface="Times New Roman"/>
                <a:cs typeface="Times New Roman"/>
              </a:rPr>
              <a:t>T</a:t>
            </a:r>
            <a:r>
              <a:rPr sz="1350" i="1" spc="30" dirty="0">
                <a:latin typeface="Times New Roman"/>
                <a:cs typeface="Times New Roman"/>
              </a:rPr>
              <a:t> </a:t>
            </a:r>
            <a:r>
              <a:rPr sz="2025" baseline="2057" dirty="0">
                <a:latin typeface="Symbol"/>
                <a:cs typeface="Symbol"/>
              </a:rPr>
              <a:t></a:t>
            </a:r>
            <a:endParaRPr sz="2025" baseline="2057">
              <a:latin typeface="Symbol"/>
              <a:cs typeface="Symbol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2983483" y="8456561"/>
            <a:ext cx="11239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spc="5" dirty="0">
                <a:latin typeface="Times New Roman"/>
                <a:cs typeface="Times New Roman"/>
              </a:rPr>
              <a:t>1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1569211" y="8456561"/>
            <a:ext cx="11239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spc="5" dirty="0">
                <a:latin typeface="Times New Roman"/>
                <a:cs typeface="Times New Roman"/>
              </a:rPr>
              <a:t>1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1080008" y="8697353"/>
            <a:ext cx="2501900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10"/>
              </a:spcBef>
              <a:tabLst>
                <a:tab pos="1077595" algn="l"/>
                <a:tab pos="1604645" algn="l"/>
              </a:tabLst>
            </a:pPr>
            <a:r>
              <a:rPr sz="2025" spc="-15" baseline="43209" dirty="0">
                <a:latin typeface="Times New Roman"/>
                <a:cs typeface="Times New Roman"/>
              </a:rPr>
              <a:t>lim</a:t>
            </a:r>
            <a:r>
              <a:rPr sz="2025" spc="345" baseline="43209" dirty="0">
                <a:latin typeface="Times New Roman"/>
                <a:cs typeface="Times New Roman"/>
              </a:rPr>
              <a:t> </a:t>
            </a:r>
            <a:r>
              <a:rPr sz="1350" spc="20" dirty="0">
                <a:latin typeface="Symbol"/>
                <a:cs typeface="Symbol"/>
              </a:rPr>
              <a:t></a:t>
            </a:r>
            <a:r>
              <a:rPr sz="1350" i="1" spc="20" dirty="0">
                <a:latin typeface="Times New Roman"/>
                <a:cs typeface="Times New Roman"/>
              </a:rPr>
              <a:t>x</a:t>
            </a:r>
            <a:r>
              <a:rPr sz="1350" i="1" spc="-105" dirty="0">
                <a:latin typeface="Times New Roman"/>
                <a:cs typeface="Times New Roman"/>
              </a:rPr>
              <a:t> </a:t>
            </a:r>
            <a:r>
              <a:rPr sz="1350" spc="20" dirty="0">
                <a:latin typeface="Symbol"/>
                <a:cs typeface="Symbol"/>
              </a:rPr>
              <a:t></a:t>
            </a:r>
            <a:r>
              <a:rPr sz="1350" i="1" spc="20" dirty="0">
                <a:latin typeface="Times New Roman"/>
                <a:cs typeface="Times New Roman"/>
              </a:rPr>
              <a:t>z	</a:t>
            </a:r>
            <a:r>
              <a:rPr sz="1350" spc="20" dirty="0">
                <a:latin typeface="Symbol"/>
                <a:cs typeface="Symbol"/>
              </a:rPr>
              <a:t></a:t>
            </a:r>
            <a:r>
              <a:rPr sz="1350" i="1" spc="20" dirty="0">
                <a:latin typeface="Times New Roman"/>
                <a:cs typeface="Times New Roman"/>
              </a:rPr>
              <a:t>y	</a:t>
            </a:r>
            <a:r>
              <a:rPr sz="2025" spc="7" baseline="43209" dirty="0">
                <a:latin typeface="Symbol"/>
                <a:cs typeface="Symbol"/>
              </a:rPr>
              <a:t></a:t>
            </a:r>
            <a:r>
              <a:rPr sz="2025" spc="7" baseline="43209" dirty="0">
                <a:latin typeface="Times New Roman"/>
                <a:cs typeface="Times New Roman"/>
              </a:rPr>
              <a:t> </a:t>
            </a:r>
            <a:r>
              <a:rPr sz="1350" spc="20" dirty="0">
                <a:latin typeface="Symbol"/>
                <a:cs typeface="Symbol"/>
              </a:rPr>
              <a:t></a:t>
            </a:r>
            <a:r>
              <a:rPr sz="1350" i="1" spc="20" dirty="0">
                <a:latin typeface="Times New Roman"/>
                <a:cs typeface="Times New Roman"/>
              </a:rPr>
              <a:t>x </a:t>
            </a:r>
            <a:r>
              <a:rPr sz="1350" spc="20" dirty="0">
                <a:latin typeface="Symbol"/>
                <a:cs typeface="Symbol"/>
              </a:rPr>
              <a:t></a:t>
            </a:r>
            <a:r>
              <a:rPr sz="1350" i="1" spc="20" dirty="0">
                <a:latin typeface="Times New Roman"/>
                <a:cs typeface="Times New Roman"/>
              </a:rPr>
              <a:t>z</a:t>
            </a:r>
            <a:r>
              <a:rPr sz="1350" i="1" spc="21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Symbol"/>
                <a:cs typeface="Symbol"/>
              </a:rPr>
              <a:t></a:t>
            </a:r>
            <a:r>
              <a:rPr sz="1350" i="1" dirty="0">
                <a:latin typeface="Times New Roman"/>
                <a:cs typeface="Times New Roman"/>
              </a:rPr>
              <a:t>y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1118108" y="8017649"/>
            <a:ext cx="251460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spc="-20" dirty="0">
                <a:latin typeface="Times New Roman"/>
                <a:cs typeface="Times New Roman"/>
              </a:rPr>
              <a:t>li</a:t>
            </a:r>
            <a:r>
              <a:rPr sz="1350" spc="5" dirty="0">
                <a:latin typeface="Times New Roman"/>
                <a:cs typeface="Times New Roman"/>
              </a:rPr>
              <a:t>m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1102867" y="9775207"/>
            <a:ext cx="28003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spc="10" dirty="0">
                <a:latin typeface="Symbol"/>
                <a:cs typeface="Symbol"/>
              </a:rPr>
              <a:t></a:t>
            </a:r>
            <a:r>
              <a:rPr sz="800" i="1" spc="60" dirty="0">
                <a:latin typeface="Times New Roman"/>
                <a:cs typeface="Times New Roman"/>
              </a:rPr>
              <a:t>t</a:t>
            </a:r>
            <a:r>
              <a:rPr sz="800" spc="20" dirty="0">
                <a:latin typeface="Symbol"/>
                <a:cs typeface="Symbol"/>
              </a:rPr>
              <a:t></a:t>
            </a:r>
            <a:r>
              <a:rPr sz="800" spc="-5" dirty="0">
                <a:latin typeface="Times New Roman"/>
                <a:cs typeface="Times New Roman"/>
              </a:rPr>
              <a:t>0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1077467" y="9200274"/>
            <a:ext cx="787400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800" spc="15" dirty="0">
                <a:latin typeface="Symbol"/>
                <a:cs typeface="Symbol"/>
              </a:rPr>
              <a:t></a:t>
            </a:r>
            <a:r>
              <a:rPr sz="800" i="1" spc="15" dirty="0">
                <a:latin typeface="Times New Roman"/>
                <a:cs typeface="Times New Roman"/>
              </a:rPr>
              <a:t>z</a:t>
            </a:r>
            <a:r>
              <a:rPr sz="800" spc="15" dirty="0">
                <a:latin typeface="Symbol"/>
                <a:cs typeface="Symbol"/>
              </a:rPr>
              <a:t></a:t>
            </a:r>
            <a:r>
              <a:rPr sz="800" spc="15" dirty="0">
                <a:latin typeface="Times New Roman"/>
                <a:cs typeface="Times New Roman"/>
              </a:rPr>
              <a:t>0 </a:t>
            </a:r>
            <a:r>
              <a:rPr sz="2025" spc="30" baseline="-10288" dirty="0">
                <a:latin typeface="Symbol"/>
                <a:cs typeface="Symbol"/>
              </a:rPr>
              <a:t></a:t>
            </a:r>
            <a:r>
              <a:rPr sz="2025" i="1" spc="30" baseline="-10288" dirty="0">
                <a:latin typeface="Times New Roman"/>
                <a:cs typeface="Times New Roman"/>
              </a:rPr>
              <a:t>x</a:t>
            </a:r>
            <a:r>
              <a:rPr sz="2025" i="1" spc="-367" baseline="-10288" dirty="0">
                <a:latin typeface="Times New Roman"/>
                <a:cs typeface="Times New Roman"/>
              </a:rPr>
              <a:t> </a:t>
            </a:r>
            <a:r>
              <a:rPr sz="2025" spc="30" baseline="-10288" dirty="0">
                <a:latin typeface="Symbol"/>
                <a:cs typeface="Symbol"/>
              </a:rPr>
              <a:t></a:t>
            </a:r>
            <a:r>
              <a:rPr sz="2025" i="1" spc="30" baseline="-10288" dirty="0">
                <a:latin typeface="Times New Roman"/>
                <a:cs typeface="Times New Roman"/>
              </a:rPr>
              <a:t>y</a:t>
            </a:r>
            <a:endParaRPr sz="2025" baseline="-10288">
              <a:latin typeface="Times New Roman"/>
              <a:cs typeface="Times New Roman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1102867" y="8735839"/>
            <a:ext cx="29527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spc="10" dirty="0">
                <a:latin typeface="Symbol"/>
                <a:cs typeface="Symbol"/>
              </a:rPr>
              <a:t></a:t>
            </a:r>
            <a:r>
              <a:rPr sz="800" i="1" spc="50" dirty="0">
                <a:latin typeface="Times New Roman"/>
                <a:cs typeface="Times New Roman"/>
              </a:rPr>
              <a:t>y</a:t>
            </a:r>
            <a:r>
              <a:rPr sz="800" spc="20" dirty="0">
                <a:latin typeface="Symbol"/>
                <a:cs typeface="Symbol"/>
              </a:rPr>
              <a:t></a:t>
            </a:r>
            <a:r>
              <a:rPr sz="800" spc="-5" dirty="0">
                <a:latin typeface="Times New Roman"/>
                <a:cs typeface="Times New Roman"/>
              </a:rPr>
              <a:t>0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1077467" y="8118233"/>
            <a:ext cx="783590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800" spc="10" dirty="0">
                <a:latin typeface="Symbol"/>
                <a:cs typeface="Symbol"/>
              </a:rPr>
              <a:t></a:t>
            </a:r>
            <a:r>
              <a:rPr sz="800" i="1" spc="10" dirty="0">
                <a:latin typeface="Times New Roman"/>
                <a:cs typeface="Times New Roman"/>
              </a:rPr>
              <a:t>x</a:t>
            </a:r>
            <a:r>
              <a:rPr sz="800" spc="10" dirty="0">
                <a:latin typeface="Symbol"/>
                <a:cs typeface="Symbol"/>
              </a:rPr>
              <a:t></a:t>
            </a:r>
            <a:r>
              <a:rPr sz="800" spc="10" dirty="0">
                <a:latin typeface="Times New Roman"/>
                <a:cs typeface="Times New Roman"/>
              </a:rPr>
              <a:t>0 </a:t>
            </a:r>
            <a:r>
              <a:rPr sz="2025" spc="30" baseline="-10288" dirty="0">
                <a:latin typeface="Symbol"/>
                <a:cs typeface="Symbol"/>
              </a:rPr>
              <a:t></a:t>
            </a:r>
            <a:r>
              <a:rPr sz="2025" i="1" spc="30" baseline="-10288" dirty="0">
                <a:latin typeface="Times New Roman"/>
                <a:cs typeface="Times New Roman"/>
              </a:rPr>
              <a:t>y</a:t>
            </a:r>
            <a:r>
              <a:rPr sz="2025" i="1" spc="-315" baseline="-10288" dirty="0">
                <a:latin typeface="Times New Roman"/>
                <a:cs typeface="Times New Roman"/>
              </a:rPr>
              <a:t> </a:t>
            </a:r>
            <a:r>
              <a:rPr sz="2025" spc="30" baseline="-10288" dirty="0">
                <a:latin typeface="Symbol"/>
                <a:cs typeface="Symbol"/>
              </a:rPr>
              <a:t></a:t>
            </a:r>
            <a:r>
              <a:rPr sz="2025" i="1" spc="30" baseline="-10288" dirty="0">
                <a:latin typeface="Times New Roman"/>
                <a:cs typeface="Times New Roman"/>
              </a:rPr>
              <a:t>z</a:t>
            </a:r>
            <a:endParaRPr sz="2025" baseline="-10288">
              <a:latin typeface="Times New Roman"/>
              <a:cs typeface="Times New Roman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3410203" y="8944241"/>
            <a:ext cx="8318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dirty="0">
                <a:latin typeface="MT Extra"/>
                <a:cs typeface="MT Extra"/>
              </a:rPr>
              <a:t></a:t>
            </a:r>
            <a:endParaRPr sz="1350">
              <a:latin typeface="MT Extra"/>
              <a:cs typeface="MT Extra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1845564" y="9035681"/>
            <a:ext cx="95186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2025" i="1" spc="-427" baseline="14403" dirty="0">
                <a:latin typeface="Times New Roman"/>
                <a:cs typeface="Times New Roman"/>
              </a:rPr>
              <a:t>Q</a:t>
            </a:r>
            <a:r>
              <a:rPr sz="2025" spc="-427" baseline="28806" dirty="0">
                <a:latin typeface="MT Extra"/>
                <a:cs typeface="MT Extra"/>
              </a:rPr>
              <a:t></a:t>
            </a:r>
            <a:r>
              <a:rPr sz="2025" spc="-427" baseline="28806" dirty="0">
                <a:latin typeface="Times New Roman"/>
                <a:cs typeface="Times New Roman"/>
              </a:rPr>
              <a:t> </a:t>
            </a:r>
            <a:r>
              <a:rPr sz="800" i="1" spc="-5" dirty="0">
                <a:latin typeface="Times New Roman"/>
                <a:cs typeface="Times New Roman"/>
              </a:rPr>
              <a:t>z </a:t>
            </a:r>
            <a:r>
              <a:rPr sz="800" spc="15" dirty="0">
                <a:latin typeface="Symbol"/>
                <a:cs typeface="Symbol"/>
              </a:rPr>
              <a:t></a:t>
            </a:r>
            <a:r>
              <a:rPr sz="800" i="1" spc="15" dirty="0">
                <a:latin typeface="Times New Roman"/>
                <a:cs typeface="Times New Roman"/>
              </a:rPr>
              <a:t>z </a:t>
            </a:r>
            <a:r>
              <a:rPr sz="2025" spc="7" baseline="14403" dirty="0">
                <a:latin typeface="Symbol"/>
                <a:cs typeface="Symbol"/>
              </a:rPr>
              <a:t></a:t>
            </a:r>
            <a:r>
              <a:rPr sz="2025" spc="7" baseline="14403" dirty="0">
                <a:latin typeface="Times New Roman"/>
                <a:cs typeface="Times New Roman"/>
              </a:rPr>
              <a:t> </a:t>
            </a:r>
            <a:r>
              <a:rPr sz="2025" i="1" spc="-412" baseline="14403" dirty="0">
                <a:latin typeface="Times New Roman"/>
                <a:cs typeface="Times New Roman"/>
              </a:rPr>
              <a:t>Q</a:t>
            </a:r>
            <a:r>
              <a:rPr sz="2025" spc="-412" baseline="28806" dirty="0">
                <a:latin typeface="MT Extra"/>
                <a:cs typeface="MT Extra"/>
              </a:rPr>
              <a:t></a:t>
            </a:r>
            <a:r>
              <a:rPr sz="2025" spc="-412" baseline="28806" dirty="0">
                <a:latin typeface="Times New Roman"/>
                <a:cs typeface="Times New Roman"/>
              </a:rPr>
              <a:t> </a:t>
            </a:r>
            <a:r>
              <a:rPr sz="800" i="1" spc="-5" dirty="0">
                <a:latin typeface="Times New Roman"/>
                <a:cs typeface="Times New Roman"/>
              </a:rPr>
              <a:t>z</a:t>
            </a:r>
            <a:r>
              <a:rPr sz="800" i="1" spc="10" dirty="0">
                <a:latin typeface="Times New Roman"/>
                <a:cs typeface="Times New Roman"/>
              </a:rPr>
              <a:t> </a:t>
            </a:r>
            <a:r>
              <a:rPr sz="2025" spc="7" baseline="-20576" dirty="0">
                <a:latin typeface="Symbol"/>
                <a:cs typeface="Symbol"/>
              </a:rPr>
              <a:t></a:t>
            </a:r>
            <a:endParaRPr sz="2025" baseline="-20576">
              <a:latin typeface="Symbol"/>
              <a:cs typeface="Symbol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3256788" y="8435225"/>
            <a:ext cx="34353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1350" spc="-180" dirty="0">
                <a:latin typeface="Symbol"/>
                <a:cs typeface="Symbol"/>
              </a:rPr>
              <a:t></a:t>
            </a:r>
            <a:r>
              <a:rPr sz="1350" i="1" spc="-180" dirty="0">
                <a:latin typeface="Times New Roman"/>
                <a:cs typeface="Times New Roman"/>
              </a:rPr>
              <a:t>Q</a:t>
            </a:r>
            <a:r>
              <a:rPr sz="2025" spc="-270" baseline="16460" dirty="0">
                <a:latin typeface="MT Extra"/>
                <a:cs typeface="MT Extra"/>
              </a:rPr>
              <a:t></a:t>
            </a:r>
            <a:r>
              <a:rPr sz="2025" spc="-277" baseline="16460" dirty="0">
                <a:latin typeface="Times New Roman"/>
                <a:cs typeface="Times New Roman"/>
              </a:rPr>
              <a:t> </a:t>
            </a:r>
            <a:r>
              <a:rPr sz="1200" i="1" spc="-7" baseline="-24305" dirty="0">
                <a:latin typeface="Times New Roman"/>
                <a:cs typeface="Times New Roman"/>
              </a:rPr>
              <a:t>y</a:t>
            </a:r>
            <a:endParaRPr sz="1200" baseline="-24305">
              <a:latin typeface="Times New Roman"/>
              <a:cs typeface="Times New Roman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1842516" y="8033026"/>
            <a:ext cx="800735" cy="678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 indent="274320">
              <a:lnSpc>
                <a:spcPct val="158500"/>
              </a:lnSpc>
              <a:spcBef>
                <a:spcPts val="95"/>
              </a:spcBef>
            </a:pPr>
            <a:r>
              <a:rPr sz="1350" spc="20" dirty="0">
                <a:latin typeface="Symbol"/>
                <a:cs typeface="Symbol"/>
              </a:rPr>
              <a:t></a:t>
            </a:r>
            <a:r>
              <a:rPr sz="1350" i="1" spc="20" dirty="0">
                <a:latin typeface="Times New Roman"/>
                <a:cs typeface="Times New Roman"/>
              </a:rPr>
              <a:t>x </a:t>
            </a:r>
            <a:r>
              <a:rPr sz="2025" i="1" spc="-427" baseline="14403" dirty="0">
                <a:latin typeface="Times New Roman"/>
                <a:cs typeface="Times New Roman"/>
              </a:rPr>
              <a:t>Q</a:t>
            </a:r>
            <a:r>
              <a:rPr sz="2025" spc="-427" baseline="28806" dirty="0">
                <a:latin typeface="MT Extra"/>
                <a:cs typeface="MT Extra"/>
              </a:rPr>
              <a:t></a:t>
            </a:r>
            <a:r>
              <a:rPr sz="2025" spc="-427" baseline="28806" dirty="0">
                <a:latin typeface="Times New Roman"/>
                <a:cs typeface="Times New Roman"/>
              </a:rPr>
              <a:t> </a:t>
            </a:r>
            <a:r>
              <a:rPr sz="800" i="1" spc="-5" dirty="0">
                <a:latin typeface="Times New Roman"/>
                <a:cs typeface="Times New Roman"/>
              </a:rPr>
              <a:t>y  </a:t>
            </a:r>
            <a:r>
              <a:rPr sz="800" spc="15" dirty="0">
                <a:latin typeface="Symbol"/>
                <a:cs typeface="Symbol"/>
              </a:rPr>
              <a:t></a:t>
            </a:r>
            <a:r>
              <a:rPr sz="800" i="1" spc="15" dirty="0">
                <a:latin typeface="Times New Roman"/>
                <a:cs typeface="Times New Roman"/>
              </a:rPr>
              <a:t>y </a:t>
            </a:r>
            <a:r>
              <a:rPr sz="2025" spc="7" baseline="14403" dirty="0">
                <a:latin typeface="Symbol"/>
                <a:cs typeface="Symbol"/>
              </a:rPr>
              <a:t></a:t>
            </a:r>
            <a:r>
              <a:rPr sz="2025" spc="7" baseline="14403" dirty="0">
                <a:latin typeface="Times New Roman"/>
                <a:cs typeface="Times New Roman"/>
              </a:rPr>
              <a:t> </a:t>
            </a:r>
            <a:r>
              <a:rPr sz="2025" i="1" spc="-412" baseline="14403" dirty="0">
                <a:latin typeface="Times New Roman"/>
                <a:cs typeface="Times New Roman"/>
              </a:rPr>
              <a:t>Q</a:t>
            </a:r>
            <a:r>
              <a:rPr sz="2025" spc="-412" baseline="28806" dirty="0">
                <a:latin typeface="MT Extra"/>
                <a:cs typeface="MT Extra"/>
              </a:rPr>
              <a:t></a:t>
            </a:r>
            <a:r>
              <a:rPr sz="2025" spc="-390" baseline="28806" dirty="0">
                <a:latin typeface="Times New Roman"/>
                <a:cs typeface="Times New Roman"/>
              </a:rPr>
              <a:t> </a:t>
            </a:r>
            <a:r>
              <a:rPr sz="800" i="1" spc="-5" dirty="0">
                <a:latin typeface="Times New Roman"/>
                <a:cs typeface="Times New Roman"/>
              </a:rPr>
              <a:t>y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1531111" y="7907921"/>
            <a:ext cx="253174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10"/>
              </a:spcBef>
              <a:tabLst>
                <a:tab pos="1452245" algn="l"/>
                <a:tab pos="1751330" algn="l"/>
                <a:tab pos="2406650" algn="l"/>
              </a:tabLst>
            </a:pPr>
            <a:r>
              <a:rPr sz="1350" spc="5" dirty="0">
                <a:latin typeface="Times New Roman"/>
                <a:cs typeface="Times New Roman"/>
              </a:rPr>
              <a:t>1	1	</a:t>
            </a:r>
            <a:r>
              <a:rPr sz="1350" spc="-180" dirty="0">
                <a:latin typeface="Symbol"/>
                <a:cs typeface="Symbol"/>
              </a:rPr>
              <a:t></a:t>
            </a:r>
            <a:r>
              <a:rPr sz="1350" i="1" spc="-180" dirty="0">
                <a:latin typeface="Times New Roman"/>
                <a:cs typeface="Times New Roman"/>
              </a:rPr>
              <a:t>Q</a:t>
            </a:r>
            <a:r>
              <a:rPr sz="2025" spc="-270" baseline="16460" dirty="0">
                <a:latin typeface="MT Extra"/>
                <a:cs typeface="MT Extra"/>
              </a:rPr>
              <a:t></a:t>
            </a:r>
            <a:r>
              <a:rPr sz="2025" spc="-254" baseline="16460" dirty="0">
                <a:latin typeface="Times New Roman"/>
                <a:cs typeface="Times New Roman"/>
              </a:rPr>
              <a:t> </a:t>
            </a:r>
            <a:r>
              <a:rPr sz="1200" i="1" spc="-7" baseline="-24305" dirty="0">
                <a:latin typeface="Times New Roman"/>
                <a:cs typeface="Times New Roman"/>
              </a:rPr>
              <a:t>x  </a:t>
            </a:r>
            <a:r>
              <a:rPr sz="1200" i="1" spc="60" baseline="-24305" dirty="0">
                <a:latin typeface="Times New Roman"/>
                <a:cs typeface="Times New Roman"/>
              </a:rPr>
              <a:t> </a:t>
            </a:r>
            <a:r>
              <a:rPr sz="2025" spc="7" baseline="-34979" dirty="0">
                <a:latin typeface="Symbol"/>
                <a:cs typeface="Symbol"/>
              </a:rPr>
              <a:t></a:t>
            </a:r>
            <a:r>
              <a:rPr sz="2025" spc="7" baseline="-34979" dirty="0">
                <a:latin typeface="Times New Roman"/>
                <a:cs typeface="Times New Roman"/>
              </a:rPr>
              <a:t>	</a:t>
            </a:r>
            <a:r>
              <a:rPr sz="1350" spc="5" dirty="0">
                <a:latin typeface="Times New Roman"/>
                <a:cs typeface="Times New Roman"/>
              </a:rPr>
              <a:t>1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1842516" y="7950593"/>
            <a:ext cx="96075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2025" i="1" spc="-427" baseline="14403" dirty="0">
                <a:latin typeface="Times New Roman"/>
                <a:cs typeface="Times New Roman"/>
              </a:rPr>
              <a:t>Q</a:t>
            </a:r>
            <a:r>
              <a:rPr sz="2025" spc="-427" baseline="28806" dirty="0">
                <a:latin typeface="MT Extra"/>
                <a:cs typeface="MT Extra"/>
              </a:rPr>
              <a:t></a:t>
            </a:r>
            <a:r>
              <a:rPr sz="2025" spc="-427" baseline="28806" dirty="0">
                <a:latin typeface="Times New Roman"/>
                <a:cs typeface="Times New Roman"/>
              </a:rPr>
              <a:t> </a:t>
            </a:r>
            <a:r>
              <a:rPr sz="800" i="1" spc="20" dirty="0">
                <a:latin typeface="Times New Roman"/>
                <a:cs typeface="Times New Roman"/>
              </a:rPr>
              <a:t>x</a:t>
            </a:r>
            <a:r>
              <a:rPr sz="800" spc="20" dirty="0">
                <a:latin typeface="Symbol"/>
                <a:cs typeface="Symbol"/>
              </a:rPr>
              <a:t></a:t>
            </a:r>
            <a:r>
              <a:rPr sz="800" i="1" spc="20" dirty="0">
                <a:latin typeface="Times New Roman"/>
                <a:cs typeface="Times New Roman"/>
              </a:rPr>
              <a:t>x </a:t>
            </a:r>
            <a:r>
              <a:rPr sz="2025" spc="7" baseline="14403" dirty="0">
                <a:latin typeface="Symbol"/>
                <a:cs typeface="Symbol"/>
              </a:rPr>
              <a:t></a:t>
            </a:r>
            <a:r>
              <a:rPr sz="2025" spc="7" baseline="14403" dirty="0">
                <a:latin typeface="Times New Roman"/>
                <a:cs typeface="Times New Roman"/>
              </a:rPr>
              <a:t> </a:t>
            </a:r>
            <a:r>
              <a:rPr sz="2025" i="1" spc="-427" baseline="14403" dirty="0">
                <a:latin typeface="Times New Roman"/>
                <a:cs typeface="Times New Roman"/>
              </a:rPr>
              <a:t>Q</a:t>
            </a:r>
            <a:r>
              <a:rPr sz="2025" spc="-427" baseline="28806" dirty="0">
                <a:latin typeface="MT Extra"/>
                <a:cs typeface="MT Extra"/>
              </a:rPr>
              <a:t></a:t>
            </a:r>
            <a:r>
              <a:rPr sz="2025" spc="-427" baseline="28806" dirty="0">
                <a:latin typeface="Times New Roman"/>
                <a:cs typeface="Times New Roman"/>
              </a:rPr>
              <a:t> </a:t>
            </a:r>
            <a:r>
              <a:rPr sz="800" i="1" spc="-5" dirty="0">
                <a:latin typeface="Times New Roman"/>
                <a:cs typeface="Times New Roman"/>
              </a:rPr>
              <a:t>x</a:t>
            </a:r>
            <a:r>
              <a:rPr sz="800" i="1" spc="80" dirty="0">
                <a:latin typeface="Times New Roman"/>
                <a:cs typeface="Times New Roman"/>
              </a:rPr>
              <a:t> </a:t>
            </a:r>
            <a:r>
              <a:rPr sz="2025" spc="7" baseline="-22633" dirty="0">
                <a:latin typeface="Symbol"/>
                <a:cs typeface="Symbol"/>
              </a:rPr>
              <a:t></a:t>
            </a:r>
            <a:endParaRPr sz="2025" baseline="-22633">
              <a:latin typeface="Symbol"/>
              <a:cs typeface="Symbo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8236" y="463804"/>
            <a:ext cx="975994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Two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12617" y="463804"/>
            <a:ext cx="200723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Heat Conduction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Equation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95883" y="747268"/>
            <a:ext cx="3136265" cy="564324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 algn="just">
              <a:lnSpc>
                <a:spcPct val="958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2.1- </a:t>
            </a: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large </a:t>
            </a:r>
            <a:r>
              <a:rPr sz="1200" spc="-20" dirty="0">
                <a:latin typeface="Times New Roman"/>
                <a:cs typeface="Times New Roman"/>
              </a:rPr>
              <a:t>plane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wall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thickness  </a:t>
            </a:r>
            <a:r>
              <a:rPr sz="1200" b="1" i="1" dirty="0">
                <a:latin typeface="Times New Roman"/>
                <a:cs typeface="Times New Roman"/>
              </a:rPr>
              <a:t>L=0.4m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10" dirty="0">
                <a:latin typeface="Times New Roman"/>
                <a:cs typeface="Times New Roman"/>
              </a:rPr>
              <a:t>thermal conductivity </a:t>
            </a:r>
            <a:r>
              <a:rPr sz="1200" b="1" i="1" spc="-5" dirty="0">
                <a:latin typeface="Times New Roman"/>
                <a:cs typeface="Times New Roman"/>
              </a:rPr>
              <a:t>k = </a:t>
            </a:r>
            <a:r>
              <a:rPr sz="1200" b="1" i="1" dirty="0">
                <a:latin typeface="Times New Roman"/>
                <a:cs typeface="Times New Roman"/>
              </a:rPr>
              <a:t>2.3 </a:t>
            </a:r>
            <a:r>
              <a:rPr sz="1200" b="1" i="1" spc="-10" dirty="0">
                <a:latin typeface="Times New Roman"/>
                <a:cs typeface="Times New Roman"/>
              </a:rPr>
              <a:t>W/m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,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5" dirty="0">
                <a:latin typeface="Times New Roman"/>
                <a:cs typeface="Times New Roman"/>
              </a:rPr>
              <a:t>area </a:t>
            </a:r>
            <a:r>
              <a:rPr sz="1200" b="1" i="1" spc="-5" dirty="0">
                <a:latin typeface="Times New Roman"/>
                <a:cs typeface="Times New Roman"/>
              </a:rPr>
              <a:t>A </a:t>
            </a:r>
            <a:r>
              <a:rPr sz="1200" b="1" i="1" dirty="0">
                <a:latin typeface="Times New Roman"/>
                <a:cs typeface="Times New Roman"/>
              </a:rPr>
              <a:t>=20m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r>
              <a:rPr sz="1200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left </a:t>
            </a:r>
            <a:r>
              <a:rPr sz="1200" spc="-15" dirty="0">
                <a:latin typeface="Times New Roman"/>
                <a:cs typeface="Times New Roman"/>
              </a:rPr>
              <a:t>side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5" dirty="0">
                <a:latin typeface="Times New Roman"/>
                <a:cs typeface="Times New Roman"/>
              </a:rPr>
              <a:t>wall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20" dirty="0">
                <a:latin typeface="Times New Roman"/>
                <a:cs typeface="Times New Roman"/>
              </a:rPr>
              <a:t>maintained </a:t>
            </a:r>
            <a:r>
              <a:rPr sz="1200" spc="-5" dirty="0">
                <a:latin typeface="Times New Roman"/>
                <a:cs typeface="Times New Roman"/>
              </a:rPr>
              <a:t>at a constant temperature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b="1" i="1" spc="-5" dirty="0">
                <a:latin typeface="Times New Roman"/>
                <a:cs typeface="Times New Roman"/>
              </a:rPr>
              <a:t>T</a:t>
            </a:r>
            <a:r>
              <a:rPr sz="1200" b="1" i="1" spc="-7" baseline="-10416" dirty="0">
                <a:latin typeface="Times New Roman"/>
                <a:cs typeface="Times New Roman"/>
              </a:rPr>
              <a:t>1</a:t>
            </a:r>
            <a:r>
              <a:rPr sz="1200" b="1" i="1" spc="-5" dirty="0">
                <a:latin typeface="Times New Roman"/>
                <a:cs typeface="Times New Roman"/>
              </a:rPr>
              <a:t>=80C° </a:t>
            </a:r>
            <a:r>
              <a:rPr sz="1200" spc="-25" dirty="0">
                <a:latin typeface="Times New Roman"/>
                <a:cs typeface="Times New Roman"/>
              </a:rPr>
              <a:t>while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right side </a:t>
            </a:r>
            <a:r>
              <a:rPr sz="1200" spc="-10" dirty="0">
                <a:latin typeface="Times New Roman"/>
                <a:cs typeface="Times New Roman"/>
              </a:rPr>
              <a:t>loses heat </a:t>
            </a:r>
            <a:r>
              <a:rPr sz="1200" spc="-15" dirty="0">
                <a:latin typeface="Times New Roman"/>
                <a:cs typeface="Times New Roman"/>
              </a:rPr>
              <a:t>by  </a:t>
            </a:r>
            <a:r>
              <a:rPr sz="1200" spc="-5" dirty="0">
                <a:latin typeface="Times New Roman"/>
                <a:cs typeface="Times New Roman"/>
              </a:rPr>
              <a:t>convection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surrounding </a:t>
            </a:r>
            <a:r>
              <a:rPr sz="1200" spc="-20" dirty="0">
                <a:latin typeface="Times New Roman"/>
                <a:cs typeface="Times New Roman"/>
              </a:rPr>
              <a:t>air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T</a:t>
            </a:r>
            <a:r>
              <a:rPr sz="1200" b="1" i="1" spc="-7" baseline="-10416" dirty="0">
                <a:latin typeface="Times New Roman"/>
                <a:cs typeface="Times New Roman"/>
              </a:rPr>
              <a:t>∞</a:t>
            </a:r>
            <a:r>
              <a:rPr sz="1200" b="1" i="1" spc="-5" dirty="0">
                <a:latin typeface="Times New Roman"/>
                <a:cs typeface="Times New Roman"/>
              </a:rPr>
              <a:t>=15C° 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20" dirty="0">
                <a:latin typeface="Times New Roman"/>
                <a:cs typeface="Times New Roman"/>
              </a:rPr>
              <a:t>coefficient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h=24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r>
              <a:rPr sz="1200" b="1" i="1" dirty="0">
                <a:latin typeface="Times New Roman"/>
                <a:cs typeface="Times New Roman"/>
              </a:rPr>
              <a:t>·C°</a:t>
            </a:r>
            <a:r>
              <a:rPr sz="1200" dirty="0">
                <a:latin typeface="Times New Roman"/>
                <a:cs typeface="Times New Roman"/>
              </a:rPr>
              <a:t>.  </a:t>
            </a:r>
            <a:r>
              <a:rPr sz="1200" spc="-25" dirty="0">
                <a:latin typeface="Times New Roman"/>
                <a:cs typeface="Times New Roman"/>
              </a:rPr>
              <a:t>Assuming </a:t>
            </a:r>
            <a:r>
              <a:rPr sz="1200" spc="-5" dirty="0">
                <a:latin typeface="Times New Roman"/>
                <a:cs typeface="Times New Roman"/>
              </a:rPr>
              <a:t>constant </a:t>
            </a:r>
            <a:r>
              <a:rPr sz="1200" spc="-10" dirty="0">
                <a:latin typeface="Times New Roman"/>
                <a:cs typeface="Times New Roman"/>
              </a:rPr>
              <a:t>thermal conductivity </a:t>
            </a:r>
            <a:r>
              <a:rPr sz="1200" spc="-15" dirty="0">
                <a:latin typeface="Times New Roman"/>
                <a:cs typeface="Times New Roman"/>
              </a:rPr>
              <a:t>and no 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generation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wall,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(a) </a:t>
            </a:r>
            <a:r>
              <a:rPr sz="1200" spc="-10" dirty="0">
                <a:latin typeface="Times New Roman"/>
                <a:cs typeface="Times New Roman"/>
              </a:rPr>
              <a:t>express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20" dirty="0">
                <a:latin typeface="Times New Roman"/>
                <a:cs typeface="Times New Roman"/>
              </a:rPr>
              <a:t>differential </a:t>
            </a:r>
            <a:r>
              <a:rPr sz="1200" spc="-5" dirty="0">
                <a:latin typeface="Times New Roman"/>
                <a:cs typeface="Times New Roman"/>
              </a:rPr>
              <a:t>equation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boundary </a:t>
            </a:r>
            <a:r>
              <a:rPr sz="1200" spc="-10" dirty="0">
                <a:latin typeface="Times New Roman"/>
                <a:cs typeface="Times New Roman"/>
              </a:rPr>
              <a:t>conditions  for </a:t>
            </a:r>
            <a:r>
              <a:rPr sz="1200" dirty="0">
                <a:latin typeface="Times New Roman"/>
                <a:cs typeface="Times New Roman"/>
              </a:rPr>
              <a:t>steady </a:t>
            </a:r>
            <a:r>
              <a:rPr sz="1200" spc="-15" dirty="0">
                <a:latin typeface="Times New Roman"/>
                <a:cs typeface="Times New Roman"/>
              </a:rPr>
              <a:t>one-dimensional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conduction 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wall,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(b) </a:t>
            </a:r>
            <a:r>
              <a:rPr sz="1200" spc="-10" dirty="0">
                <a:latin typeface="Times New Roman"/>
                <a:cs typeface="Times New Roman"/>
              </a:rPr>
              <a:t>obtain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relation for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0" dirty="0">
                <a:latin typeface="Times New Roman"/>
                <a:cs typeface="Times New Roman"/>
              </a:rPr>
              <a:t>variation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wall by </a:t>
            </a:r>
            <a:r>
              <a:rPr sz="1200" spc="-20" dirty="0">
                <a:latin typeface="Times New Roman"/>
                <a:cs typeface="Times New Roman"/>
              </a:rPr>
              <a:t>solving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differential </a:t>
            </a:r>
            <a:r>
              <a:rPr sz="1200" spc="-5" dirty="0">
                <a:latin typeface="Times New Roman"/>
                <a:cs typeface="Times New Roman"/>
              </a:rPr>
              <a:t>equation,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(c) </a:t>
            </a:r>
            <a:r>
              <a:rPr sz="1200" spc="-10" dirty="0">
                <a:latin typeface="Times New Roman"/>
                <a:cs typeface="Times New Roman"/>
              </a:rPr>
              <a:t>evaluate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rate  of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wall.</a:t>
            </a:r>
            <a:endParaRPr sz="1200">
              <a:latin typeface="Times New Roman"/>
              <a:cs typeface="Times New Roman"/>
            </a:endParaRPr>
          </a:p>
          <a:p>
            <a:pPr marL="38100" marR="33020" indent="1688464">
              <a:lnSpc>
                <a:spcPct val="95500"/>
              </a:lnSpc>
              <a:spcBef>
                <a:spcPts val="40"/>
              </a:spcBef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(c) 6030 W 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2.2- </a:t>
            </a: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0" dirty="0">
                <a:latin typeface="Times New Roman"/>
                <a:cs typeface="Times New Roman"/>
              </a:rPr>
              <a:t>solid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cylindrical </a:t>
            </a:r>
            <a:r>
              <a:rPr sz="1200" spc="5" dirty="0">
                <a:latin typeface="Times New Roman"/>
                <a:cs typeface="Times New Roman"/>
              </a:rPr>
              <a:t>rod of </a:t>
            </a:r>
            <a:r>
              <a:rPr sz="1200" spc="-10" dirty="0">
                <a:latin typeface="Times New Roman"/>
                <a:cs typeface="Times New Roman"/>
              </a:rPr>
              <a:t>length  </a:t>
            </a:r>
            <a:r>
              <a:rPr sz="1200" b="1" i="1" dirty="0">
                <a:latin typeface="Times New Roman"/>
                <a:cs typeface="Times New Roman"/>
              </a:rPr>
              <a:t>0.15m </a:t>
            </a:r>
            <a:r>
              <a:rPr sz="1200" spc="-15" dirty="0">
                <a:latin typeface="Times New Roman"/>
                <a:cs typeface="Times New Roman"/>
              </a:rPr>
              <a:t>and diameter </a:t>
            </a:r>
            <a:r>
              <a:rPr sz="1200" b="1" i="1" spc="5" dirty="0">
                <a:latin typeface="Times New Roman"/>
                <a:cs typeface="Times New Roman"/>
              </a:rPr>
              <a:t>0.05m</a:t>
            </a:r>
            <a:r>
              <a:rPr sz="1200" spc="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10" dirty="0">
                <a:latin typeface="Times New Roman"/>
                <a:cs typeface="Times New Roman"/>
              </a:rPr>
              <a:t>top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5" dirty="0">
                <a:latin typeface="Times New Roman"/>
                <a:cs typeface="Times New Roman"/>
              </a:rPr>
              <a:t>bottom  </a:t>
            </a:r>
            <a:r>
              <a:rPr sz="1200" spc="-10" dirty="0">
                <a:latin typeface="Times New Roman"/>
                <a:cs typeface="Times New Roman"/>
              </a:rPr>
              <a:t>surfaces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rod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spc="-20" dirty="0">
                <a:latin typeface="Times New Roman"/>
                <a:cs typeface="Times New Roman"/>
              </a:rPr>
              <a:t>maintained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at constant  temperatures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20C°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95C°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respectively,  </a:t>
            </a:r>
            <a:r>
              <a:rPr sz="1200" spc="-25" dirty="0">
                <a:latin typeface="Times New Roman"/>
                <a:cs typeface="Times New Roman"/>
              </a:rPr>
              <a:t>while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side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perfectly </a:t>
            </a:r>
            <a:r>
              <a:rPr sz="1200" spc="-15" dirty="0">
                <a:latin typeface="Times New Roman"/>
                <a:cs typeface="Times New Roman"/>
              </a:rPr>
              <a:t>insulated.  Determine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5" dirty="0">
                <a:latin typeface="Times New Roman"/>
                <a:cs typeface="Times New Roman"/>
              </a:rPr>
              <a:t>rod </a:t>
            </a:r>
            <a:r>
              <a:rPr sz="1200" spc="-25" dirty="0">
                <a:latin typeface="Times New Roman"/>
                <a:cs typeface="Times New Roman"/>
              </a:rPr>
              <a:t>if it is </a:t>
            </a:r>
            <a:r>
              <a:rPr sz="1200" spc="-15" dirty="0">
                <a:latin typeface="Times New Roman"/>
                <a:cs typeface="Times New Roman"/>
              </a:rPr>
              <a:t>made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(a)</a:t>
            </a:r>
            <a:r>
              <a:rPr sz="1200" b="1" i="1" spc="-17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copper, </a:t>
            </a:r>
            <a:r>
              <a:rPr sz="1200" b="1" i="1" spc="-5" dirty="0">
                <a:latin typeface="Times New Roman"/>
                <a:cs typeface="Times New Roman"/>
              </a:rPr>
              <a:t>k = 380 </a:t>
            </a:r>
            <a:r>
              <a:rPr sz="1200" b="1" i="1" spc="-10" dirty="0">
                <a:latin typeface="Times New Roman"/>
                <a:cs typeface="Times New Roman"/>
              </a:rPr>
              <a:t>W/m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,</a:t>
            </a:r>
            <a:endParaRPr sz="1200">
              <a:latin typeface="Times New Roman"/>
              <a:cs typeface="Times New Roman"/>
            </a:endParaRPr>
          </a:p>
          <a:p>
            <a:pPr marL="38100" marR="38735">
              <a:lnSpc>
                <a:spcPts val="1370"/>
              </a:lnSpc>
              <a:spcBef>
                <a:spcPts val="55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(b) </a:t>
            </a:r>
            <a:r>
              <a:rPr sz="1200" spc="-10" dirty="0">
                <a:latin typeface="Times New Roman"/>
                <a:cs typeface="Times New Roman"/>
              </a:rPr>
              <a:t>steel, </a:t>
            </a:r>
            <a:r>
              <a:rPr sz="1200" b="1" i="1" spc="-5" dirty="0">
                <a:latin typeface="Times New Roman"/>
                <a:cs typeface="Times New Roman"/>
              </a:rPr>
              <a:t>k = 18 </a:t>
            </a:r>
            <a:r>
              <a:rPr sz="1200" b="1" i="1" spc="-10" dirty="0">
                <a:latin typeface="Times New Roman"/>
                <a:cs typeface="Times New Roman"/>
              </a:rPr>
              <a:t>W/m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(c) </a:t>
            </a:r>
            <a:r>
              <a:rPr sz="1200" spc="-10" dirty="0">
                <a:latin typeface="Times New Roman"/>
                <a:cs typeface="Times New Roman"/>
              </a:rPr>
              <a:t>granite, </a:t>
            </a:r>
            <a:r>
              <a:rPr sz="1200" b="1" i="1" spc="-5" dirty="0">
                <a:latin typeface="Times New Roman"/>
                <a:cs typeface="Times New Roman"/>
              </a:rPr>
              <a:t>k = </a:t>
            </a:r>
            <a:r>
              <a:rPr sz="1200" b="1" i="1" dirty="0">
                <a:latin typeface="Times New Roman"/>
                <a:cs typeface="Times New Roman"/>
              </a:rPr>
              <a:t>1.2  </a:t>
            </a:r>
            <a:r>
              <a:rPr sz="1200" b="1" i="1" spc="-5" dirty="0">
                <a:latin typeface="Times New Roman"/>
                <a:cs typeface="Times New Roman"/>
              </a:rPr>
              <a:t>W/m</a:t>
            </a:r>
            <a:r>
              <a:rPr sz="1200" b="1" i="1" spc="3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marL="812165">
              <a:lnSpc>
                <a:spcPts val="1330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373.1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W,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17.7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W,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1.2</a:t>
            </a:r>
            <a:r>
              <a:rPr sz="1200" b="1" i="1" spc="9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W</a:t>
            </a:r>
            <a:endParaRPr sz="1200">
              <a:latin typeface="Times New Roman"/>
              <a:cs typeface="Times New Roman"/>
            </a:endParaRPr>
          </a:p>
          <a:p>
            <a:pPr marL="38100" marR="33020" algn="just">
              <a:lnSpc>
                <a:spcPct val="96000"/>
              </a:lnSpc>
              <a:spcBef>
                <a:spcPts val="1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2.3- </a:t>
            </a: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base </a:t>
            </a:r>
            <a:r>
              <a:rPr sz="1200" spc="-10" dirty="0">
                <a:latin typeface="Times New Roman"/>
                <a:cs typeface="Times New Roman"/>
              </a:rPr>
              <a:t>plate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5" dirty="0">
                <a:latin typeface="Times New Roman"/>
                <a:cs typeface="Times New Roman"/>
              </a:rPr>
              <a:t>800W </a:t>
            </a:r>
            <a:r>
              <a:rPr sz="1200" spc="-10" dirty="0">
                <a:latin typeface="Times New Roman"/>
                <a:cs typeface="Times New Roman"/>
              </a:rPr>
              <a:t>household  iron with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thickness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L = </a:t>
            </a:r>
            <a:r>
              <a:rPr sz="1200" b="1" i="1" dirty="0">
                <a:latin typeface="Times New Roman"/>
                <a:cs typeface="Times New Roman"/>
              </a:rPr>
              <a:t>0.6cm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base </a:t>
            </a:r>
            <a:r>
              <a:rPr sz="1200" spc="-5" dirty="0">
                <a:latin typeface="Times New Roman"/>
                <a:cs typeface="Times New Roman"/>
              </a:rPr>
              <a:t>area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A=160cm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thermal conductivity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k </a:t>
            </a:r>
            <a:r>
              <a:rPr sz="1200" b="1" i="1" spc="-10" dirty="0">
                <a:latin typeface="Times New Roman"/>
                <a:cs typeface="Times New Roman"/>
              </a:rPr>
              <a:t>=20  </a:t>
            </a:r>
            <a:r>
              <a:rPr sz="1200" b="1" i="1" spc="-5" dirty="0">
                <a:latin typeface="Times New Roman"/>
                <a:cs typeface="Times New Roman"/>
              </a:rPr>
              <a:t>W/m ·C°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inner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base </a:t>
            </a:r>
            <a:r>
              <a:rPr sz="1200" spc="-10" dirty="0">
                <a:latin typeface="Times New Roman"/>
                <a:cs typeface="Times New Roman"/>
              </a:rPr>
              <a:t>plate </a:t>
            </a:r>
            <a:r>
              <a:rPr sz="1200" spc="-25" dirty="0">
                <a:latin typeface="Times New Roman"/>
                <a:cs typeface="Times New Roman"/>
              </a:rPr>
              <a:t>is  </a:t>
            </a:r>
            <a:r>
              <a:rPr sz="1200" spc="-10" dirty="0">
                <a:latin typeface="Times New Roman"/>
                <a:cs typeface="Times New Roman"/>
              </a:rPr>
              <a:t>subjected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uniform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25" dirty="0">
                <a:latin typeface="Times New Roman"/>
                <a:cs typeface="Times New Roman"/>
              </a:rPr>
              <a:t>flux </a:t>
            </a:r>
            <a:r>
              <a:rPr sz="1200" spc="-5" dirty="0">
                <a:latin typeface="Times New Roman"/>
                <a:cs typeface="Times New Roman"/>
              </a:rPr>
              <a:t>generated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0" dirty="0">
                <a:latin typeface="Times New Roman"/>
                <a:cs typeface="Times New Roman"/>
              </a:rPr>
              <a:t>resistance </a:t>
            </a:r>
            <a:r>
              <a:rPr sz="1200" spc="-5" dirty="0">
                <a:latin typeface="Times New Roman"/>
                <a:cs typeface="Times New Roman"/>
              </a:rPr>
              <a:t>heaters </a:t>
            </a:r>
            <a:r>
              <a:rPr sz="1200" spc="-20" dirty="0">
                <a:latin typeface="Times New Roman"/>
                <a:cs typeface="Times New Roman"/>
              </a:rPr>
              <a:t>inside. When </a:t>
            </a:r>
            <a:r>
              <a:rPr sz="1200" dirty="0">
                <a:latin typeface="Times New Roman"/>
                <a:cs typeface="Times New Roman"/>
              </a:rPr>
              <a:t>steady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operating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1283" y="6355588"/>
            <a:ext cx="30791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96290" algn="l"/>
                <a:tab pos="1139825" algn="l"/>
                <a:tab pos="1808480" algn="l"/>
                <a:tab pos="2152650" algn="l"/>
                <a:tab pos="2631440" algn="l"/>
              </a:tabLst>
            </a:pPr>
            <a:r>
              <a:rPr sz="1200" spc="-10" dirty="0">
                <a:latin typeface="Times New Roman"/>
                <a:cs typeface="Times New Roman"/>
              </a:rPr>
              <a:t>c</a:t>
            </a:r>
            <a:r>
              <a:rPr sz="1200" spc="15" dirty="0">
                <a:latin typeface="Times New Roman"/>
                <a:cs typeface="Times New Roman"/>
              </a:rPr>
              <a:t>o</a:t>
            </a:r>
            <a:r>
              <a:rPr sz="1200" spc="-30" dirty="0">
                <a:latin typeface="Times New Roman"/>
                <a:cs typeface="Times New Roman"/>
              </a:rPr>
              <a:t>n</a:t>
            </a:r>
            <a:r>
              <a:rPr sz="1200" spc="-5" dirty="0">
                <a:latin typeface="Times New Roman"/>
                <a:cs typeface="Times New Roman"/>
              </a:rPr>
              <a:t>d</a:t>
            </a:r>
            <a:r>
              <a:rPr sz="1200" spc="-50" dirty="0">
                <a:latin typeface="Times New Roman"/>
                <a:cs typeface="Times New Roman"/>
              </a:rPr>
              <a:t>i</a:t>
            </a:r>
            <a:r>
              <a:rPr sz="1200" spc="20" dirty="0">
                <a:latin typeface="Times New Roman"/>
                <a:cs typeface="Times New Roman"/>
              </a:rPr>
              <a:t>t</a:t>
            </a:r>
            <a:r>
              <a:rPr sz="1200" spc="-50" dirty="0">
                <a:latin typeface="Times New Roman"/>
                <a:cs typeface="Times New Roman"/>
              </a:rPr>
              <a:t>i</a:t>
            </a:r>
            <a:r>
              <a:rPr sz="1200" spc="15" dirty="0">
                <a:latin typeface="Times New Roman"/>
                <a:cs typeface="Times New Roman"/>
              </a:rPr>
              <a:t>o</a:t>
            </a:r>
            <a:r>
              <a:rPr sz="1200" spc="-30" dirty="0">
                <a:latin typeface="Times New Roman"/>
                <a:cs typeface="Times New Roman"/>
              </a:rPr>
              <a:t>n</a:t>
            </a:r>
            <a:r>
              <a:rPr sz="1200" spc="-5" dirty="0">
                <a:latin typeface="Times New Roman"/>
                <a:cs typeface="Times New Roman"/>
              </a:rPr>
              <a:t>s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dirty="0">
                <a:latin typeface="Times New Roman"/>
                <a:cs typeface="Times New Roman"/>
              </a:rPr>
              <a:t>r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dirty="0">
                <a:latin typeface="Times New Roman"/>
                <a:cs typeface="Times New Roman"/>
              </a:rPr>
              <a:t>	r</a:t>
            </a:r>
            <a:r>
              <a:rPr sz="1200" spc="-10" dirty="0">
                <a:latin typeface="Times New Roman"/>
                <a:cs typeface="Times New Roman"/>
              </a:rPr>
              <a:t>eac</a:t>
            </a:r>
            <a:r>
              <a:rPr sz="1200" spc="-30" dirty="0">
                <a:latin typeface="Times New Roman"/>
                <a:cs typeface="Times New Roman"/>
              </a:rPr>
              <a:t>h</a:t>
            </a:r>
            <a:r>
              <a:rPr sz="1200" spc="-10" dirty="0">
                <a:latin typeface="Times New Roman"/>
                <a:cs typeface="Times New Roman"/>
              </a:rPr>
              <a:t>e</a:t>
            </a:r>
            <a:r>
              <a:rPr sz="1200" spc="-5" dirty="0">
                <a:latin typeface="Times New Roman"/>
                <a:cs typeface="Times New Roman"/>
              </a:rPr>
              <a:t>d,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20" dirty="0">
                <a:latin typeface="Times New Roman"/>
                <a:cs typeface="Times New Roman"/>
              </a:rPr>
              <a:t>t</a:t>
            </a:r>
            <a:r>
              <a:rPr sz="1200" spc="-30" dirty="0">
                <a:latin typeface="Times New Roman"/>
                <a:cs typeface="Times New Roman"/>
              </a:rPr>
              <a:t>h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15" dirty="0">
                <a:latin typeface="Times New Roman"/>
                <a:cs typeface="Times New Roman"/>
              </a:rPr>
              <a:t>o</a:t>
            </a:r>
            <a:r>
              <a:rPr sz="1200" spc="-5" dirty="0">
                <a:latin typeface="Times New Roman"/>
                <a:cs typeface="Times New Roman"/>
              </a:rPr>
              <a:t>u</a:t>
            </a:r>
            <a:r>
              <a:rPr sz="1200" spc="20" dirty="0">
                <a:latin typeface="Times New Roman"/>
                <a:cs typeface="Times New Roman"/>
              </a:rPr>
              <a:t>t</a:t>
            </a:r>
            <a:r>
              <a:rPr sz="1200" spc="-10" dirty="0">
                <a:latin typeface="Times New Roman"/>
                <a:cs typeface="Times New Roman"/>
              </a:rPr>
              <a:t>e</a:t>
            </a:r>
            <a:r>
              <a:rPr sz="1200" spc="-5" dirty="0">
                <a:latin typeface="Times New Roman"/>
                <a:cs typeface="Times New Roman"/>
              </a:rPr>
              <a:t>r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15" dirty="0">
                <a:latin typeface="Times New Roman"/>
                <a:cs typeface="Times New Roman"/>
              </a:rPr>
              <a:t>s</a:t>
            </a:r>
            <a:r>
              <a:rPr sz="1200" spc="-5" dirty="0">
                <a:latin typeface="Times New Roman"/>
                <a:cs typeface="Times New Roman"/>
              </a:rPr>
              <a:t>u</a:t>
            </a:r>
            <a:r>
              <a:rPr sz="1200" dirty="0">
                <a:latin typeface="Times New Roman"/>
                <a:cs typeface="Times New Roman"/>
              </a:rPr>
              <a:t>r</a:t>
            </a:r>
            <a:r>
              <a:rPr sz="1200" spc="-45" dirty="0">
                <a:latin typeface="Times New Roman"/>
                <a:cs typeface="Times New Roman"/>
              </a:rPr>
              <a:t>f</a:t>
            </a:r>
            <a:r>
              <a:rPr sz="1200" spc="-10" dirty="0">
                <a:latin typeface="Times New Roman"/>
                <a:cs typeface="Times New Roman"/>
              </a:rPr>
              <a:t>ac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21283" y="6532371"/>
            <a:ext cx="3075305" cy="38227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lnSpc>
                <a:spcPts val="1370"/>
              </a:lnSpc>
              <a:spcBef>
                <a:spcPts val="204"/>
              </a:spcBef>
            </a:pP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plate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measured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b="1" i="1" spc="-5" dirty="0">
                <a:latin typeface="Times New Roman"/>
                <a:cs typeface="Times New Roman"/>
              </a:rPr>
              <a:t>85C°</a:t>
            </a:r>
            <a:r>
              <a:rPr sz="1200" spc="-5" dirty="0">
                <a:latin typeface="Times New Roman"/>
                <a:cs typeface="Times New Roman"/>
              </a:rPr>
              <a:t>.  </a:t>
            </a:r>
            <a:r>
              <a:rPr sz="1200" spc="-15" dirty="0">
                <a:latin typeface="Times New Roman"/>
                <a:cs typeface="Times New Roman"/>
              </a:rPr>
              <a:t>Disregarding any </a:t>
            </a:r>
            <a:r>
              <a:rPr sz="1200" spc="-10" dirty="0">
                <a:latin typeface="Times New Roman"/>
                <a:cs typeface="Times New Roman"/>
              </a:rPr>
              <a:t>heat loss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the upper</a:t>
            </a:r>
            <a:r>
              <a:rPr sz="1200" spc="-9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part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21283" y="6882891"/>
            <a:ext cx="3084195" cy="108331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6350" algn="just">
              <a:lnSpc>
                <a:spcPct val="95800"/>
              </a:lnSpc>
              <a:spcBef>
                <a:spcPts val="160"/>
              </a:spcBef>
            </a:pP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iron,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(a) </a:t>
            </a:r>
            <a:r>
              <a:rPr sz="1200" spc="-10" dirty="0">
                <a:latin typeface="Times New Roman"/>
                <a:cs typeface="Times New Roman"/>
              </a:rPr>
              <a:t>express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differential </a:t>
            </a:r>
            <a:r>
              <a:rPr sz="1200" spc="-5" dirty="0">
                <a:latin typeface="Times New Roman"/>
                <a:cs typeface="Times New Roman"/>
              </a:rPr>
              <a:t>equation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boundary </a:t>
            </a:r>
            <a:r>
              <a:rPr sz="1200" spc="-10" dirty="0">
                <a:latin typeface="Times New Roman"/>
                <a:cs typeface="Times New Roman"/>
              </a:rPr>
              <a:t>conditions for </a:t>
            </a:r>
            <a:r>
              <a:rPr sz="1200" dirty="0">
                <a:latin typeface="Times New Roman"/>
                <a:cs typeface="Times New Roman"/>
              </a:rPr>
              <a:t>steady </a:t>
            </a:r>
            <a:r>
              <a:rPr sz="1200" spc="-10" dirty="0">
                <a:latin typeface="Times New Roman"/>
                <a:cs typeface="Times New Roman"/>
              </a:rPr>
              <a:t>one-  </a:t>
            </a:r>
            <a:r>
              <a:rPr sz="1200" spc="-20" dirty="0">
                <a:latin typeface="Times New Roman"/>
                <a:cs typeface="Times New Roman"/>
              </a:rPr>
              <a:t>dimensional  </a:t>
            </a:r>
            <a:r>
              <a:rPr sz="1200" spc="-10" dirty="0">
                <a:latin typeface="Times New Roman"/>
                <a:cs typeface="Times New Roman"/>
              </a:rPr>
              <a:t>heat   </a:t>
            </a:r>
            <a:r>
              <a:rPr sz="1200" spc="-5" dirty="0">
                <a:latin typeface="Times New Roman"/>
                <a:cs typeface="Times New Roman"/>
              </a:rPr>
              <a:t>conduction  </a:t>
            </a:r>
            <a:r>
              <a:rPr sz="1200" dirty="0">
                <a:latin typeface="Times New Roman"/>
                <a:cs typeface="Times New Roman"/>
              </a:rPr>
              <a:t>through 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28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plate,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ts val="1345"/>
              </a:lnSpc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(b)    </a:t>
            </a:r>
            <a:r>
              <a:rPr sz="1200" spc="-10" dirty="0">
                <a:latin typeface="Times New Roman"/>
                <a:cs typeface="Times New Roman"/>
              </a:rPr>
              <a:t>obtain    </a:t>
            </a:r>
            <a:r>
              <a:rPr sz="1200" spc="-5" dirty="0">
                <a:latin typeface="Times New Roman"/>
                <a:cs typeface="Times New Roman"/>
              </a:rPr>
              <a:t>a    </a:t>
            </a:r>
            <a:r>
              <a:rPr sz="1200" spc="-10" dirty="0">
                <a:latin typeface="Times New Roman"/>
                <a:cs typeface="Times New Roman"/>
              </a:rPr>
              <a:t>relation    for    </a:t>
            </a:r>
            <a:r>
              <a:rPr sz="1200" spc="-5" dirty="0">
                <a:latin typeface="Times New Roman"/>
                <a:cs typeface="Times New Roman"/>
              </a:rPr>
              <a:t>the    </a:t>
            </a:r>
            <a:r>
              <a:rPr sz="1200" spc="-10" dirty="0">
                <a:latin typeface="Times New Roman"/>
                <a:cs typeface="Times New Roman"/>
              </a:rPr>
              <a:t>variation</a:t>
            </a:r>
            <a:r>
              <a:rPr sz="1200" spc="11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endParaRPr sz="1200">
              <a:latin typeface="Times New Roman"/>
              <a:cs typeface="Times New Roman"/>
            </a:endParaRPr>
          </a:p>
          <a:p>
            <a:pPr marL="12700" marR="8890" algn="just">
              <a:lnSpc>
                <a:spcPts val="1370"/>
              </a:lnSpc>
              <a:spcBef>
                <a:spcPts val="80"/>
              </a:spcBef>
            </a:pP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base </a:t>
            </a:r>
            <a:r>
              <a:rPr sz="1200" spc="-10" dirty="0">
                <a:latin typeface="Times New Roman"/>
                <a:cs typeface="Times New Roman"/>
              </a:rPr>
              <a:t>plate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spc="-20" dirty="0">
                <a:latin typeface="Times New Roman"/>
                <a:cs typeface="Times New Roman"/>
              </a:rPr>
              <a:t>solving 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20" dirty="0">
                <a:latin typeface="Times New Roman"/>
                <a:cs typeface="Times New Roman"/>
              </a:rPr>
              <a:t>differential  </a:t>
            </a:r>
            <a:r>
              <a:rPr sz="1200" spc="-10" dirty="0">
                <a:latin typeface="Times New Roman"/>
                <a:cs typeface="Times New Roman"/>
              </a:rPr>
              <a:t>equation,  </a:t>
            </a:r>
            <a:r>
              <a:rPr sz="1200" spc="-15" dirty="0">
                <a:latin typeface="Times New Roman"/>
                <a:cs typeface="Times New Roman"/>
              </a:rPr>
              <a:t>and 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(c)  </a:t>
            </a:r>
            <a:r>
              <a:rPr sz="1200" spc="-10" dirty="0">
                <a:latin typeface="Times New Roman"/>
                <a:cs typeface="Times New Roman"/>
              </a:rPr>
              <a:t>evaluate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23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inner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1283" y="7934452"/>
            <a:ext cx="30156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40864" algn="l"/>
              </a:tabLst>
            </a:pPr>
            <a:r>
              <a:rPr sz="1200" spc="-10" dirty="0">
                <a:latin typeface="Times New Roman"/>
                <a:cs typeface="Times New Roman"/>
              </a:rPr>
              <a:t>surface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temperature.	</a:t>
            </a: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(c)</a:t>
            </a:r>
            <a:r>
              <a:rPr sz="1200" b="1" i="1" spc="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100C°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842003" y="747268"/>
            <a:ext cx="3133725" cy="73596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38100" marR="30480" algn="just">
              <a:lnSpc>
                <a:spcPct val="96100"/>
              </a:lnSpc>
              <a:spcBef>
                <a:spcPts val="155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2.4- </a:t>
            </a:r>
            <a:r>
              <a:rPr sz="1200" spc="-15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dirty="0">
                <a:latin typeface="Times New Roman"/>
                <a:cs typeface="Times New Roman"/>
              </a:rPr>
              <a:t>steam </a:t>
            </a:r>
            <a:r>
              <a:rPr sz="1200" spc="-15" dirty="0">
                <a:latin typeface="Times New Roman"/>
                <a:cs typeface="Times New Roman"/>
              </a:rPr>
              <a:t>pipe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length </a:t>
            </a:r>
            <a:r>
              <a:rPr sz="1200" b="1" i="1" dirty="0">
                <a:latin typeface="Times New Roman"/>
                <a:cs typeface="Times New Roman"/>
              </a:rPr>
              <a:t>L= 15ft</a:t>
            </a:r>
            <a:r>
              <a:rPr sz="1200" dirty="0">
                <a:latin typeface="Times New Roman"/>
                <a:cs typeface="Times New Roman"/>
              </a:rPr>
              <a:t>,  </a:t>
            </a:r>
            <a:r>
              <a:rPr sz="1200" spc="-25" dirty="0">
                <a:latin typeface="Times New Roman"/>
                <a:cs typeface="Times New Roman"/>
              </a:rPr>
              <a:t>inner </a:t>
            </a:r>
            <a:r>
              <a:rPr sz="1200" spc="-10" dirty="0">
                <a:latin typeface="Times New Roman"/>
                <a:cs typeface="Times New Roman"/>
              </a:rPr>
              <a:t>radius </a:t>
            </a:r>
            <a:r>
              <a:rPr sz="1200" b="1" i="1" spc="-10" dirty="0">
                <a:latin typeface="Times New Roman"/>
                <a:cs typeface="Times New Roman"/>
              </a:rPr>
              <a:t>r</a:t>
            </a:r>
            <a:r>
              <a:rPr sz="1200" b="1" i="1" spc="-15" baseline="-10416" dirty="0">
                <a:latin typeface="Times New Roman"/>
                <a:cs typeface="Times New Roman"/>
              </a:rPr>
              <a:t>1 </a:t>
            </a:r>
            <a:r>
              <a:rPr sz="1200" b="1" i="1" spc="-5" dirty="0">
                <a:latin typeface="Times New Roman"/>
                <a:cs typeface="Times New Roman"/>
              </a:rPr>
              <a:t>= 2in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radius </a:t>
            </a:r>
            <a:r>
              <a:rPr sz="1200" b="1" i="1" spc="-10" dirty="0">
                <a:latin typeface="Times New Roman"/>
                <a:cs typeface="Times New Roman"/>
              </a:rPr>
              <a:t>r</a:t>
            </a:r>
            <a:r>
              <a:rPr sz="1200" b="1" i="1" spc="-15" baseline="-10416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= </a:t>
            </a:r>
            <a:r>
              <a:rPr sz="1200" b="1" i="1" dirty="0">
                <a:latin typeface="Times New Roman"/>
                <a:cs typeface="Times New Roman"/>
              </a:rPr>
              <a:t>2.4in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 </a:t>
            </a:r>
            <a:r>
              <a:rPr sz="1200" spc="-10" dirty="0">
                <a:latin typeface="Times New Roman"/>
                <a:cs typeface="Times New Roman"/>
              </a:rPr>
              <a:t>thermal conductivity </a:t>
            </a:r>
            <a:r>
              <a:rPr sz="1200" b="1" i="1" spc="-5" dirty="0">
                <a:latin typeface="Times New Roman"/>
                <a:cs typeface="Times New Roman"/>
              </a:rPr>
              <a:t>k = </a:t>
            </a:r>
            <a:r>
              <a:rPr sz="1200" b="1" i="1" dirty="0">
                <a:latin typeface="Times New Roman"/>
                <a:cs typeface="Times New Roman"/>
              </a:rPr>
              <a:t>7.2 </a:t>
            </a:r>
            <a:r>
              <a:rPr sz="1200" b="1" i="1" spc="-5" dirty="0">
                <a:latin typeface="Times New Roman"/>
                <a:cs typeface="Times New Roman"/>
              </a:rPr>
              <a:t>Btu/h · </a:t>
            </a:r>
            <a:r>
              <a:rPr sz="1200" b="1" i="1" dirty="0">
                <a:latin typeface="Times New Roman"/>
                <a:cs typeface="Times New Roman"/>
              </a:rPr>
              <a:t>ft </a:t>
            </a:r>
            <a:r>
              <a:rPr sz="1200" b="1" i="1" spc="-5" dirty="0">
                <a:latin typeface="Times New Roman"/>
                <a:cs typeface="Times New Roman"/>
              </a:rPr>
              <a:t>·F°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dirty="0">
                <a:latin typeface="Times New Roman"/>
                <a:cs typeface="Times New Roman"/>
              </a:rPr>
              <a:t>Steam  </a:t>
            </a:r>
            <a:r>
              <a:rPr sz="1200" spc="-25" dirty="0">
                <a:latin typeface="Times New Roman"/>
                <a:cs typeface="Times New Roman"/>
              </a:rPr>
              <a:t>is flowing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pipe </a:t>
            </a:r>
            <a:r>
              <a:rPr sz="1200" spc="-5" dirty="0">
                <a:latin typeface="Times New Roman"/>
                <a:cs typeface="Times New Roman"/>
              </a:rPr>
              <a:t>at an</a:t>
            </a:r>
            <a:r>
              <a:rPr sz="1200" spc="13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average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867403" y="1448307"/>
            <a:ext cx="30784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21385" algn="l"/>
                <a:tab pos="1225550" algn="l"/>
                <a:tab pos="1835150" algn="l"/>
                <a:tab pos="2231390" algn="l"/>
                <a:tab pos="2594610" algn="l"/>
              </a:tabLst>
            </a:pPr>
            <a:r>
              <a:rPr sz="1200" spc="-5" dirty="0">
                <a:latin typeface="Times New Roman"/>
                <a:cs typeface="Times New Roman"/>
              </a:rPr>
              <a:t>temperature	</a:t>
            </a:r>
            <a:r>
              <a:rPr sz="1200" spc="5" dirty="0">
                <a:latin typeface="Times New Roman"/>
                <a:cs typeface="Times New Roman"/>
              </a:rPr>
              <a:t>of	</a:t>
            </a:r>
            <a:r>
              <a:rPr sz="1200" b="1" i="1" spc="-5" dirty="0">
                <a:latin typeface="Times New Roman"/>
                <a:cs typeface="Times New Roman"/>
              </a:rPr>
              <a:t>250F°</a:t>
            </a:r>
            <a:r>
              <a:rPr sz="1200" spc="-5" dirty="0">
                <a:latin typeface="Times New Roman"/>
                <a:cs typeface="Times New Roman"/>
              </a:rPr>
              <a:t>,	</a:t>
            </a:r>
            <a:r>
              <a:rPr sz="1200" spc="-15" dirty="0">
                <a:latin typeface="Times New Roman"/>
                <a:cs typeface="Times New Roman"/>
              </a:rPr>
              <a:t>and	</a:t>
            </a:r>
            <a:r>
              <a:rPr sz="1200" spc="-5" dirty="0">
                <a:latin typeface="Times New Roman"/>
                <a:cs typeface="Times New Roman"/>
              </a:rPr>
              <a:t>the	</a:t>
            </a:r>
            <a:r>
              <a:rPr sz="1200" spc="-10" dirty="0">
                <a:latin typeface="Times New Roman"/>
                <a:cs typeface="Times New Roman"/>
              </a:rPr>
              <a:t>average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67403" y="1625092"/>
            <a:ext cx="30765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convection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20" dirty="0">
                <a:latin typeface="Times New Roman"/>
                <a:cs typeface="Times New Roman"/>
              </a:rPr>
              <a:t>coefficient </a:t>
            </a:r>
            <a:r>
              <a:rPr sz="1200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inner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842003" y="1798828"/>
            <a:ext cx="3136265" cy="179070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 algn="just">
              <a:lnSpc>
                <a:spcPct val="95800"/>
              </a:lnSpc>
              <a:spcBef>
                <a:spcPts val="160"/>
              </a:spcBef>
            </a:pP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20" dirty="0">
                <a:latin typeface="Times New Roman"/>
                <a:cs typeface="Times New Roman"/>
              </a:rPr>
              <a:t>given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b="1" i="1" spc="-5" dirty="0">
                <a:latin typeface="Times New Roman"/>
                <a:cs typeface="Times New Roman"/>
              </a:rPr>
              <a:t>h=1.25 Btu/h· </a:t>
            </a:r>
            <a:r>
              <a:rPr sz="1200" b="1" i="1" dirty="0">
                <a:latin typeface="Times New Roman"/>
                <a:cs typeface="Times New Roman"/>
              </a:rPr>
              <a:t>ft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·F°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dirty="0">
                <a:latin typeface="Times New Roman"/>
                <a:cs typeface="Times New Roman"/>
              </a:rPr>
              <a:t>If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0" dirty="0">
                <a:latin typeface="Times New Roman"/>
                <a:cs typeface="Times New Roman"/>
              </a:rPr>
              <a:t>average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5" dirty="0">
                <a:latin typeface="Times New Roman"/>
                <a:cs typeface="Times New Roman"/>
              </a:rPr>
              <a:t>pipe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T</a:t>
            </a:r>
            <a:r>
              <a:rPr sz="1200" b="1" i="1" spc="-7" baseline="-10416" dirty="0">
                <a:latin typeface="Times New Roman"/>
                <a:cs typeface="Times New Roman"/>
              </a:rPr>
              <a:t>2</a:t>
            </a:r>
            <a:r>
              <a:rPr sz="1200" b="1" i="1" spc="-5" dirty="0">
                <a:latin typeface="Times New Roman"/>
                <a:cs typeface="Times New Roman"/>
              </a:rPr>
              <a:t>=160F°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(a) </a:t>
            </a:r>
            <a:r>
              <a:rPr sz="1200" spc="-10" dirty="0">
                <a:latin typeface="Times New Roman"/>
                <a:cs typeface="Times New Roman"/>
              </a:rPr>
              <a:t>express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differential  </a:t>
            </a:r>
            <a:r>
              <a:rPr sz="1200" spc="-5" dirty="0">
                <a:latin typeface="Times New Roman"/>
                <a:cs typeface="Times New Roman"/>
              </a:rPr>
              <a:t>equation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boundary </a:t>
            </a:r>
            <a:r>
              <a:rPr sz="1200" spc="-10" dirty="0">
                <a:latin typeface="Times New Roman"/>
                <a:cs typeface="Times New Roman"/>
              </a:rPr>
              <a:t>conditions for </a:t>
            </a:r>
            <a:r>
              <a:rPr sz="1200" dirty="0">
                <a:latin typeface="Times New Roman"/>
                <a:cs typeface="Times New Roman"/>
              </a:rPr>
              <a:t>steady  </a:t>
            </a:r>
            <a:r>
              <a:rPr sz="1200" spc="-15" dirty="0">
                <a:latin typeface="Times New Roman"/>
                <a:cs typeface="Times New Roman"/>
              </a:rPr>
              <a:t>one-dimensional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conduction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5" dirty="0">
                <a:latin typeface="Times New Roman"/>
                <a:cs typeface="Times New Roman"/>
              </a:rPr>
              <a:t>pipe,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(b) </a:t>
            </a:r>
            <a:r>
              <a:rPr sz="1200" spc="-10" dirty="0">
                <a:latin typeface="Times New Roman"/>
                <a:cs typeface="Times New Roman"/>
              </a:rPr>
              <a:t>obtain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relation for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variation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pipe by </a:t>
            </a:r>
            <a:r>
              <a:rPr sz="1200" spc="-20" dirty="0">
                <a:latin typeface="Times New Roman"/>
                <a:cs typeface="Times New Roman"/>
              </a:rPr>
              <a:t>solving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differential  </a:t>
            </a:r>
            <a:r>
              <a:rPr sz="1200" spc="-5" dirty="0">
                <a:latin typeface="Times New Roman"/>
                <a:cs typeface="Times New Roman"/>
              </a:rPr>
              <a:t>equation,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(c) </a:t>
            </a:r>
            <a:r>
              <a:rPr sz="1200" spc="-10" dirty="0">
                <a:latin typeface="Times New Roman"/>
                <a:cs typeface="Times New Roman"/>
              </a:rPr>
              <a:t>evaluate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10" dirty="0">
                <a:latin typeface="Times New Roman"/>
                <a:cs typeface="Times New Roman"/>
              </a:rPr>
              <a:t>heat loss  </a:t>
            </a:r>
            <a:r>
              <a:rPr sz="1200" spc="-5" dirty="0">
                <a:latin typeface="Times New Roman"/>
                <a:cs typeface="Times New Roman"/>
              </a:rPr>
              <a:t>from the </a:t>
            </a:r>
            <a:r>
              <a:rPr sz="1200" dirty="0">
                <a:latin typeface="Times New Roman"/>
                <a:cs typeface="Times New Roman"/>
              </a:rPr>
              <a:t>steam through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pipe.</a:t>
            </a:r>
            <a:endParaRPr sz="1200">
              <a:latin typeface="Times New Roman"/>
              <a:cs typeface="Times New Roman"/>
            </a:endParaRPr>
          </a:p>
          <a:p>
            <a:pPr marL="1409700" algn="just">
              <a:lnSpc>
                <a:spcPts val="1415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(c)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16,800</a:t>
            </a:r>
            <a:r>
              <a:rPr sz="1200" b="1" i="1" spc="4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Btu/h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842003" y="5304028"/>
            <a:ext cx="3133090" cy="151320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4290" algn="just">
              <a:lnSpc>
                <a:spcPct val="958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2.5- </a:t>
            </a: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large </a:t>
            </a:r>
            <a:r>
              <a:rPr sz="1200" spc="-20" dirty="0">
                <a:latin typeface="Times New Roman"/>
                <a:cs typeface="Times New Roman"/>
              </a:rPr>
              <a:t>plane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wall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thickness  </a:t>
            </a:r>
            <a:r>
              <a:rPr sz="1200" b="1" i="1" dirty="0">
                <a:latin typeface="Times New Roman"/>
                <a:cs typeface="Times New Roman"/>
              </a:rPr>
              <a:t>L=0.3m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10" dirty="0">
                <a:latin typeface="Times New Roman"/>
                <a:cs typeface="Times New Roman"/>
              </a:rPr>
              <a:t>thermal conductivity </a:t>
            </a:r>
            <a:r>
              <a:rPr sz="1200" b="1" i="1" spc="-5" dirty="0">
                <a:latin typeface="Times New Roman"/>
                <a:cs typeface="Times New Roman"/>
              </a:rPr>
              <a:t>k=2.5W/m·C°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 </a:t>
            </a:r>
            <a:r>
              <a:rPr sz="1200" spc="-10" dirty="0">
                <a:latin typeface="Times New Roman"/>
                <a:cs typeface="Times New Roman"/>
              </a:rPr>
              <a:t>surface  </a:t>
            </a:r>
            <a:r>
              <a:rPr sz="1200" spc="-5" dirty="0">
                <a:latin typeface="Times New Roman"/>
                <a:cs typeface="Times New Roman"/>
              </a:rPr>
              <a:t>area </a:t>
            </a:r>
            <a:r>
              <a:rPr sz="1200" b="1" i="1" spc="-10" dirty="0">
                <a:latin typeface="Times New Roman"/>
                <a:cs typeface="Times New Roman"/>
              </a:rPr>
              <a:t>A=12  </a:t>
            </a:r>
            <a:r>
              <a:rPr sz="1200" b="1" i="1" spc="10" dirty="0">
                <a:latin typeface="Times New Roman"/>
                <a:cs typeface="Times New Roman"/>
              </a:rPr>
              <a:t>m</a:t>
            </a:r>
            <a:r>
              <a:rPr sz="1200" b="1" i="1" spc="15" baseline="38194" dirty="0">
                <a:latin typeface="Times New Roman"/>
                <a:cs typeface="Times New Roman"/>
              </a:rPr>
              <a:t>2</a:t>
            </a:r>
            <a:r>
              <a:rPr sz="1200" spc="10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 </a:t>
            </a:r>
            <a:r>
              <a:rPr sz="1200" spc="-25" dirty="0">
                <a:latin typeface="Times New Roman"/>
                <a:cs typeface="Times New Roman"/>
              </a:rPr>
              <a:t>left</a:t>
            </a:r>
            <a:r>
              <a:rPr sz="1200" spc="-17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side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wall </a:t>
            </a:r>
            <a:r>
              <a:rPr sz="1200" spc="-5" dirty="0">
                <a:latin typeface="Times New Roman"/>
                <a:cs typeface="Times New Roman"/>
              </a:rPr>
              <a:t>at</a:t>
            </a:r>
            <a:endParaRPr sz="1200">
              <a:latin typeface="Times New Roman"/>
              <a:cs typeface="Times New Roman"/>
            </a:endParaRPr>
          </a:p>
          <a:p>
            <a:pPr marL="38100" marR="34290" algn="just">
              <a:lnSpc>
                <a:spcPct val="104600"/>
              </a:lnSpc>
              <a:spcBef>
                <a:spcPts val="90"/>
              </a:spcBef>
            </a:pPr>
            <a:r>
              <a:rPr sz="1200" b="1" i="1" spc="-10" dirty="0">
                <a:latin typeface="Times New Roman"/>
                <a:cs typeface="Times New Roman"/>
              </a:rPr>
              <a:t>x=0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subjected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net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25" dirty="0">
                <a:latin typeface="Times New Roman"/>
                <a:cs typeface="Times New Roman"/>
              </a:rPr>
              <a:t>flux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950" b="1" i="1" spc="-217" baseline="2136" dirty="0">
                <a:latin typeface="Times New Roman"/>
                <a:cs typeface="Times New Roman"/>
              </a:rPr>
              <a:t>q</a:t>
            </a:r>
            <a:r>
              <a:rPr sz="1950" spc="-217" baseline="6410" dirty="0">
                <a:latin typeface="MT Extra"/>
                <a:cs typeface="MT Extra"/>
              </a:rPr>
              <a:t></a:t>
            </a:r>
            <a:r>
              <a:rPr sz="1125" spc="-217" baseline="-18518" dirty="0">
                <a:latin typeface="Times New Roman"/>
                <a:cs typeface="Times New Roman"/>
              </a:rPr>
              <a:t>0 </a:t>
            </a:r>
            <a:r>
              <a:rPr sz="1200" b="1" i="1" spc="-5" dirty="0">
                <a:latin typeface="Times New Roman"/>
                <a:cs typeface="Times New Roman"/>
              </a:rPr>
              <a:t>=700 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00" spc="-25" dirty="0">
                <a:latin typeface="Times New Roman"/>
                <a:cs typeface="Times New Roman"/>
              </a:rPr>
              <a:t>while </a:t>
            </a:r>
            <a:r>
              <a:rPr sz="1200" spc="-5" dirty="0">
                <a:latin typeface="Times New Roman"/>
                <a:cs typeface="Times New Roman"/>
              </a:rPr>
              <a:t>the temperature at that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25" dirty="0">
                <a:latin typeface="Times New Roman"/>
                <a:cs typeface="Times New Roman"/>
              </a:rPr>
              <a:t>is  </a:t>
            </a:r>
            <a:r>
              <a:rPr sz="1200" spc="-10" dirty="0">
                <a:latin typeface="Times New Roman"/>
                <a:cs typeface="Times New Roman"/>
              </a:rPr>
              <a:t>measured   </a:t>
            </a:r>
            <a:r>
              <a:rPr sz="1200" spc="10" dirty="0">
                <a:latin typeface="Times New Roman"/>
                <a:cs typeface="Times New Roman"/>
              </a:rPr>
              <a:t>to   </a:t>
            </a:r>
            <a:r>
              <a:rPr sz="1200" spc="-15" dirty="0">
                <a:latin typeface="Times New Roman"/>
                <a:cs typeface="Times New Roman"/>
              </a:rPr>
              <a:t>be   </a:t>
            </a:r>
            <a:r>
              <a:rPr sz="1200" b="1" i="1" spc="-5" dirty="0">
                <a:latin typeface="Times New Roman"/>
                <a:cs typeface="Times New Roman"/>
              </a:rPr>
              <a:t>T</a:t>
            </a:r>
            <a:r>
              <a:rPr sz="1200" b="1" i="1" spc="-7" baseline="-10416" dirty="0">
                <a:latin typeface="Times New Roman"/>
                <a:cs typeface="Times New Roman"/>
              </a:rPr>
              <a:t>1</a:t>
            </a:r>
            <a:r>
              <a:rPr sz="1200" b="1" i="1" spc="-5" dirty="0">
                <a:latin typeface="Times New Roman"/>
                <a:cs typeface="Times New Roman"/>
              </a:rPr>
              <a:t>=80C°</a:t>
            </a:r>
            <a:r>
              <a:rPr sz="1200" spc="-5" dirty="0">
                <a:latin typeface="Times New Roman"/>
                <a:cs typeface="Times New Roman"/>
              </a:rPr>
              <a:t>.   </a:t>
            </a:r>
            <a:r>
              <a:rPr sz="1200" spc="-25" dirty="0">
                <a:latin typeface="Times New Roman"/>
                <a:cs typeface="Times New Roman"/>
              </a:rPr>
              <a:t>Assuming</a:t>
            </a:r>
            <a:r>
              <a:rPr sz="1200" spc="2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constant</a:t>
            </a:r>
            <a:endParaRPr sz="1200">
              <a:latin typeface="Times New Roman"/>
              <a:cs typeface="Times New Roman"/>
            </a:endParaRPr>
          </a:p>
          <a:p>
            <a:pPr marL="38100" marR="30480" algn="just">
              <a:lnSpc>
                <a:spcPts val="1370"/>
              </a:lnSpc>
              <a:spcBef>
                <a:spcPts val="55"/>
              </a:spcBef>
            </a:pPr>
            <a:r>
              <a:rPr sz="1200" spc="-10" dirty="0">
                <a:latin typeface="Times New Roman"/>
                <a:cs typeface="Times New Roman"/>
              </a:rPr>
              <a:t>thermal conductivity </a:t>
            </a:r>
            <a:r>
              <a:rPr sz="1200" spc="-15" dirty="0">
                <a:latin typeface="Times New Roman"/>
                <a:cs typeface="Times New Roman"/>
              </a:rPr>
              <a:t>and no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generation </a:t>
            </a:r>
            <a:r>
              <a:rPr sz="1200" spc="-25" dirty="0">
                <a:latin typeface="Times New Roman"/>
                <a:cs typeface="Times New Roman"/>
              </a:rPr>
              <a:t>in 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25" dirty="0">
                <a:latin typeface="Times New Roman"/>
                <a:cs typeface="Times New Roman"/>
              </a:rPr>
              <a:t>wall, 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(a)  </a:t>
            </a:r>
            <a:r>
              <a:rPr sz="1200" spc="-10" dirty="0">
                <a:latin typeface="Times New Roman"/>
                <a:cs typeface="Times New Roman"/>
              </a:rPr>
              <a:t>express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differential </a:t>
            </a:r>
            <a:r>
              <a:rPr sz="1200" spc="-5" dirty="0">
                <a:latin typeface="Times New Roman"/>
                <a:cs typeface="Times New Roman"/>
              </a:rPr>
              <a:t>equation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and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867403" y="6785356"/>
            <a:ext cx="3075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68935" algn="l"/>
                <a:tab pos="1104265" algn="l"/>
                <a:tab pos="1897380" algn="l"/>
                <a:tab pos="2242185" algn="l"/>
                <a:tab pos="2792095" algn="l"/>
              </a:tabLst>
            </a:pPr>
            <a:r>
              <a:rPr sz="1200" spc="20" dirty="0">
                <a:latin typeface="Times New Roman"/>
                <a:cs typeface="Times New Roman"/>
              </a:rPr>
              <a:t>t</a:t>
            </a:r>
            <a:r>
              <a:rPr sz="1200" spc="-30" dirty="0">
                <a:latin typeface="Times New Roman"/>
                <a:cs typeface="Times New Roman"/>
              </a:rPr>
              <a:t>h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30" dirty="0">
                <a:latin typeface="Times New Roman"/>
                <a:cs typeface="Times New Roman"/>
              </a:rPr>
              <a:t>b</a:t>
            </a:r>
            <a:r>
              <a:rPr sz="1200" spc="15" dirty="0">
                <a:latin typeface="Times New Roman"/>
                <a:cs typeface="Times New Roman"/>
              </a:rPr>
              <a:t>o</a:t>
            </a:r>
            <a:r>
              <a:rPr sz="1200" spc="-5" dirty="0">
                <a:latin typeface="Times New Roman"/>
                <a:cs typeface="Times New Roman"/>
              </a:rPr>
              <a:t>u</a:t>
            </a:r>
            <a:r>
              <a:rPr sz="1200" spc="-30" dirty="0">
                <a:latin typeface="Times New Roman"/>
                <a:cs typeface="Times New Roman"/>
              </a:rPr>
              <a:t>n</a:t>
            </a:r>
            <a:r>
              <a:rPr sz="1200" spc="-5" dirty="0">
                <a:latin typeface="Times New Roman"/>
                <a:cs typeface="Times New Roman"/>
              </a:rPr>
              <a:t>d</a:t>
            </a: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dirty="0">
                <a:latin typeface="Times New Roman"/>
                <a:cs typeface="Times New Roman"/>
              </a:rPr>
              <a:t>r</a:t>
            </a:r>
            <a:r>
              <a:rPr sz="1200" spc="-5" dirty="0">
                <a:latin typeface="Times New Roman"/>
                <a:cs typeface="Times New Roman"/>
              </a:rPr>
              <a:t>y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10" dirty="0">
                <a:latin typeface="Times New Roman"/>
                <a:cs typeface="Times New Roman"/>
              </a:rPr>
              <a:t>c</a:t>
            </a:r>
            <a:r>
              <a:rPr sz="1200" spc="15" dirty="0">
                <a:latin typeface="Times New Roman"/>
                <a:cs typeface="Times New Roman"/>
              </a:rPr>
              <a:t>o</a:t>
            </a:r>
            <a:r>
              <a:rPr sz="1200" spc="-30" dirty="0">
                <a:latin typeface="Times New Roman"/>
                <a:cs typeface="Times New Roman"/>
              </a:rPr>
              <a:t>n</a:t>
            </a:r>
            <a:r>
              <a:rPr sz="1200" spc="-5" dirty="0">
                <a:latin typeface="Times New Roman"/>
                <a:cs typeface="Times New Roman"/>
              </a:rPr>
              <a:t>d</a:t>
            </a:r>
            <a:r>
              <a:rPr sz="1200" spc="-50" dirty="0">
                <a:latin typeface="Times New Roman"/>
                <a:cs typeface="Times New Roman"/>
              </a:rPr>
              <a:t>i</a:t>
            </a:r>
            <a:r>
              <a:rPr sz="1200" spc="20" dirty="0">
                <a:latin typeface="Times New Roman"/>
                <a:cs typeface="Times New Roman"/>
              </a:rPr>
              <a:t>t</a:t>
            </a:r>
            <a:r>
              <a:rPr sz="1200" spc="-50" dirty="0">
                <a:latin typeface="Times New Roman"/>
                <a:cs typeface="Times New Roman"/>
              </a:rPr>
              <a:t>i</a:t>
            </a:r>
            <a:r>
              <a:rPr sz="1200" spc="15" dirty="0">
                <a:latin typeface="Times New Roman"/>
                <a:cs typeface="Times New Roman"/>
              </a:rPr>
              <a:t>o</a:t>
            </a:r>
            <a:r>
              <a:rPr sz="1200" spc="-30" dirty="0">
                <a:latin typeface="Times New Roman"/>
                <a:cs typeface="Times New Roman"/>
              </a:rPr>
              <a:t>n</a:t>
            </a:r>
            <a:r>
              <a:rPr sz="1200" spc="-5" dirty="0">
                <a:latin typeface="Times New Roman"/>
                <a:cs typeface="Times New Roman"/>
              </a:rPr>
              <a:t>s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45" dirty="0">
                <a:latin typeface="Times New Roman"/>
                <a:cs typeface="Times New Roman"/>
              </a:rPr>
              <a:t>f</a:t>
            </a:r>
            <a:r>
              <a:rPr sz="1200" spc="15" dirty="0">
                <a:latin typeface="Times New Roman"/>
                <a:cs typeface="Times New Roman"/>
              </a:rPr>
              <a:t>o</a:t>
            </a:r>
            <a:r>
              <a:rPr sz="1200" spc="-5" dirty="0">
                <a:latin typeface="Times New Roman"/>
                <a:cs typeface="Times New Roman"/>
              </a:rPr>
              <a:t>r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15" dirty="0">
                <a:latin typeface="Times New Roman"/>
                <a:cs typeface="Times New Roman"/>
              </a:rPr>
              <a:t>s</a:t>
            </a:r>
            <a:r>
              <a:rPr sz="1200" spc="20" dirty="0">
                <a:latin typeface="Times New Roman"/>
                <a:cs typeface="Times New Roman"/>
              </a:rPr>
              <a:t>t</a:t>
            </a:r>
            <a:r>
              <a:rPr sz="1200" spc="-10" dirty="0">
                <a:latin typeface="Times New Roman"/>
                <a:cs typeface="Times New Roman"/>
              </a:rPr>
              <a:t>ea</a:t>
            </a:r>
            <a:r>
              <a:rPr sz="1200" spc="-5" dirty="0">
                <a:latin typeface="Times New Roman"/>
                <a:cs typeface="Times New Roman"/>
              </a:rPr>
              <a:t>dy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15" dirty="0">
                <a:latin typeface="Times New Roman"/>
                <a:cs typeface="Times New Roman"/>
              </a:rPr>
              <a:t>o</a:t>
            </a:r>
            <a:r>
              <a:rPr sz="1200" spc="-30" dirty="0">
                <a:latin typeface="Times New Roman"/>
                <a:cs typeface="Times New Roman"/>
              </a:rPr>
              <a:t>n</a:t>
            </a:r>
            <a:r>
              <a:rPr sz="1200" spc="-15" dirty="0">
                <a:latin typeface="Times New Roman"/>
                <a:cs typeface="Times New Roman"/>
              </a:rPr>
              <a:t>e</a:t>
            </a:r>
            <a:r>
              <a:rPr sz="1200" spc="-5" dirty="0">
                <a:latin typeface="Times New Roman"/>
                <a:cs typeface="Times New Roman"/>
              </a:rPr>
              <a:t>-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867403" y="6959091"/>
            <a:ext cx="3075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Times New Roman"/>
                <a:cs typeface="Times New Roman"/>
              </a:rPr>
              <a:t>dimensional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conduction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wall,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(b)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867403" y="7135876"/>
            <a:ext cx="3079750" cy="55880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algn="just">
              <a:lnSpc>
                <a:spcPct val="95800"/>
              </a:lnSpc>
              <a:spcBef>
                <a:spcPts val="160"/>
              </a:spcBef>
            </a:pPr>
            <a:r>
              <a:rPr sz="1200" spc="-10" dirty="0">
                <a:latin typeface="Times New Roman"/>
                <a:cs typeface="Times New Roman"/>
              </a:rPr>
              <a:t>obtain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relation for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variation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temperature 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wall by </a:t>
            </a:r>
            <a:r>
              <a:rPr sz="1200" spc="-20" dirty="0">
                <a:latin typeface="Times New Roman"/>
                <a:cs typeface="Times New Roman"/>
              </a:rPr>
              <a:t>solving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differential </a:t>
            </a:r>
            <a:r>
              <a:rPr sz="1200" spc="-5" dirty="0">
                <a:latin typeface="Times New Roman"/>
                <a:cs typeface="Times New Roman"/>
              </a:rPr>
              <a:t>equation,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(c) </a:t>
            </a:r>
            <a:r>
              <a:rPr sz="1200" spc="-10" dirty="0">
                <a:latin typeface="Times New Roman"/>
                <a:cs typeface="Times New Roman"/>
              </a:rPr>
              <a:t>evaluate </a:t>
            </a:r>
            <a:r>
              <a:rPr sz="1200" spc="-5" dirty="0">
                <a:latin typeface="Times New Roman"/>
                <a:cs typeface="Times New Roman"/>
              </a:rPr>
              <a:t>the temperature</a:t>
            </a:r>
            <a:r>
              <a:rPr sz="1200" spc="14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right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867403" y="7660132"/>
            <a:ext cx="2964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89760" algn="l"/>
              </a:tabLst>
            </a:pP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wall </a:t>
            </a:r>
            <a:r>
              <a:rPr sz="1200" spc="-5" dirty="0">
                <a:latin typeface="Times New Roman"/>
                <a:cs typeface="Times New Roman"/>
              </a:rPr>
              <a:t>at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x=L</a:t>
            </a:r>
            <a:r>
              <a:rPr sz="1200" i="1" spc="-5" dirty="0">
                <a:latin typeface="Times New Roman"/>
                <a:cs typeface="Times New Roman"/>
              </a:rPr>
              <a:t>.	</a:t>
            </a: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(c)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-4C°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829303" y="9412732"/>
            <a:ext cx="3154045" cy="5651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50800" marR="43180" algn="just">
              <a:lnSpc>
                <a:spcPct val="97500"/>
              </a:lnSpc>
              <a:spcBef>
                <a:spcPts val="135"/>
              </a:spcBef>
              <a:tabLst>
                <a:tab pos="1918970" algn="l"/>
              </a:tabLst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2.6- </a:t>
            </a:r>
            <a:r>
              <a:rPr sz="1200" spc="-5" dirty="0">
                <a:latin typeface="Times New Roman"/>
                <a:cs typeface="Times New Roman"/>
              </a:rPr>
              <a:t>Repeat </a:t>
            </a:r>
            <a:r>
              <a:rPr sz="1200" dirty="0">
                <a:latin typeface="Times New Roman"/>
                <a:cs typeface="Times New Roman"/>
              </a:rPr>
              <a:t>Prob.(2.5)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25" dirty="0">
                <a:latin typeface="Times New Roman"/>
                <a:cs typeface="Times New Roman"/>
              </a:rPr>
              <a:t>flux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950 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85C° </a:t>
            </a:r>
            <a:r>
              <a:rPr sz="1200" spc="-5" dirty="0">
                <a:latin typeface="Times New Roman"/>
                <a:cs typeface="Times New Roman"/>
              </a:rPr>
              <a:t>at the  </a:t>
            </a:r>
            <a:r>
              <a:rPr sz="1200" spc="-25" dirty="0">
                <a:latin typeface="Times New Roman"/>
                <a:cs typeface="Times New Roman"/>
              </a:rPr>
              <a:t>left </a:t>
            </a:r>
            <a:r>
              <a:rPr sz="1200" spc="-10" dirty="0">
                <a:latin typeface="Times New Roman"/>
                <a:cs typeface="Times New Roman"/>
              </a:rPr>
              <a:t>surface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at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x=0</a:t>
            </a:r>
            <a:r>
              <a:rPr sz="1200" spc="-5" dirty="0">
                <a:latin typeface="Times New Roman"/>
                <a:cs typeface="Times New Roman"/>
              </a:rPr>
              <a:t>.	</a:t>
            </a: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(c)</a:t>
            </a:r>
            <a:r>
              <a:rPr sz="1200" b="1" i="1" spc="1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-29C°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633472" y="8264143"/>
            <a:ext cx="969263" cy="16581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202935" y="3579367"/>
            <a:ext cx="1706879" cy="16581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398008" y="7950200"/>
            <a:ext cx="1508760" cy="14386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36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904" y="339343"/>
            <a:ext cx="6291072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5904" y="339343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895" y="415544"/>
            <a:ext cx="6291072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1895" y="415544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0936" y="49174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3" y="228600"/>
                </a:lnTo>
                <a:lnTo>
                  <a:pt x="628802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18236" y="463804"/>
            <a:ext cx="975994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Two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12617" y="463804"/>
            <a:ext cx="200723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Heat Conduction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Equation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95883" y="747268"/>
            <a:ext cx="3135630" cy="30308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 algn="just">
              <a:lnSpc>
                <a:spcPct val="959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2.7-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large </a:t>
            </a:r>
            <a:r>
              <a:rPr sz="1200" dirty="0">
                <a:latin typeface="Times New Roman"/>
                <a:cs typeface="Times New Roman"/>
              </a:rPr>
              <a:t>steel </a:t>
            </a:r>
            <a:r>
              <a:rPr sz="1200" spc="-10" dirty="0">
                <a:latin typeface="Times New Roman"/>
                <a:cs typeface="Times New Roman"/>
              </a:rPr>
              <a:t>plate </a:t>
            </a:r>
            <a:r>
              <a:rPr sz="1200" spc="-25" dirty="0">
                <a:latin typeface="Times New Roman"/>
                <a:cs typeface="Times New Roman"/>
              </a:rPr>
              <a:t>having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thickness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b="1" i="1" spc="-5" dirty="0">
                <a:latin typeface="Times New Roman"/>
                <a:cs typeface="Times New Roman"/>
              </a:rPr>
              <a:t>L=4in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0" dirty="0">
                <a:latin typeface="Times New Roman"/>
                <a:cs typeface="Times New Roman"/>
              </a:rPr>
              <a:t>thermal conductivity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k=7.2 Btu/h·ft·F°</a:t>
            </a:r>
            <a:r>
              <a:rPr sz="1200" spc="-5" dirty="0">
                <a:latin typeface="Times New Roman"/>
                <a:cs typeface="Times New Roman"/>
              </a:rPr>
              <a:t>,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an </a:t>
            </a:r>
            <a:r>
              <a:rPr sz="1200" spc="-25" dirty="0">
                <a:latin typeface="Times New Roman"/>
                <a:cs typeface="Times New Roman"/>
              </a:rPr>
              <a:t>emissivity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300" b="1" i="1" spc="-5" dirty="0">
                <a:latin typeface="Times New Roman"/>
                <a:cs typeface="Times New Roman"/>
              </a:rPr>
              <a:t>ε</a:t>
            </a:r>
            <a:r>
              <a:rPr sz="1200" b="1" i="1" spc="-5" dirty="0">
                <a:latin typeface="Times New Roman"/>
                <a:cs typeface="Times New Roman"/>
              </a:rPr>
              <a:t>=0.6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35" dirty="0">
                <a:latin typeface="Times New Roman"/>
                <a:cs typeface="Times New Roman"/>
              </a:rPr>
              <a:t>lying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ground. 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exposed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plate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10" dirty="0">
                <a:latin typeface="Times New Roman"/>
                <a:cs typeface="Times New Roman"/>
              </a:rPr>
              <a:t>x=L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known 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exchange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convection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ambient  </a:t>
            </a:r>
            <a:r>
              <a:rPr sz="1200" spc="-20" dirty="0">
                <a:latin typeface="Times New Roman"/>
                <a:cs typeface="Times New Roman"/>
              </a:rPr>
              <a:t>air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T</a:t>
            </a:r>
            <a:r>
              <a:rPr sz="1200" b="1" i="1" spc="-7" baseline="-10416" dirty="0">
                <a:latin typeface="Times New Roman"/>
                <a:cs typeface="Times New Roman"/>
              </a:rPr>
              <a:t>∞</a:t>
            </a:r>
            <a:r>
              <a:rPr sz="1200" b="1" i="1" spc="-5" dirty="0">
                <a:latin typeface="Times New Roman"/>
                <a:cs typeface="Times New Roman"/>
              </a:rPr>
              <a:t>=90F°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an </a:t>
            </a:r>
            <a:r>
              <a:rPr sz="1200" spc="-10" dirty="0">
                <a:latin typeface="Times New Roman"/>
                <a:cs typeface="Times New Roman"/>
              </a:rPr>
              <a:t>average heat transfer  </a:t>
            </a:r>
            <a:r>
              <a:rPr sz="1200" spc="-20" dirty="0">
                <a:latin typeface="Times New Roman"/>
                <a:cs typeface="Times New Roman"/>
              </a:rPr>
              <a:t>coefficient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h </a:t>
            </a:r>
            <a:r>
              <a:rPr sz="1200" b="1" i="1" spc="-10" dirty="0">
                <a:latin typeface="Times New Roman"/>
                <a:cs typeface="Times New Roman"/>
              </a:rPr>
              <a:t>=12 </a:t>
            </a:r>
            <a:r>
              <a:rPr sz="1200" b="1" i="1" spc="-5" dirty="0">
                <a:latin typeface="Times New Roman"/>
                <a:cs typeface="Times New Roman"/>
              </a:rPr>
              <a:t>Btu/h </a:t>
            </a:r>
            <a:r>
              <a:rPr sz="1200" b="1" i="1" dirty="0">
                <a:latin typeface="Times New Roman"/>
                <a:cs typeface="Times New Roman"/>
              </a:rPr>
              <a:t>·ft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·F°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spc="-15" dirty="0">
                <a:latin typeface="Times New Roman"/>
                <a:cs typeface="Times New Roman"/>
              </a:rPr>
              <a:t>well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spc="-15" dirty="0">
                <a:latin typeface="Times New Roman"/>
                <a:cs typeface="Times New Roman"/>
              </a:rPr>
              <a:t>by  </a:t>
            </a:r>
            <a:r>
              <a:rPr sz="1200" spc="-10" dirty="0">
                <a:latin typeface="Times New Roman"/>
                <a:cs typeface="Times New Roman"/>
              </a:rPr>
              <a:t>radiation with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open </a:t>
            </a:r>
            <a:r>
              <a:rPr sz="1200" spc="-5" dirty="0">
                <a:latin typeface="Times New Roman"/>
                <a:cs typeface="Times New Roman"/>
              </a:rPr>
              <a:t>sky </a:t>
            </a:r>
            <a:r>
              <a:rPr sz="1200" spc="-10" dirty="0">
                <a:latin typeface="Times New Roman"/>
                <a:cs typeface="Times New Roman"/>
              </a:rPr>
              <a:t>with an </a:t>
            </a:r>
            <a:r>
              <a:rPr sz="1200" spc="-20" dirty="0">
                <a:latin typeface="Times New Roman"/>
                <a:cs typeface="Times New Roman"/>
              </a:rPr>
              <a:t>equivalent  </a:t>
            </a:r>
            <a:r>
              <a:rPr sz="1200" spc="-5" dirty="0">
                <a:latin typeface="Times New Roman"/>
                <a:cs typeface="Times New Roman"/>
              </a:rPr>
              <a:t>sky 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T</a:t>
            </a:r>
            <a:r>
              <a:rPr sz="1200" b="1" i="1" spc="-7" baseline="-10416" dirty="0">
                <a:latin typeface="Times New Roman"/>
                <a:cs typeface="Times New Roman"/>
              </a:rPr>
              <a:t>sky</a:t>
            </a:r>
            <a:r>
              <a:rPr sz="1200" b="1" i="1" spc="-5" dirty="0">
                <a:latin typeface="Times New Roman"/>
                <a:cs typeface="Times New Roman"/>
              </a:rPr>
              <a:t>=510R°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5" dirty="0">
                <a:latin typeface="Times New Roman"/>
                <a:cs typeface="Times New Roman"/>
              </a:rPr>
              <a:t>Also, </a:t>
            </a:r>
            <a:r>
              <a:rPr sz="1200" spc="-5" dirty="0">
                <a:latin typeface="Times New Roman"/>
                <a:cs typeface="Times New Roman"/>
              </a:rPr>
              <a:t>the  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upper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plate </a:t>
            </a:r>
            <a:r>
              <a:rPr sz="1200" spc="-25" dirty="0">
                <a:latin typeface="Times New Roman"/>
                <a:cs typeface="Times New Roman"/>
              </a:rPr>
              <a:t>is  </a:t>
            </a:r>
            <a:r>
              <a:rPr sz="1200" spc="-10" dirty="0">
                <a:latin typeface="Times New Roman"/>
                <a:cs typeface="Times New Roman"/>
              </a:rPr>
              <a:t>measured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b="1" i="1" spc="-5" dirty="0">
                <a:latin typeface="Times New Roman"/>
                <a:cs typeface="Times New Roman"/>
              </a:rPr>
              <a:t>75F°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25" dirty="0">
                <a:latin typeface="Times New Roman"/>
                <a:cs typeface="Times New Roman"/>
              </a:rPr>
              <a:t>Assuming </a:t>
            </a:r>
            <a:r>
              <a:rPr sz="1200" dirty="0">
                <a:latin typeface="Times New Roman"/>
                <a:cs typeface="Times New Roman"/>
              </a:rPr>
              <a:t>steady </a:t>
            </a:r>
            <a:r>
              <a:rPr sz="1200" spc="-10" dirty="0">
                <a:latin typeface="Times New Roman"/>
                <a:cs typeface="Times New Roman"/>
              </a:rPr>
              <a:t>one-  </a:t>
            </a:r>
            <a:r>
              <a:rPr sz="1200" spc="-20" dirty="0">
                <a:latin typeface="Times New Roman"/>
                <a:cs typeface="Times New Roman"/>
              </a:rPr>
              <a:t>dimensional </a:t>
            </a:r>
            <a:r>
              <a:rPr sz="1200" spc="-10" dirty="0">
                <a:latin typeface="Times New Roman"/>
                <a:cs typeface="Times New Roman"/>
              </a:rPr>
              <a:t>heat transfer,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(a) </a:t>
            </a:r>
            <a:r>
              <a:rPr sz="1200" spc="-10" dirty="0">
                <a:latin typeface="Times New Roman"/>
                <a:cs typeface="Times New Roman"/>
              </a:rPr>
              <a:t>obtain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relation for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variation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plate </a:t>
            </a:r>
            <a:r>
              <a:rPr sz="1200" spc="-15" dirty="0">
                <a:latin typeface="Times New Roman"/>
                <a:cs typeface="Times New Roman"/>
              </a:rPr>
              <a:t>by  </a:t>
            </a:r>
            <a:r>
              <a:rPr sz="1200" spc="-20" dirty="0">
                <a:latin typeface="Times New Roman"/>
                <a:cs typeface="Times New Roman"/>
              </a:rPr>
              <a:t>solving </a:t>
            </a:r>
            <a:r>
              <a:rPr sz="1200" spc="-5" dirty="0">
                <a:latin typeface="Times New Roman"/>
                <a:cs typeface="Times New Roman"/>
              </a:rPr>
              <a:t>the conduction </a:t>
            </a:r>
            <a:r>
              <a:rPr sz="1200" spc="-20" dirty="0">
                <a:latin typeface="Times New Roman"/>
                <a:cs typeface="Times New Roman"/>
              </a:rPr>
              <a:t>differential </a:t>
            </a:r>
            <a:r>
              <a:rPr sz="1200" spc="-5" dirty="0">
                <a:latin typeface="Times New Roman"/>
                <a:cs typeface="Times New Roman"/>
              </a:rPr>
              <a:t>equation,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and</a:t>
            </a:r>
            <a:endParaRPr sz="1200">
              <a:latin typeface="Times New Roman"/>
              <a:cs typeface="Times New Roman"/>
            </a:endParaRPr>
          </a:p>
          <a:p>
            <a:pPr marL="38100" marR="36830" algn="just">
              <a:lnSpc>
                <a:spcPts val="1390"/>
              </a:lnSpc>
              <a:spcBef>
                <a:spcPts val="15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(b)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value 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lower surface 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plate </a:t>
            </a:r>
            <a:r>
              <a:rPr sz="1200" spc="-5" dirty="0">
                <a:latin typeface="Times New Roman"/>
                <a:cs typeface="Times New Roman"/>
              </a:rPr>
              <a:t>at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x=0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marL="1765935" algn="just">
              <a:lnSpc>
                <a:spcPts val="1355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(b) 67.3</a:t>
            </a:r>
            <a:r>
              <a:rPr sz="1200" b="1" i="1" spc="2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F°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21283" y="5203444"/>
            <a:ext cx="3081020" cy="38227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lnSpc>
                <a:spcPts val="1370"/>
              </a:lnSpc>
              <a:spcBef>
                <a:spcPts val="204"/>
              </a:spcBef>
              <a:tabLst>
                <a:tab pos="1740535" algn="l"/>
              </a:tabLst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2.8- </a:t>
            </a:r>
            <a:r>
              <a:rPr sz="1200" spc="-5" dirty="0">
                <a:latin typeface="Times New Roman"/>
                <a:cs typeface="Times New Roman"/>
              </a:rPr>
              <a:t>Repeat </a:t>
            </a:r>
            <a:r>
              <a:rPr sz="1200" dirty="0">
                <a:latin typeface="Times New Roman"/>
                <a:cs typeface="Times New Roman"/>
              </a:rPr>
              <a:t>Prob.(2.7) </a:t>
            </a:r>
            <a:r>
              <a:rPr sz="1200" spc="-15" dirty="0">
                <a:latin typeface="Times New Roman"/>
                <a:cs typeface="Times New Roman"/>
              </a:rPr>
              <a:t>by disregarding </a:t>
            </a:r>
            <a:r>
              <a:rPr sz="1200" spc="-10" dirty="0">
                <a:latin typeface="Times New Roman"/>
                <a:cs typeface="Times New Roman"/>
              </a:rPr>
              <a:t>radiation  heat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transfer.	</a:t>
            </a: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(b) 66.7</a:t>
            </a:r>
            <a:r>
              <a:rPr sz="1200" b="1" i="1" spc="2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F°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95883" y="5727700"/>
            <a:ext cx="3134995" cy="19608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 algn="just">
              <a:lnSpc>
                <a:spcPct val="958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2.9- </a:t>
            </a: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compressed </a:t>
            </a:r>
            <a:r>
              <a:rPr sz="1200" spc="-20" dirty="0">
                <a:latin typeface="Times New Roman"/>
                <a:cs typeface="Times New Roman"/>
              </a:rPr>
              <a:t>air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pipe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length  </a:t>
            </a:r>
            <a:r>
              <a:rPr sz="1200" b="1" i="1" dirty="0">
                <a:latin typeface="Times New Roman"/>
                <a:cs typeface="Times New Roman"/>
              </a:rPr>
              <a:t>L=6m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25" dirty="0">
                <a:latin typeface="Times New Roman"/>
                <a:cs typeface="Times New Roman"/>
              </a:rPr>
              <a:t>inner </a:t>
            </a:r>
            <a:r>
              <a:rPr sz="1200" spc="-10" dirty="0">
                <a:latin typeface="Times New Roman"/>
                <a:cs typeface="Times New Roman"/>
              </a:rPr>
              <a:t>radius </a:t>
            </a:r>
            <a:r>
              <a:rPr sz="1200" b="1" i="1" dirty="0">
                <a:latin typeface="Times New Roman"/>
                <a:cs typeface="Times New Roman"/>
              </a:rPr>
              <a:t>r</a:t>
            </a:r>
            <a:r>
              <a:rPr sz="1200" b="1" i="1" baseline="-10416" dirty="0">
                <a:latin typeface="Times New Roman"/>
                <a:cs typeface="Times New Roman"/>
              </a:rPr>
              <a:t>1</a:t>
            </a:r>
            <a:r>
              <a:rPr sz="1200" b="1" i="1" dirty="0">
                <a:latin typeface="Times New Roman"/>
                <a:cs typeface="Times New Roman"/>
              </a:rPr>
              <a:t>=3.7cm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5" dirty="0">
                <a:latin typeface="Times New Roman"/>
                <a:cs typeface="Times New Roman"/>
              </a:rPr>
              <a:t>outer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radius  </a:t>
            </a:r>
            <a:r>
              <a:rPr sz="1200" b="1" i="1" spc="-5" dirty="0">
                <a:latin typeface="Times New Roman"/>
                <a:cs typeface="Times New Roman"/>
              </a:rPr>
              <a:t>r</a:t>
            </a:r>
            <a:r>
              <a:rPr sz="1200" b="1" i="1" spc="-7" baseline="-10416" dirty="0">
                <a:latin typeface="Times New Roman"/>
                <a:cs typeface="Times New Roman"/>
              </a:rPr>
              <a:t>2</a:t>
            </a:r>
            <a:r>
              <a:rPr sz="1200" b="1" i="1" spc="-5" dirty="0">
                <a:latin typeface="Times New Roman"/>
                <a:cs typeface="Times New Roman"/>
              </a:rPr>
              <a:t>=4cm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thermal conductivity </a:t>
            </a:r>
            <a:r>
              <a:rPr sz="1200" b="1" i="1" spc="-5" dirty="0">
                <a:latin typeface="Times New Roman"/>
                <a:cs typeface="Times New Roman"/>
              </a:rPr>
              <a:t>k </a:t>
            </a:r>
            <a:r>
              <a:rPr sz="1200" b="1" i="1" spc="-10" dirty="0">
                <a:latin typeface="Times New Roman"/>
                <a:cs typeface="Times New Roman"/>
              </a:rPr>
              <a:t>=14 W/m </a:t>
            </a:r>
            <a:r>
              <a:rPr sz="1200" b="1" i="1" spc="-5" dirty="0">
                <a:latin typeface="Times New Roman"/>
                <a:cs typeface="Times New Roman"/>
              </a:rPr>
              <a:t>·C°  </a:t>
            </a:r>
            <a:r>
              <a:rPr sz="1200" spc="-10" dirty="0">
                <a:latin typeface="Times New Roman"/>
                <a:cs typeface="Times New Roman"/>
              </a:rPr>
              <a:t>equipped with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5" dirty="0">
                <a:latin typeface="Times New Roman"/>
                <a:cs typeface="Times New Roman"/>
              </a:rPr>
              <a:t>300W </a:t>
            </a:r>
            <a:r>
              <a:rPr sz="1200" spc="-10" dirty="0">
                <a:latin typeface="Times New Roman"/>
                <a:cs typeface="Times New Roman"/>
              </a:rPr>
              <a:t>strip </a:t>
            </a:r>
            <a:r>
              <a:rPr sz="1200" spc="-5" dirty="0">
                <a:latin typeface="Times New Roman"/>
                <a:cs typeface="Times New Roman"/>
              </a:rPr>
              <a:t>heater. </a:t>
            </a:r>
            <a:r>
              <a:rPr sz="1200" spc="-30" dirty="0">
                <a:latin typeface="Times New Roman"/>
                <a:cs typeface="Times New Roman"/>
              </a:rPr>
              <a:t>Air </a:t>
            </a:r>
            <a:r>
              <a:rPr sz="1200" spc="-25" dirty="0">
                <a:latin typeface="Times New Roman"/>
                <a:cs typeface="Times New Roman"/>
              </a:rPr>
              <a:t>is flowing  </a:t>
            </a:r>
            <a:r>
              <a:rPr sz="1200" dirty="0">
                <a:latin typeface="Times New Roman"/>
                <a:cs typeface="Times New Roman"/>
              </a:rPr>
              <a:t>through 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5" dirty="0">
                <a:latin typeface="Times New Roman"/>
                <a:cs typeface="Times New Roman"/>
              </a:rPr>
              <a:t>pipe  </a:t>
            </a:r>
            <a:r>
              <a:rPr sz="1200" spc="-5" dirty="0">
                <a:latin typeface="Times New Roman"/>
                <a:cs typeface="Times New Roman"/>
              </a:rPr>
              <a:t>at  an  </a:t>
            </a:r>
            <a:r>
              <a:rPr sz="1200" spc="-10" dirty="0">
                <a:latin typeface="Times New Roman"/>
                <a:cs typeface="Times New Roman"/>
              </a:rPr>
              <a:t>average  </a:t>
            </a:r>
            <a:r>
              <a:rPr sz="1200" spc="-5" dirty="0">
                <a:latin typeface="Times New Roman"/>
                <a:cs typeface="Times New Roman"/>
              </a:rPr>
              <a:t>temperature  </a:t>
            </a:r>
            <a:r>
              <a:rPr sz="1200" spc="5" dirty="0">
                <a:latin typeface="Times New Roman"/>
                <a:cs typeface="Times New Roman"/>
              </a:rPr>
              <a:t> of</a:t>
            </a:r>
            <a:endParaRPr sz="1200">
              <a:latin typeface="Times New Roman"/>
              <a:cs typeface="Times New Roman"/>
            </a:endParaRPr>
          </a:p>
          <a:p>
            <a:pPr marL="38100" marR="35560" algn="just">
              <a:lnSpc>
                <a:spcPct val="95700"/>
              </a:lnSpc>
              <a:spcBef>
                <a:spcPts val="15"/>
              </a:spcBef>
            </a:pPr>
            <a:r>
              <a:rPr sz="1200" b="1" i="1" spc="-10" dirty="0">
                <a:latin typeface="Times New Roman"/>
                <a:cs typeface="Times New Roman"/>
              </a:rPr>
              <a:t>-10C</a:t>
            </a:r>
            <a:r>
              <a:rPr sz="1200" spc="-10" dirty="0">
                <a:latin typeface="Times New Roman"/>
                <a:cs typeface="Times New Roman"/>
              </a:rPr>
              <a:t>°,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average </a:t>
            </a:r>
            <a:r>
              <a:rPr sz="1200" spc="-5" dirty="0">
                <a:latin typeface="Times New Roman"/>
                <a:cs typeface="Times New Roman"/>
              </a:rPr>
              <a:t>convection </a:t>
            </a:r>
            <a:r>
              <a:rPr sz="1200" spc="-10" dirty="0">
                <a:latin typeface="Times New Roman"/>
                <a:cs typeface="Times New Roman"/>
              </a:rPr>
              <a:t>heat transfer  </a:t>
            </a:r>
            <a:r>
              <a:rPr sz="1200" spc="-20" dirty="0">
                <a:latin typeface="Times New Roman"/>
                <a:cs typeface="Times New Roman"/>
              </a:rPr>
              <a:t>coefficient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inner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h=30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r>
              <a:rPr sz="1200" b="1" i="1" dirty="0">
                <a:latin typeface="Times New Roman"/>
                <a:cs typeface="Times New Roman"/>
              </a:rPr>
              <a:t>·C°</a:t>
            </a:r>
            <a:r>
              <a:rPr sz="1200" dirty="0">
                <a:latin typeface="Times New Roman"/>
                <a:cs typeface="Times New Roman"/>
              </a:rPr>
              <a:t>.  </a:t>
            </a:r>
            <a:r>
              <a:rPr sz="1200" spc="-25" dirty="0">
                <a:latin typeface="Times New Roman"/>
                <a:cs typeface="Times New Roman"/>
              </a:rPr>
              <a:t>Assuming </a:t>
            </a:r>
            <a:r>
              <a:rPr sz="1200" b="1" i="1" spc="-5" dirty="0">
                <a:latin typeface="Times New Roman"/>
                <a:cs typeface="Times New Roman"/>
              </a:rPr>
              <a:t>15%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generated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strip  </a:t>
            </a:r>
            <a:r>
              <a:rPr sz="1200" spc="-5" dirty="0">
                <a:latin typeface="Times New Roman"/>
                <a:cs typeface="Times New Roman"/>
              </a:rPr>
              <a:t>heater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lost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insulation,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(a) </a:t>
            </a:r>
            <a:r>
              <a:rPr sz="1200" spc="-10" dirty="0">
                <a:latin typeface="Times New Roman"/>
                <a:cs typeface="Times New Roman"/>
              </a:rPr>
              <a:t>obtain </a:t>
            </a:r>
            <a:r>
              <a:rPr sz="1200" spc="-5" dirty="0">
                <a:latin typeface="Times New Roman"/>
                <a:cs typeface="Times New Roman"/>
              </a:rPr>
              <a:t>a  </a:t>
            </a:r>
            <a:r>
              <a:rPr sz="1200" spc="-10" dirty="0">
                <a:latin typeface="Times New Roman"/>
                <a:cs typeface="Times New Roman"/>
              </a:rPr>
              <a:t>relation for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variation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5" dirty="0">
                <a:latin typeface="Times New Roman"/>
                <a:cs typeface="Times New Roman"/>
              </a:rPr>
              <a:t>pipe    </a:t>
            </a:r>
            <a:r>
              <a:rPr sz="1200" spc="-10" dirty="0">
                <a:latin typeface="Times New Roman"/>
                <a:cs typeface="Times New Roman"/>
              </a:rPr>
              <a:t>material    </a:t>
            </a:r>
            <a:r>
              <a:rPr sz="1200" spc="-15" dirty="0">
                <a:latin typeface="Times New Roman"/>
                <a:cs typeface="Times New Roman"/>
              </a:rPr>
              <a:t>by    </a:t>
            </a:r>
            <a:r>
              <a:rPr sz="1200" spc="-20" dirty="0">
                <a:latin typeface="Times New Roman"/>
                <a:cs typeface="Times New Roman"/>
              </a:rPr>
              <a:t>solving    </a:t>
            </a:r>
            <a:r>
              <a:rPr sz="1200" spc="-5" dirty="0">
                <a:latin typeface="Times New Roman"/>
                <a:cs typeface="Times New Roman"/>
              </a:rPr>
              <a:t>the    </a:t>
            </a:r>
            <a:r>
              <a:rPr sz="1200" dirty="0">
                <a:latin typeface="Times New Roman"/>
                <a:cs typeface="Times New Roman"/>
              </a:rPr>
              <a:t>steady  </a:t>
            </a:r>
            <a:r>
              <a:rPr sz="1200" spc="19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one-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21283" y="7657083"/>
            <a:ext cx="30854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82980" algn="l"/>
                <a:tab pos="1489075" algn="l"/>
                <a:tab pos="2416175" algn="l"/>
              </a:tabLst>
            </a:pPr>
            <a:r>
              <a:rPr sz="1200" spc="-20" dirty="0">
                <a:latin typeface="Times New Roman"/>
                <a:cs typeface="Times New Roman"/>
              </a:rPr>
              <a:t>dimensional	</a:t>
            </a:r>
            <a:r>
              <a:rPr sz="1200" spc="-10" dirty="0">
                <a:latin typeface="Times New Roman"/>
                <a:cs typeface="Times New Roman"/>
              </a:rPr>
              <a:t>heat	</a:t>
            </a:r>
            <a:r>
              <a:rPr sz="1200" spc="-5" dirty="0">
                <a:latin typeface="Times New Roman"/>
                <a:cs typeface="Times New Roman"/>
              </a:rPr>
              <a:t>conduction	</a:t>
            </a:r>
            <a:r>
              <a:rPr sz="1200" spc="-20" dirty="0">
                <a:latin typeface="Times New Roman"/>
                <a:cs typeface="Times New Roman"/>
              </a:rPr>
              <a:t>differential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21283" y="7830819"/>
            <a:ext cx="3077845" cy="5651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390"/>
              </a:lnSpc>
              <a:spcBef>
                <a:spcPts val="185"/>
              </a:spcBef>
            </a:pPr>
            <a:r>
              <a:rPr sz="1200" spc="-5" dirty="0">
                <a:latin typeface="Times New Roman"/>
                <a:cs typeface="Times New Roman"/>
              </a:rPr>
              <a:t>equation,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(b) </a:t>
            </a:r>
            <a:r>
              <a:rPr sz="1200" spc="-10" dirty="0">
                <a:latin typeface="Times New Roman"/>
                <a:cs typeface="Times New Roman"/>
              </a:rPr>
              <a:t>evaluate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inner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5" dirty="0">
                <a:latin typeface="Times New Roman"/>
                <a:cs typeface="Times New Roman"/>
              </a:rPr>
              <a:t>outer 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5" dirty="0">
                <a:latin typeface="Times New Roman"/>
                <a:cs typeface="Times New Roman"/>
              </a:rPr>
              <a:t>temperatures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pipe.</a:t>
            </a:r>
            <a:endParaRPr sz="1200">
              <a:latin typeface="Times New Roman"/>
              <a:cs typeface="Times New Roman"/>
            </a:endParaRPr>
          </a:p>
          <a:p>
            <a:pPr marL="1085215">
              <a:lnSpc>
                <a:spcPts val="1380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(b)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-3.91C°,</a:t>
            </a:r>
            <a:r>
              <a:rPr sz="1200" b="1" i="1" spc="4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-3.87C°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842003" y="747268"/>
            <a:ext cx="3136900" cy="3951604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38100" marR="30480" algn="just">
              <a:lnSpc>
                <a:spcPct val="96000"/>
              </a:lnSpc>
              <a:spcBef>
                <a:spcPts val="155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2.10-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5" dirty="0">
                <a:latin typeface="Times New Roman"/>
                <a:cs typeface="Times New Roman"/>
              </a:rPr>
              <a:t>2kW </a:t>
            </a:r>
            <a:r>
              <a:rPr sz="1200" spc="-10" dirty="0">
                <a:latin typeface="Times New Roman"/>
                <a:cs typeface="Times New Roman"/>
              </a:rPr>
              <a:t>resistance </a:t>
            </a:r>
            <a:r>
              <a:rPr sz="1200" spc="-5" dirty="0">
                <a:latin typeface="Times New Roman"/>
                <a:cs typeface="Times New Roman"/>
              </a:rPr>
              <a:t>heater </a:t>
            </a:r>
            <a:r>
              <a:rPr sz="1200" spc="-15" dirty="0">
                <a:latin typeface="Times New Roman"/>
                <a:cs typeface="Times New Roman"/>
              </a:rPr>
              <a:t>wire </a:t>
            </a:r>
            <a:r>
              <a:rPr sz="1200" spc="-10" dirty="0">
                <a:latin typeface="Times New Roman"/>
                <a:cs typeface="Times New Roman"/>
              </a:rPr>
              <a:t>with thermal  conductivity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k </a:t>
            </a:r>
            <a:r>
              <a:rPr sz="1200" b="1" i="1" spc="-10" dirty="0">
                <a:latin typeface="Times New Roman"/>
                <a:cs typeface="Times New Roman"/>
              </a:rPr>
              <a:t>=20 W/m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, a </a:t>
            </a:r>
            <a:r>
              <a:rPr sz="1200" spc="-15" dirty="0">
                <a:latin typeface="Times New Roman"/>
                <a:cs typeface="Times New Roman"/>
              </a:rPr>
              <a:t>diameter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b="1" i="1" dirty="0">
                <a:latin typeface="Times New Roman"/>
                <a:cs typeface="Times New Roman"/>
              </a:rPr>
              <a:t>D=5mm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length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L=0.7m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used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boil  </a:t>
            </a:r>
            <a:r>
              <a:rPr sz="1200" dirty="0">
                <a:latin typeface="Times New Roman"/>
                <a:cs typeface="Times New Roman"/>
              </a:rPr>
              <a:t>water. If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0" dirty="0">
                <a:latin typeface="Times New Roman"/>
                <a:cs typeface="Times New Roman"/>
              </a:rPr>
              <a:t>resistance </a:t>
            </a:r>
            <a:r>
              <a:rPr sz="1200" spc="-15" dirty="0">
                <a:latin typeface="Times New Roman"/>
                <a:cs typeface="Times New Roman"/>
              </a:rPr>
              <a:t>wire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T</a:t>
            </a:r>
            <a:r>
              <a:rPr sz="1200" b="1" i="1" spc="-7" baseline="-10416" dirty="0">
                <a:latin typeface="Times New Roman"/>
                <a:cs typeface="Times New Roman"/>
              </a:rPr>
              <a:t>s</a:t>
            </a:r>
            <a:r>
              <a:rPr sz="1200" b="1" i="1" spc="-5" dirty="0">
                <a:latin typeface="Times New Roman"/>
                <a:cs typeface="Times New Roman"/>
              </a:rPr>
              <a:t>=110C°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 temperature at the center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wire.</a:t>
            </a:r>
            <a:endParaRPr sz="1200">
              <a:latin typeface="Times New Roman"/>
              <a:cs typeface="Times New Roman"/>
            </a:endParaRPr>
          </a:p>
          <a:p>
            <a:pPr marL="38100" marR="30480" indent="1868170">
              <a:lnSpc>
                <a:spcPct val="95600"/>
              </a:lnSpc>
              <a:spcBef>
                <a:spcPts val="15"/>
              </a:spcBef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121.4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C° 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2.11-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long </a:t>
            </a:r>
            <a:r>
              <a:rPr sz="1200" spc="-5" dirty="0">
                <a:latin typeface="Times New Roman"/>
                <a:cs typeface="Times New Roman"/>
              </a:rPr>
              <a:t>homogeneous </a:t>
            </a:r>
            <a:r>
              <a:rPr sz="1200" spc="-10" dirty="0">
                <a:latin typeface="Times New Roman"/>
                <a:cs typeface="Times New Roman"/>
              </a:rPr>
              <a:t>resistance </a:t>
            </a:r>
            <a:r>
              <a:rPr sz="1200" spc="-15" dirty="0">
                <a:latin typeface="Times New Roman"/>
                <a:cs typeface="Times New Roman"/>
              </a:rPr>
              <a:t>wire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radius </a:t>
            </a:r>
            <a:r>
              <a:rPr sz="1200" b="1" i="1" spc="-5" dirty="0">
                <a:latin typeface="Times New Roman"/>
                <a:cs typeface="Times New Roman"/>
              </a:rPr>
              <a:t>r</a:t>
            </a:r>
            <a:r>
              <a:rPr sz="1200" b="1" i="1" spc="-7" baseline="-10416" dirty="0">
                <a:latin typeface="Times New Roman"/>
                <a:cs typeface="Times New Roman"/>
              </a:rPr>
              <a:t>0</a:t>
            </a:r>
            <a:r>
              <a:rPr sz="1200" b="1" i="1" spc="-5" dirty="0">
                <a:latin typeface="Times New Roman"/>
                <a:cs typeface="Times New Roman"/>
              </a:rPr>
              <a:t>=0.25in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thermal conductivity </a:t>
            </a:r>
            <a:r>
              <a:rPr sz="1200" b="1" i="1" spc="-5" dirty="0">
                <a:latin typeface="Times New Roman"/>
                <a:cs typeface="Times New Roman"/>
              </a:rPr>
              <a:t>k =8.6  Btu/h </a:t>
            </a:r>
            <a:r>
              <a:rPr sz="1200" b="1" i="1" dirty="0">
                <a:latin typeface="Times New Roman"/>
                <a:cs typeface="Times New Roman"/>
              </a:rPr>
              <a:t>·ft </a:t>
            </a:r>
            <a:r>
              <a:rPr sz="1200" b="1" i="1" spc="-5" dirty="0">
                <a:latin typeface="Times New Roman"/>
                <a:cs typeface="Times New Roman"/>
              </a:rPr>
              <a:t>·F° </a:t>
            </a:r>
            <a:r>
              <a:rPr sz="1200" spc="-25" dirty="0">
                <a:latin typeface="Times New Roman"/>
                <a:cs typeface="Times New Roman"/>
              </a:rPr>
              <a:t>is being </a:t>
            </a:r>
            <a:r>
              <a:rPr sz="1200" spc="-5" dirty="0">
                <a:latin typeface="Times New Roman"/>
                <a:cs typeface="Times New Roman"/>
              </a:rPr>
              <a:t>used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boil </a:t>
            </a:r>
            <a:r>
              <a:rPr sz="1200" dirty="0">
                <a:latin typeface="Times New Roman"/>
                <a:cs typeface="Times New Roman"/>
              </a:rPr>
              <a:t>water </a:t>
            </a:r>
            <a:r>
              <a:rPr sz="1200" spc="-5" dirty="0">
                <a:latin typeface="Times New Roman"/>
                <a:cs typeface="Times New Roman"/>
              </a:rPr>
              <a:t>at  </a:t>
            </a:r>
            <a:r>
              <a:rPr sz="1200" spc="-10" dirty="0">
                <a:latin typeface="Times New Roman"/>
                <a:cs typeface="Times New Roman"/>
              </a:rPr>
              <a:t>atmospheric </a:t>
            </a:r>
            <a:r>
              <a:rPr sz="1200" spc="-5" dirty="0">
                <a:latin typeface="Times New Roman"/>
                <a:cs typeface="Times New Roman"/>
              </a:rPr>
              <a:t>pressure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the passage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electric  </a:t>
            </a:r>
            <a:r>
              <a:rPr sz="1200" spc="-5" dirty="0">
                <a:latin typeface="Times New Roman"/>
                <a:cs typeface="Times New Roman"/>
              </a:rPr>
              <a:t>current. Heat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generated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wire </a:t>
            </a:r>
            <a:r>
              <a:rPr sz="1200" spc="-20" dirty="0">
                <a:latin typeface="Times New Roman"/>
                <a:cs typeface="Times New Roman"/>
              </a:rPr>
              <a:t>uniformly 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   a   </a:t>
            </a:r>
            <a:r>
              <a:rPr sz="1200" spc="-10" dirty="0">
                <a:latin typeface="Times New Roman"/>
                <a:cs typeface="Times New Roman"/>
              </a:rPr>
              <a:t>result  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spc="-10" dirty="0">
                <a:latin typeface="Times New Roman"/>
                <a:cs typeface="Times New Roman"/>
              </a:rPr>
              <a:t>resistance   </a:t>
            </a:r>
            <a:r>
              <a:rPr sz="1200" spc="-15" dirty="0">
                <a:latin typeface="Times New Roman"/>
                <a:cs typeface="Times New Roman"/>
              </a:rPr>
              <a:t>heating   </a:t>
            </a:r>
            <a:r>
              <a:rPr sz="1200" spc="-5" dirty="0">
                <a:latin typeface="Times New Roman"/>
                <a:cs typeface="Times New Roman"/>
              </a:rPr>
              <a:t>at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  </a:t>
            </a:r>
            <a:r>
              <a:rPr sz="1200" spc="5" dirty="0">
                <a:latin typeface="Times New Roman"/>
                <a:cs typeface="Times New Roman"/>
              </a:rPr>
              <a:t>rate  of</a:t>
            </a:r>
            <a:endParaRPr sz="1200">
              <a:latin typeface="Times New Roman"/>
              <a:cs typeface="Times New Roman"/>
            </a:endParaRPr>
          </a:p>
          <a:p>
            <a:pPr marL="38100" marR="32384" indent="36195" algn="just">
              <a:lnSpc>
                <a:spcPct val="98700"/>
              </a:lnSpc>
              <a:spcBef>
                <a:spcPts val="90"/>
              </a:spcBef>
            </a:pPr>
            <a:r>
              <a:rPr sz="2025" b="1" i="1" spc="-397" baseline="2057" dirty="0">
                <a:latin typeface="Times New Roman"/>
                <a:cs typeface="Times New Roman"/>
              </a:rPr>
              <a:t>g</a:t>
            </a:r>
            <a:r>
              <a:rPr sz="2025" spc="-397" baseline="6172" dirty="0">
                <a:latin typeface="MT Extra"/>
                <a:cs typeface="MT Extra"/>
              </a:rPr>
              <a:t></a:t>
            </a:r>
            <a:r>
              <a:rPr sz="2025" spc="-397" baseline="6172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=1800 Btu/h </a:t>
            </a:r>
            <a:r>
              <a:rPr sz="1200" b="1" i="1" dirty="0">
                <a:latin typeface="Times New Roman"/>
                <a:cs typeface="Times New Roman"/>
              </a:rPr>
              <a:t>·in</a:t>
            </a:r>
            <a:r>
              <a:rPr sz="1200" b="1" i="1" baseline="38194" dirty="0">
                <a:latin typeface="Times New Roman"/>
                <a:cs typeface="Times New Roman"/>
              </a:rPr>
              <a:t>3</a:t>
            </a:r>
            <a:r>
              <a:rPr sz="1200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heat </a:t>
            </a:r>
            <a:r>
              <a:rPr sz="1200" spc="-5" dirty="0">
                <a:latin typeface="Times New Roman"/>
                <a:cs typeface="Times New Roman"/>
              </a:rPr>
              <a:t>generated </a:t>
            </a:r>
            <a:r>
              <a:rPr sz="1200" spc="-25" dirty="0">
                <a:latin typeface="Times New Roman"/>
                <a:cs typeface="Times New Roman"/>
              </a:rPr>
              <a:t>is  </a:t>
            </a:r>
            <a:r>
              <a:rPr sz="1200" spc="-5" dirty="0">
                <a:latin typeface="Times New Roman"/>
                <a:cs typeface="Times New Roman"/>
              </a:rPr>
              <a:t>transferred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dirty="0">
                <a:latin typeface="Times New Roman"/>
                <a:cs typeface="Times New Roman"/>
              </a:rPr>
              <a:t>water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212F°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convection </a:t>
            </a:r>
            <a:r>
              <a:rPr sz="1200" spc="-10" dirty="0">
                <a:latin typeface="Times New Roman"/>
                <a:cs typeface="Times New Roman"/>
              </a:rPr>
              <a:t>with  </a:t>
            </a:r>
            <a:r>
              <a:rPr sz="1200" spc="-5" dirty="0">
                <a:latin typeface="Times New Roman"/>
                <a:cs typeface="Times New Roman"/>
              </a:rPr>
              <a:t>an </a:t>
            </a:r>
            <a:r>
              <a:rPr sz="1200" spc="-10" dirty="0">
                <a:latin typeface="Times New Roman"/>
                <a:cs typeface="Times New Roman"/>
              </a:rPr>
              <a:t>average heat transfer </a:t>
            </a:r>
            <a:r>
              <a:rPr sz="1200" spc="-20" dirty="0">
                <a:latin typeface="Times New Roman"/>
                <a:cs typeface="Times New Roman"/>
              </a:rPr>
              <a:t>coefficient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h=820  Btu/h </a:t>
            </a:r>
            <a:r>
              <a:rPr sz="1200" b="1" i="1" dirty="0">
                <a:latin typeface="Times New Roman"/>
                <a:cs typeface="Times New Roman"/>
              </a:rPr>
              <a:t>·ft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·F°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25" dirty="0">
                <a:latin typeface="Times New Roman"/>
                <a:cs typeface="Times New Roman"/>
              </a:rPr>
              <a:t>Assuming </a:t>
            </a:r>
            <a:r>
              <a:rPr sz="1200" dirty="0">
                <a:latin typeface="Times New Roman"/>
                <a:cs typeface="Times New Roman"/>
              </a:rPr>
              <a:t>steady </a:t>
            </a:r>
            <a:r>
              <a:rPr sz="1200" spc="-15" dirty="0">
                <a:latin typeface="Times New Roman"/>
                <a:cs typeface="Times New Roman"/>
              </a:rPr>
              <a:t>one-dimensional  </a:t>
            </a:r>
            <a:r>
              <a:rPr sz="1200" spc="-10" dirty="0">
                <a:latin typeface="Times New Roman"/>
                <a:cs typeface="Times New Roman"/>
              </a:rPr>
              <a:t>heat    transfer,   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(a)   </a:t>
            </a:r>
            <a:r>
              <a:rPr sz="1200" spc="-10" dirty="0">
                <a:latin typeface="Times New Roman"/>
                <a:cs typeface="Times New Roman"/>
              </a:rPr>
              <a:t>obtain   </a:t>
            </a:r>
            <a:r>
              <a:rPr sz="1200" spc="-5" dirty="0">
                <a:latin typeface="Times New Roman"/>
                <a:cs typeface="Times New Roman"/>
              </a:rPr>
              <a:t>a   </a:t>
            </a:r>
            <a:r>
              <a:rPr sz="1200" spc="-10" dirty="0">
                <a:latin typeface="Times New Roman"/>
                <a:cs typeface="Times New Roman"/>
              </a:rPr>
              <a:t>relation   for  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endParaRPr sz="1200">
              <a:latin typeface="Times New Roman"/>
              <a:cs typeface="Times New Roman"/>
            </a:endParaRPr>
          </a:p>
          <a:p>
            <a:pPr marL="38100" marR="36830" algn="just">
              <a:lnSpc>
                <a:spcPct val="95800"/>
              </a:lnSpc>
              <a:spcBef>
                <a:spcPts val="10"/>
              </a:spcBef>
            </a:pPr>
            <a:r>
              <a:rPr sz="1200" spc="-10" dirty="0">
                <a:latin typeface="Times New Roman"/>
                <a:cs typeface="Times New Roman"/>
              </a:rPr>
              <a:t>variation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wire by </a:t>
            </a:r>
            <a:r>
              <a:rPr sz="1200" spc="-20" dirty="0">
                <a:latin typeface="Times New Roman"/>
                <a:cs typeface="Times New Roman"/>
              </a:rPr>
              <a:t>solving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differential </a:t>
            </a:r>
            <a:r>
              <a:rPr sz="1200" spc="-5" dirty="0">
                <a:latin typeface="Times New Roman"/>
                <a:cs typeface="Times New Roman"/>
              </a:rPr>
              <a:t>equation,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(b)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 temperature at the </a:t>
            </a:r>
            <a:r>
              <a:rPr sz="1200" spc="-15" dirty="0">
                <a:latin typeface="Times New Roman"/>
                <a:cs typeface="Times New Roman"/>
              </a:rPr>
              <a:t>centerline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wire.</a:t>
            </a:r>
            <a:endParaRPr sz="1200">
              <a:latin typeface="Times New Roman"/>
              <a:cs typeface="Times New Roman"/>
            </a:endParaRPr>
          </a:p>
          <a:p>
            <a:pPr marL="1726564" algn="just">
              <a:lnSpc>
                <a:spcPts val="1390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(b)</a:t>
            </a:r>
            <a:r>
              <a:rPr sz="1200" b="1" i="1" spc="3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290.8F°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842003" y="5538723"/>
            <a:ext cx="3134995" cy="12598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 algn="just">
              <a:lnSpc>
                <a:spcPct val="958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2.12- </a:t>
            </a: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large </a:t>
            </a:r>
            <a:r>
              <a:rPr sz="1200" b="1" i="1" spc="-5" dirty="0">
                <a:latin typeface="Times New Roman"/>
                <a:cs typeface="Times New Roman"/>
              </a:rPr>
              <a:t>3cm</a:t>
            </a:r>
            <a:r>
              <a:rPr sz="1200" spc="-5" dirty="0">
                <a:latin typeface="Times New Roman"/>
                <a:cs typeface="Times New Roman"/>
              </a:rPr>
              <a:t>-thick </a:t>
            </a:r>
            <a:r>
              <a:rPr sz="1200" spc="-15" dirty="0">
                <a:latin typeface="Times New Roman"/>
                <a:cs typeface="Times New Roman"/>
              </a:rPr>
              <a:t>stainless </a:t>
            </a:r>
            <a:r>
              <a:rPr sz="1200" dirty="0">
                <a:latin typeface="Times New Roman"/>
                <a:cs typeface="Times New Roman"/>
              </a:rPr>
              <a:t>steel  </a:t>
            </a:r>
            <a:r>
              <a:rPr sz="1200" spc="-10" dirty="0">
                <a:latin typeface="Times New Roman"/>
                <a:cs typeface="Times New Roman"/>
              </a:rPr>
              <a:t>plate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k=15.1 </a:t>
            </a:r>
            <a:r>
              <a:rPr sz="1200" b="1" i="1" dirty="0">
                <a:latin typeface="Times New Roman"/>
                <a:cs typeface="Times New Roman"/>
              </a:rPr>
              <a:t>W/m·C°</a:t>
            </a:r>
            <a:r>
              <a:rPr sz="1200" dirty="0">
                <a:latin typeface="Times New Roman"/>
                <a:cs typeface="Times New Roman"/>
              </a:rPr>
              <a:t>)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20" dirty="0">
                <a:latin typeface="Times New Roman"/>
                <a:cs typeface="Times New Roman"/>
              </a:rPr>
              <a:t>which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3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generated  </a:t>
            </a:r>
            <a:r>
              <a:rPr sz="1200" spc="-20" dirty="0">
                <a:latin typeface="Times New Roman"/>
                <a:cs typeface="Times New Roman"/>
              </a:rPr>
              <a:t>uniformly </a:t>
            </a:r>
            <a:r>
              <a:rPr sz="1200" spc="-5" dirty="0">
                <a:latin typeface="Times New Roman"/>
                <a:cs typeface="Times New Roman"/>
              </a:rPr>
              <a:t>at a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b="1" i="1" spc="-5" dirty="0">
                <a:latin typeface="Times New Roman"/>
                <a:cs typeface="Times New Roman"/>
              </a:rPr>
              <a:t>5×10</a:t>
            </a:r>
            <a:r>
              <a:rPr sz="1200" b="1" i="1" spc="-7" baseline="38194" dirty="0">
                <a:latin typeface="Times New Roman"/>
                <a:cs typeface="Times New Roman"/>
              </a:rPr>
              <a:t>5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3</a:t>
            </a:r>
            <a:r>
              <a:rPr sz="1200" dirty="0">
                <a:latin typeface="Times New Roman"/>
                <a:cs typeface="Times New Roman"/>
              </a:rPr>
              <a:t>. </a:t>
            </a:r>
            <a:r>
              <a:rPr sz="1200" spc="5" dirty="0">
                <a:latin typeface="Times New Roman"/>
                <a:cs typeface="Times New Roman"/>
              </a:rPr>
              <a:t>Both </a:t>
            </a:r>
            <a:r>
              <a:rPr sz="1200" spc="-15" dirty="0">
                <a:latin typeface="Times New Roman"/>
                <a:cs typeface="Times New Roman"/>
              </a:rPr>
              <a:t>sides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plate </a:t>
            </a:r>
            <a:r>
              <a:rPr sz="1200" spc="-5" dirty="0">
                <a:latin typeface="Times New Roman"/>
                <a:cs typeface="Times New Roman"/>
              </a:rPr>
              <a:t>are exposed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an </a:t>
            </a:r>
            <a:r>
              <a:rPr sz="1200" spc="-20" dirty="0">
                <a:latin typeface="Times New Roman"/>
                <a:cs typeface="Times New Roman"/>
              </a:rPr>
              <a:t>environment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30C° 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20" dirty="0">
                <a:latin typeface="Times New Roman"/>
                <a:cs typeface="Times New Roman"/>
              </a:rPr>
              <a:t>coefficient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60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r>
              <a:rPr sz="1200" b="1" i="1" dirty="0">
                <a:latin typeface="Times New Roman"/>
                <a:cs typeface="Times New Roman"/>
              </a:rPr>
              <a:t>·C°</a:t>
            </a:r>
            <a:r>
              <a:rPr sz="1200" dirty="0">
                <a:latin typeface="Times New Roman"/>
                <a:cs typeface="Times New Roman"/>
              </a:rPr>
              <a:t>.  </a:t>
            </a:r>
            <a:r>
              <a:rPr sz="1200" spc="-20" dirty="0">
                <a:latin typeface="Times New Roman"/>
                <a:cs typeface="Times New Roman"/>
              </a:rPr>
              <a:t>Explain </a:t>
            </a: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plate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highest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0" dirty="0">
                <a:latin typeface="Times New Roman"/>
                <a:cs typeface="Times New Roman"/>
              </a:rPr>
              <a:t>lowest </a:t>
            </a:r>
            <a:r>
              <a:rPr sz="1200" spc="-5" dirty="0">
                <a:latin typeface="Times New Roman"/>
                <a:cs typeface="Times New Roman"/>
              </a:rPr>
              <a:t>temperatures </a:t>
            </a:r>
            <a:r>
              <a:rPr sz="1200" spc="-25" dirty="0">
                <a:latin typeface="Times New Roman"/>
                <a:cs typeface="Times New Roman"/>
              </a:rPr>
              <a:t>will </a:t>
            </a:r>
            <a:r>
              <a:rPr sz="1200" dirty="0">
                <a:latin typeface="Times New Roman"/>
                <a:cs typeface="Times New Roman"/>
              </a:rPr>
              <a:t>occur, </a:t>
            </a:r>
            <a:r>
              <a:rPr sz="1200" spc="-15" dirty="0">
                <a:latin typeface="Times New Roman"/>
                <a:cs typeface="Times New Roman"/>
              </a:rPr>
              <a:t>and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determine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867403" y="6672580"/>
            <a:ext cx="3078480" cy="580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1700"/>
              </a:lnSpc>
              <a:spcBef>
                <a:spcPts val="100"/>
              </a:spcBef>
              <a:tabLst>
                <a:tab pos="1259205" algn="l"/>
              </a:tabLst>
            </a:pPr>
            <a:r>
              <a:rPr sz="1200" spc="-15" dirty="0">
                <a:latin typeface="Times New Roman"/>
                <a:cs typeface="Times New Roman"/>
              </a:rPr>
              <a:t>their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values.	</a:t>
            </a: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155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C°,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158.7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C° 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2.13- </a:t>
            </a: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large </a:t>
            </a:r>
            <a:r>
              <a:rPr sz="1200" b="1" i="1" spc="-5" dirty="0">
                <a:latin typeface="Times New Roman"/>
                <a:cs typeface="Times New Roman"/>
              </a:rPr>
              <a:t>5cm</a:t>
            </a:r>
            <a:r>
              <a:rPr sz="1200" spc="-5" dirty="0">
                <a:latin typeface="Times New Roman"/>
                <a:cs typeface="Times New Roman"/>
              </a:rPr>
              <a:t>-thick </a:t>
            </a:r>
            <a:r>
              <a:rPr sz="1200" spc="-10" dirty="0">
                <a:latin typeface="Times New Roman"/>
                <a:cs typeface="Times New Roman"/>
              </a:rPr>
              <a:t>brass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plate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867403" y="7218171"/>
            <a:ext cx="30791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37285" algn="l"/>
                <a:tab pos="1377950" algn="l"/>
                <a:tab pos="1869439" algn="l"/>
                <a:tab pos="2251075" algn="l"/>
              </a:tabLst>
            </a:pP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k=111W/m·C°</a:t>
            </a:r>
            <a:r>
              <a:rPr sz="1200" spc="-5" dirty="0">
                <a:latin typeface="Times New Roman"/>
                <a:cs typeface="Times New Roman"/>
              </a:rPr>
              <a:t>)	</a:t>
            </a:r>
            <a:r>
              <a:rPr sz="1200" spc="-25" dirty="0">
                <a:latin typeface="Times New Roman"/>
                <a:cs typeface="Times New Roman"/>
              </a:rPr>
              <a:t>in	</a:t>
            </a:r>
            <a:r>
              <a:rPr sz="1200" spc="-20" dirty="0">
                <a:latin typeface="Times New Roman"/>
                <a:cs typeface="Times New Roman"/>
              </a:rPr>
              <a:t>which	</a:t>
            </a:r>
            <a:r>
              <a:rPr sz="1200" spc="-10" dirty="0">
                <a:latin typeface="Times New Roman"/>
                <a:cs typeface="Times New Roman"/>
              </a:rPr>
              <a:t>heat	</a:t>
            </a:r>
            <a:r>
              <a:rPr sz="1200" spc="-25" dirty="0">
                <a:latin typeface="Times New Roman"/>
                <a:cs typeface="Times New Roman"/>
              </a:rPr>
              <a:t>is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generated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842003" y="7394956"/>
            <a:ext cx="3133090" cy="73279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 algn="just">
              <a:lnSpc>
                <a:spcPct val="95600"/>
              </a:lnSpc>
              <a:spcBef>
                <a:spcPts val="160"/>
              </a:spcBef>
            </a:pPr>
            <a:r>
              <a:rPr sz="1200" spc="-20" dirty="0">
                <a:latin typeface="Times New Roman"/>
                <a:cs typeface="Times New Roman"/>
              </a:rPr>
              <a:t>uniformly </a:t>
            </a:r>
            <a:r>
              <a:rPr sz="1200" spc="-5" dirty="0">
                <a:latin typeface="Times New Roman"/>
                <a:cs typeface="Times New Roman"/>
              </a:rPr>
              <a:t>at a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b="1" i="1" spc="-5" dirty="0">
                <a:latin typeface="Times New Roman"/>
                <a:cs typeface="Times New Roman"/>
              </a:rPr>
              <a:t>2×10</a:t>
            </a:r>
            <a:r>
              <a:rPr sz="1200" b="1" i="1" spc="-7" baseline="38194" dirty="0">
                <a:latin typeface="Times New Roman"/>
                <a:cs typeface="Times New Roman"/>
              </a:rPr>
              <a:t>5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3</a:t>
            </a:r>
            <a:r>
              <a:rPr sz="1200" dirty="0">
                <a:latin typeface="Times New Roman"/>
                <a:cs typeface="Times New Roman"/>
              </a:rPr>
              <a:t>. </a:t>
            </a:r>
            <a:r>
              <a:rPr sz="1200" spc="-15" dirty="0">
                <a:latin typeface="Times New Roman"/>
                <a:cs typeface="Times New Roman"/>
              </a:rPr>
              <a:t>One side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plate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5" dirty="0">
                <a:latin typeface="Times New Roman"/>
                <a:cs typeface="Times New Roman"/>
              </a:rPr>
              <a:t>insulated </a:t>
            </a:r>
            <a:r>
              <a:rPr sz="1200" spc="-25" dirty="0">
                <a:latin typeface="Times New Roman"/>
                <a:cs typeface="Times New Roman"/>
              </a:rPr>
              <a:t>while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other </a:t>
            </a:r>
            <a:r>
              <a:rPr sz="1200" spc="-15" dirty="0">
                <a:latin typeface="Times New Roman"/>
                <a:cs typeface="Times New Roman"/>
              </a:rPr>
              <a:t>side </a:t>
            </a:r>
            <a:r>
              <a:rPr sz="1200" spc="-25" dirty="0">
                <a:latin typeface="Times New Roman"/>
                <a:cs typeface="Times New Roman"/>
              </a:rPr>
              <a:t>is  </a:t>
            </a:r>
            <a:r>
              <a:rPr sz="1200" spc="-5" dirty="0">
                <a:latin typeface="Times New Roman"/>
                <a:cs typeface="Times New Roman"/>
              </a:rPr>
              <a:t>exposed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an </a:t>
            </a:r>
            <a:r>
              <a:rPr sz="1200" spc="-20" dirty="0">
                <a:latin typeface="Times New Roman"/>
                <a:cs typeface="Times New Roman"/>
              </a:rPr>
              <a:t>environment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25C°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heat  transfer </a:t>
            </a:r>
            <a:r>
              <a:rPr sz="1200" spc="-20" dirty="0">
                <a:latin typeface="Times New Roman"/>
                <a:cs typeface="Times New Roman"/>
              </a:rPr>
              <a:t>coefficient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44W/m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r>
              <a:rPr sz="1200" b="1" i="1" dirty="0">
                <a:latin typeface="Times New Roman"/>
                <a:cs typeface="Times New Roman"/>
              </a:rPr>
              <a:t>·C°</a:t>
            </a:r>
            <a:r>
              <a:rPr sz="1200" dirty="0">
                <a:latin typeface="Times New Roman"/>
                <a:cs typeface="Times New Roman"/>
              </a:rPr>
              <a:t>. </a:t>
            </a:r>
            <a:r>
              <a:rPr sz="1200" spc="-20" dirty="0">
                <a:latin typeface="Times New Roman"/>
                <a:cs typeface="Times New Roman"/>
              </a:rPr>
              <a:t>Explain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where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867403" y="8095995"/>
            <a:ext cx="30753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4955" algn="l"/>
                <a:tab pos="610235" algn="l"/>
                <a:tab pos="1052830" algn="l"/>
                <a:tab pos="1386840" algn="l"/>
                <a:tab pos="1966595" algn="l"/>
                <a:tab pos="2332990" algn="l"/>
                <a:tab pos="2668270" algn="l"/>
              </a:tabLst>
            </a:pPr>
            <a:r>
              <a:rPr sz="1200" spc="-50" dirty="0">
                <a:latin typeface="Times New Roman"/>
                <a:cs typeface="Times New Roman"/>
              </a:rPr>
              <a:t>i</a:t>
            </a:r>
            <a:r>
              <a:rPr sz="1200" spc="-5" dirty="0">
                <a:latin typeface="Times New Roman"/>
                <a:cs typeface="Times New Roman"/>
              </a:rPr>
              <a:t>n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20" dirty="0">
                <a:latin typeface="Times New Roman"/>
                <a:cs typeface="Times New Roman"/>
              </a:rPr>
              <a:t>t</a:t>
            </a:r>
            <a:r>
              <a:rPr sz="1200" spc="-30" dirty="0">
                <a:latin typeface="Times New Roman"/>
                <a:cs typeface="Times New Roman"/>
              </a:rPr>
              <a:t>h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5" dirty="0">
                <a:latin typeface="Times New Roman"/>
                <a:cs typeface="Times New Roman"/>
              </a:rPr>
              <a:t>p</a:t>
            </a:r>
            <a:r>
              <a:rPr sz="1200" spc="-50" dirty="0">
                <a:latin typeface="Times New Roman"/>
                <a:cs typeface="Times New Roman"/>
              </a:rPr>
              <a:t>l</a:t>
            </a: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spc="20" dirty="0">
                <a:latin typeface="Times New Roman"/>
                <a:cs typeface="Times New Roman"/>
              </a:rPr>
              <a:t>t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20" dirty="0">
                <a:latin typeface="Times New Roman"/>
                <a:cs typeface="Times New Roman"/>
              </a:rPr>
              <a:t>t</a:t>
            </a:r>
            <a:r>
              <a:rPr sz="1200" spc="-30" dirty="0">
                <a:latin typeface="Times New Roman"/>
                <a:cs typeface="Times New Roman"/>
              </a:rPr>
              <a:t>h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30" dirty="0">
                <a:latin typeface="Times New Roman"/>
                <a:cs typeface="Times New Roman"/>
              </a:rPr>
              <a:t>h</a:t>
            </a:r>
            <a:r>
              <a:rPr sz="1200" spc="-50" dirty="0">
                <a:latin typeface="Times New Roman"/>
                <a:cs typeface="Times New Roman"/>
              </a:rPr>
              <a:t>i</a:t>
            </a:r>
            <a:r>
              <a:rPr sz="1200" spc="-5" dirty="0">
                <a:latin typeface="Times New Roman"/>
                <a:cs typeface="Times New Roman"/>
              </a:rPr>
              <a:t>g</a:t>
            </a:r>
            <a:r>
              <a:rPr sz="1200" spc="-30" dirty="0">
                <a:latin typeface="Times New Roman"/>
                <a:cs typeface="Times New Roman"/>
              </a:rPr>
              <a:t>h</a:t>
            </a:r>
            <a:r>
              <a:rPr sz="1200" spc="-10" dirty="0">
                <a:latin typeface="Times New Roman"/>
                <a:cs typeface="Times New Roman"/>
              </a:rPr>
              <a:t>e</a:t>
            </a:r>
            <a:r>
              <a:rPr sz="1200" spc="-15" dirty="0">
                <a:latin typeface="Times New Roman"/>
                <a:cs typeface="Times New Roman"/>
              </a:rPr>
              <a:t>s</a:t>
            </a:r>
            <a:r>
              <a:rPr sz="1200" spc="-5" dirty="0">
                <a:latin typeface="Times New Roman"/>
                <a:cs typeface="Times New Roman"/>
              </a:rPr>
              <a:t>t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spc="-30" dirty="0">
                <a:latin typeface="Times New Roman"/>
                <a:cs typeface="Times New Roman"/>
              </a:rPr>
              <a:t>n</a:t>
            </a:r>
            <a:r>
              <a:rPr sz="1200" spc="-5" dirty="0">
                <a:latin typeface="Times New Roman"/>
                <a:cs typeface="Times New Roman"/>
              </a:rPr>
              <a:t>d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20" dirty="0">
                <a:latin typeface="Times New Roman"/>
                <a:cs typeface="Times New Roman"/>
              </a:rPr>
              <a:t>t</a:t>
            </a:r>
            <a:r>
              <a:rPr sz="1200" spc="-30" dirty="0">
                <a:latin typeface="Times New Roman"/>
                <a:cs typeface="Times New Roman"/>
              </a:rPr>
              <a:t>h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50" dirty="0">
                <a:latin typeface="Times New Roman"/>
                <a:cs typeface="Times New Roman"/>
              </a:rPr>
              <a:t>l</a:t>
            </a:r>
            <a:r>
              <a:rPr sz="1200" spc="15" dirty="0">
                <a:latin typeface="Times New Roman"/>
                <a:cs typeface="Times New Roman"/>
              </a:rPr>
              <a:t>o</a:t>
            </a:r>
            <a:r>
              <a:rPr sz="1200" spc="-10" dirty="0">
                <a:latin typeface="Times New Roman"/>
                <a:cs typeface="Times New Roman"/>
              </a:rPr>
              <a:t>we</a:t>
            </a:r>
            <a:r>
              <a:rPr sz="1200" spc="-15" dirty="0">
                <a:latin typeface="Times New Roman"/>
                <a:cs typeface="Times New Roman"/>
              </a:rPr>
              <a:t>s</a:t>
            </a:r>
            <a:r>
              <a:rPr sz="1200" spc="-5" dirty="0">
                <a:latin typeface="Times New Roman"/>
                <a:cs typeface="Times New Roman"/>
              </a:rPr>
              <a:t>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867403" y="8269732"/>
            <a:ext cx="3075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temperatures </a:t>
            </a:r>
            <a:r>
              <a:rPr sz="1200" spc="-25" dirty="0">
                <a:latin typeface="Times New Roman"/>
                <a:cs typeface="Times New Roman"/>
              </a:rPr>
              <a:t>will </a:t>
            </a:r>
            <a:r>
              <a:rPr sz="1200" dirty="0">
                <a:latin typeface="Times New Roman"/>
                <a:cs typeface="Times New Roman"/>
              </a:rPr>
              <a:t>occur, </a:t>
            </a:r>
            <a:r>
              <a:rPr sz="1200" spc="-15" dirty="0">
                <a:latin typeface="Times New Roman"/>
                <a:cs typeface="Times New Roman"/>
              </a:rPr>
              <a:t>and determine</a:t>
            </a:r>
            <a:r>
              <a:rPr sz="1200" spc="16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their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829303" y="8352028"/>
            <a:ext cx="3157220" cy="1635125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840"/>
              </a:spcBef>
              <a:tabLst>
                <a:tab pos="1202690" algn="l"/>
              </a:tabLst>
            </a:pPr>
            <a:r>
              <a:rPr sz="1200" spc="-15" dirty="0">
                <a:latin typeface="Times New Roman"/>
                <a:cs typeface="Times New Roman"/>
              </a:rPr>
              <a:t>values.	</a:t>
            </a: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252.3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C°,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254.5</a:t>
            </a:r>
            <a:r>
              <a:rPr sz="1200" b="1" i="1" spc="5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C°</a:t>
            </a:r>
            <a:endParaRPr sz="1200">
              <a:latin typeface="Times New Roman"/>
              <a:cs typeface="Times New Roman"/>
            </a:endParaRPr>
          </a:p>
          <a:p>
            <a:pPr marL="50800" marR="44450">
              <a:lnSpc>
                <a:spcPts val="1370"/>
              </a:lnSpc>
              <a:spcBef>
                <a:spcPts val="85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2.14-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5" dirty="0">
                <a:latin typeface="Times New Roman"/>
                <a:cs typeface="Times New Roman"/>
              </a:rPr>
              <a:t>6m</a:t>
            </a:r>
            <a:r>
              <a:rPr sz="1200" spc="-5" dirty="0">
                <a:latin typeface="Times New Roman"/>
                <a:cs typeface="Times New Roman"/>
              </a:rPr>
              <a:t>-long, </a:t>
            </a:r>
            <a:r>
              <a:rPr sz="1200" b="1" i="1" spc="-5" dirty="0">
                <a:latin typeface="Times New Roman"/>
                <a:cs typeface="Times New Roman"/>
              </a:rPr>
              <a:t>2kW </a:t>
            </a:r>
            <a:r>
              <a:rPr sz="1200" spc="-10" dirty="0">
                <a:latin typeface="Times New Roman"/>
                <a:cs typeface="Times New Roman"/>
              </a:rPr>
              <a:t>electrical resistance </a:t>
            </a:r>
            <a:r>
              <a:rPr sz="1200" spc="-15" dirty="0">
                <a:latin typeface="Times New Roman"/>
                <a:cs typeface="Times New Roman"/>
              </a:rPr>
              <a:t>wire  </a:t>
            </a:r>
            <a:r>
              <a:rPr sz="1200" spc="-25" dirty="0">
                <a:latin typeface="Times New Roman"/>
                <a:cs typeface="Times New Roman"/>
              </a:rPr>
              <a:t>is  </a:t>
            </a:r>
            <a:r>
              <a:rPr sz="1200" spc="-15" dirty="0">
                <a:latin typeface="Times New Roman"/>
                <a:cs typeface="Times New Roman"/>
              </a:rPr>
              <a:t>made 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b="1" i="1" spc="-5" dirty="0">
                <a:latin typeface="Times New Roman"/>
                <a:cs typeface="Times New Roman"/>
              </a:rPr>
              <a:t>0.2cm</a:t>
            </a:r>
            <a:r>
              <a:rPr sz="1200" spc="-5" dirty="0">
                <a:latin typeface="Times New Roman"/>
                <a:cs typeface="Times New Roman"/>
              </a:rPr>
              <a:t>-diameter  </a:t>
            </a:r>
            <a:r>
              <a:rPr sz="1200" spc="-15" dirty="0">
                <a:latin typeface="Times New Roman"/>
                <a:cs typeface="Times New Roman"/>
              </a:rPr>
              <a:t>stainless  </a:t>
            </a:r>
            <a:r>
              <a:rPr sz="1200" dirty="0">
                <a:latin typeface="Times New Roman"/>
                <a:cs typeface="Times New Roman"/>
              </a:rPr>
              <a:t>steel  </a:t>
            </a:r>
            <a:r>
              <a:rPr sz="1200" spc="-10" dirty="0">
                <a:latin typeface="Times New Roman"/>
                <a:cs typeface="Times New Roman"/>
              </a:rPr>
              <a:t>(</a:t>
            </a:r>
            <a:r>
              <a:rPr sz="1200" b="1" i="1" spc="-10" dirty="0">
                <a:latin typeface="Times New Roman"/>
                <a:cs typeface="Times New Roman"/>
              </a:rPr>
              <a:t>k </a:t>
            </a:r>
            <a:r>
              <a:rPr sz="1200" b="1" i="1" spc="21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=</a:t>
            </a:r>
            <a:endParaRPr sz="1200">
              <a:latin typeface="Times New Roman"/>
              <a:cs typeface="Times New Roman"/>
            </a:endParaRPr>
          </a:p>
          <a:p>
            <a:pPr marL="50800" marR="43180">
              <a:lnSpc>
                <a:spcPts val="1370"/>
              </a:lnSpc>
              <a:spcBef>
                <a:spcPts val="20"/>
              </a:spcBef>
              <a:tabLst>
                <a:tab pos="944244" algn="l"/>
                <a:tab pos="1196340" algn="l"/>
                <a:tab pos="1644650" algn="l"/>
                <a:tab pos="2047239" algn="l"/>
                <a:tab pos="2251710" algn="l"/>
                <a:tab pos="2640965" algn="l"/>
              </a:tabLst>
            </a:pPr>
            <a:r>
              <a:rPr sz="1200" b="1" i="1" dirty="0">
                <a:latin typeface="Times New Roman"/>
                <a:cs typeface="Times New Roman"/>
              </a:rPr>
              <a:t>15.1 </a:t>
            </a:r>
            <a:r>
              <a:rPr sz="1200" b="1" i="1" spc="-10" dirty="0">
                <a:latin typeface="Times New Roman"/>
                <a:cs typeface="Times New Roman"/>
              </a:rPr>
              <a:t>W/m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). </a:t>
            </a:r>
            <a:r>
              <a:rPr sz="1200" spc="-10" dirty="0">
                <a:latin typeface="Times New Roman"/>
                <a:cs typeface="Times New Roman"/>
              </a:rPr>
              <a:t>The resistance </a:t>
            </a:r>
            <a:r>
              <a:rPr sz="1200" spc="-15" dirty="0">
                <a:latin typeface="Times New Roman"/>
                <a:cs typeface="Times New Roman"/>
              </a:rPr>
              <a:t>wire </a:t>
            </a:r>
            <a:r>
              <a:rPr sz="1200" dirty="0">
                <a:latin typeface="Times New Roman"/>
                <a:cs typeface="Times New Roman"/>
              </a:rPr>
              <a:t>operates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an  </a:t>
            </a:r>
            <a:r>
              <a:rPr sz="1200" spc="-10" dirty="0">
                <a:latin typeface="Times New Roman"/>
                <a:cs typeface="Times New Roman"/>
              </a:rPr>
              <a:t>e</a:t>
            </a:r>
            <a:r>
              <a:rPr sz="1200" spc="-30" dirty="0">
                <a:latin typeface="Times New Roman"/>
                <a:cs typeface="Times New Roman"/>
              </a:rPr>
              <a:t>nv</a:t>
            </a:r>
            <a:r>
              <a:rPr sz="1200" spc="-50" dirty="0">
                <a:latin typeface="Times New Roman"/>
                <a:cs typeface="Times New Roman"/>
              </a:rPr>
              <a:t>i</a:t>
            </a:r>
            <a:r>
              <a:rPr sz="1200" dirty="0">
                <a:latin typeface="Times New Roman"/>
                <a:cs typeface="Times New Roman"/>
              </a:rPr>
              <a:t>r</a:t>
            </a:r>
            <a:r>
              <a:rPr sz="1200" spc="15" dirty="0">
                <a:latin typeface="Times New Roman"/>
                <a:cs typeface="Times New Roman"/>
              </a:rPr>
              <a:t>o</a:t>
            </a:r>
            <a:r>
              <a:rPr sz="1200" spc="-30" dirty="0">
                <a:latin typeface="Times New Roman"/>
                <a:cs typeface="Times New Roman"/>
              </a:rPr>
              <a:t>n</a:t>
            </a:r>
            <a:r>
              <a:rPr sz="1200" spc="-50" dirty="0">
                <a:latin typeface="Times New Roman"/>
                <a:cs typeface="Times New Roman"/>
              </a:rPr>
              <a:t>m</a:t>
            </a:r>
            <a:r>
              <a:rPr sz="1200" spc="-10" dirty="0">
                <a:latin typeface="Times New Roman"/>
                <a:cs typeface="Times New Roman"/>
              </a:rPr>
              <a:t>e</a:t>
            </a:r>
            <a:r>
              <a:rPr sz="1200" spc="-30" dirty="0">
                <a:latin typeface="Times New Roman"/>
                <a:cs typeface="Times New Roman"/>
              </a:rPr>
              <a:t>n</a:t>
            </a:r>
            <a:r>
              <a:rPr sz="1200" spc="-5" dirty="0">
                <a:latin typeface="Times New Roman"/>
                <a:cs typeface="Times New Roman"/>
              </a:rPr>
              <a:t>t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spc="-5" dirty="0">
                <a:latin typeface="Times New Roman"/>
                <a:cs typeface="Times New Roman"/>
              </a:rPr>
              <a:t>t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5" dirty="0">
                <a:latin typeface="Times New Roman"/>
                <a:cs typeface="Times New Roman"/>
              </a:rPr>
              <a:t>30</a:t>
            </a:r>
            <a:r>
              <a:rPr sz="1200" spc="-15" dirty="0">
                <a:latin typeface="Times New Roman"/>
                <a:cs typeface="Times New Roman"/>
              </a:rPr>
              <a:t>C</a:t>
            </a:r>
            <a:r>
              <a:rPr sz="1200" spc="-5" dirty="0">
                <a:latin typeface="Times New Roman"/>
                <a:cs typeface="Times New Roman"/>
              </a:rPr>
              <a:t>°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10" dirty="0">
                <a:latin typeface="Times New Roman"/>
                <a:cs typeface="Times New Roman"/>
              </a:rPr>
              <a:t>w</a:t>
            </a:r>
            <a:r>
              <a:rPr sz="1200" spc="-50" dirty="0">
                <a:latin typeface="Times New Roman"/>
                <a:cs typeface="Times New Roman"/>
              </a:rPr>
              <a:t>i</a:t>
            </a:r>
            <a:r>
              <a:rPr sz="1200" spc="20" dirty="0">
                <a:latin typeface="Times New Roman"/>
                <a:cs typeface="Times New Roman"/>
              </a:rPr>
              <a:t>t</a:t>
            </a:r>
            <a:r>
              <a:rPr sz="1200" spc="-5" dirty="0">
                <a:latin typeface="Times New Roman"/>
                <a:cs typeface="Times New Roman"/>
              </a:rPr>
              <a:t>h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30" dirty="0">
                <a:latin typeface="Times New Roman"/>
                <a:cs typeface="Times New Roman"/>
              </a:rPr>
              <a:t>h</a:t>
            </a:r>
            <a:r>
              <a:rPr sz="1200" spc="-10" dirty="0">
                <a:latin typeface="Times New Roman"/>
                <a:cs typeface="Times New Roman"/>
              </a:rPr>
              <a:t>ea</a:t>
            </a:r>
            <a:r>
              <a:rPr sz="1200" spc="-5" dirty="0">
                <a:latin typeface="Times New Roman"/>
                <a:cs typeface="Times New Roman"/>
              </a:rPr>
              <a:t>t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20" dirty="0">
                <a:latin typeface="Times New Roman"/>
                <a:cs typeface="Times New Roman"/>
              </a:rPr>
              <a:t>t</a:t>
            </a:r>
            <a:r>
              <a:rPr sz="1200" dirty="0">
                <a:latin typeface="Times New Roman"/>
                <a:cs typeface="Times New Roman"/>
              </a:rPr>
              <a:t>r</a:t>
            </a: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spc="-30" dirty="0">
                <a:latin typeface="Times New Roman"/>
                <a:cs typeface="Times New Roman"/>
              </a:rPr>
              <a:t>n</a:t>
            </a:r>
            <a:r>
              <a:rPr sz="1200" spc="-15" dirty="0">
                <a:latin typeface="Times New Roman"/>
                <a:cs typeface="Times New Roman"/>
              </a:rPr>
              <a:t>s</a:t>
            </a:r>
            <a:r>
              <a:rPr sz="1200" spc="-45" dirty="0">
                <a:latin typeface="Times New Roman"/>
                <a:cs typeface="Times New Roman"/>
              </a:rPr>
              <a:t>f</a:t>
            </a:r>
            <a:r>
              <a:rPr sz="1200" spc="-10" dirty="0">
                <a:latin typeface="Times New Roman"/>
                <a:cs typeface="Times New Roman"/>
              </a:rPr>
              <a:t>e</a:t>
            </a:r>
            <a:r>
              <a:rPr sz="1200" spc="-5" dirty="0">
                <a:latin typeface="Times New Roman"/>
                <a:cs typeface="Times New Roman"/>
              </a:rPr>
              <a:t>r</a:t>
            </a:r>
            <a:endParaRPr sz="1200">
              <a:latin typeface="Times New Roman"/>
              <a:cs typeface="Times New Roman"/>
            </a:endParaRPr>
          </a:p>
          <a:p>
            <a:pPr marL="50800" marR="47625">
              <a:lnSpc>
                <a:spcPts val="1370"/>
              </a:lnSpc>
              <a:spcBef>
                <a:spcPts val="20"/>
              </a:spcBef>
            </a:pPr>
            <a:r>
              <a:rPr sz="1200" spc="-20" dirty="0">
                <a:latin typeface="Times New Roman"/>
                <a:cs typeface="Times New Roman"/>
              </a:rPr>
              <a:t>coefficient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140W/m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·C° </a:t>
            </a:r>
            <a:r>
              <a:rPr sz="1200" spc="-5" dirty="0">
                <a:latin typeface="Times New Roman"/>
                <a:cs typeface="Times New Roman"/>
              </a:rPr>
              <a:t>at the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surface. 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wire.</a:t>
            </a:r>
            <a:endParaRPr sz="1200">
              <a:latin typeface="Times New Roman"/>
              <a:cs typeface="Times New Roman"/>
            </a:endParaRPr>
          </a:p>
          <a:p>
            <a:pPr marL="2037714">
              <a:lnSpc>
                <a:spcPts val="1380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409</a:t>
            </a:r>
            <a:r>
              <a:rPr sz="1200" b="1" i="1" spc="1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C°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569719" y="3832352"/>
            <a:ext cx="2097024" cy="1371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06296" y="8453119"/>
            <a:ext cx="1996439" cy="15118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995671" y="4704079"/>
            <a:ext cx="1901952" cy="8534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3687571" y="10046349"/>
            <a:ext cx="190500" cy="2082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15"/>
              </a:lnSpc>
            </a:pPr>
            <a:r>
              <a:rPr sz="1300" b="1" i="1" spc="-5" dirty="0">
                <a:latin typeface="Times New Roman"/>
                <a:cs typeface="Times New Roman"/>
              </a:rPr>
              <a:t>37</a:t>
            </a:r>
            <a:endParaRPr sz="13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904" y="339343"/>
            <a:ext cx="6291072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5904" y="339343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895" y="415544"/>
            <a:ext cx="6291072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1895" y="415544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0936" y="49174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3" y="228600"/>
                </a:lnTo>
                <a:lnTo>
                  <a:pt x="628802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18236" y="463804"/>
            <a:ext cx="975994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Two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12617" y="463804"/>
            <a:ext cx="200723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Heat Conduction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Equation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829303" y="747268"/>
            <a:ext cx="3161030" cy="25038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50800" marR="50165" algn="just">
              <a:lnSpc>
                <a:spcPts val="1510"/>
              </a:lnSpc>
              <a:spcBef>
                <a:spcPts val="90"/>
              </a:spcBef>
            </a:pP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5" dirty="0">
                <a:latin typeface="Times New Roman"/>
                <a:cs typeface="Times New Roman"/>
              </a:rPr>
              <a:t>are not </a:t>
            </a:r>
            <a:r>
              <a:rPr sz="1200" spc="-10" dirty="0">
                <a:latin typeface="Times New Roman"/>
                <a:cs typeface="Times New Roman"/>
              </a:rPr>
              <a:t>known. </a:t>
            </a:r>
            <a:r>
              <a:rPr sz="1200" spc="-5" dirty="0">
                <a:latin typeface="Times New Roman"/>
                <a:cs typeface="Times New Roman"/>
              </a:rPr>
              <a:t>However, the </a:t>
            </a:r>
            <a:r>
              <a:rPr sz="1200" spc="5" dirty="0">
                <a:latin typeface="Times New Roman"/>
                <a:cs typeface="Times New Roman"/>
              </a:rPr>
              <a:t>outer  </a:t>
            </a:r>
            <a:r>
              <a:rPr sz="1200" spc="-10" dirty="0">
                <a:latin typeface="Times New Roman"/>
                <a:cs typeface="Times New Roman"/>
              </a:rPr>
              <a:t>surface 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5" dirty="0">
                <a:latin typeface="Times New Roman"/>
                <a:cs typeface="Times New Roman"/>
              </a:rPr>
              <a:t>wall </a:t>
            </a:r>
            <a:r>
              <a:rPr sz="1200" spc="-5" dirty="0">
                <a:latin typeface="Times New Roman"/>
                <a:cs typeface="Times New Roman"/>
              </a:rPr>
              <a:t>at  </a:t>
            </a:r>
            <a:r>
              <a:rPr sz="1200" b="1" i="1" spc="-5" dirty="0">
                <a:latin typeface="Times New Roman"/>
                <a:cs typeface="Times New Roman"/>
              </a:rPr>
              <a:t>x=L</a:t>
            </a:r>
            <a:r>
              <a:rPr sz="1200" i="1" spc="-5" dirty="0">
                <a:latin typeface="Times New Roman"/>
                <a:cs typeface="Times New Roman"/>
              </a:rPr>
              <a:t>, </a:t>
            </a:r>
            <a:r>
              <a:rPr sz="1200" spc="-5" dirty="0">
                <a:latin typeface="Times New Roman"/>
                <a:cs typeface="Times New Roman"/>
              </a:rPr>
              <a:t>whose </a:t>
            </a:r>
            <a:r>
              <a:rPr sz="1200" spc="-25" dirty="0">
                <a:latin typeface="Times New Roman"/>
                <a:cs typeface="Times New Roman"/>
              </a:rPr>
              <a:t>emissivity is 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ε</a:t>
            </a:r>
            <a:endParaRPr sz="1300">
              <a:latin typeface="Times New Roman"/>
              <a:cs typeface="Times New Roman"/>
            </a:endParaRPr>
          </a:p>
          <a:p>
            <a:pPr marL="50800" algn="just">
              <a:lnSpc>
                <a:spcPts val="1285"/>
              </a:lnSpc>
            </a:pPr>
            <a:r>
              <a:rPr sz="1200" b="1" i="1" spc="-5" dirty="0">
                <a:latin typeface="Times New Roman"/>
                <a:cs typeface="Times New Roman"/>
              </a:rPr>
              <a:t>=0.7</a:t>
            </a:r>
            <a:r>
              <a:rPr sz="1200" spc="-5" dirty="0">
                <a:latin typeface="Times New Roman"/>
                <a:cs typeface="Times New Roman"/>
              </a:rPr>
              <a:t>,  </a:t>
            </a:r>
            <a:r>
              <a:rPr sz="1200" spc="-25" dirty="0">
                <a:latin typeface="Times New Roman"/>
                <a:cs typeface="Times New Roman"/>
              </a:rPr>
              <a:t>is  </a:t>
            </a:r>
            <a:r>
              <a:rPr sz="1200" spc="-5" dirty="0">
                <a:latin typeface="Times New Roman"/>
                <a:cs typeface="Times New Roman"/>
              </a:rPr>
              <a:t>known  </a:t>
            </a:r>
            <a:r>
              <a:rPr sz="1200" spc="10" dirty="0">
                <a:latin typeface="Times New Roman"/>
                <a:cs typeface="Times New Roman"/>
              </a:rPr>
              <a:t>to  </a:t>
            </a:r>
            <a:r>
              <a:rPr sz="1200" spc="-15" dirty="0">
                <a:latin typeface="Times New Roman"/>
                <a:cs typeface="Times New Roman"/>
              </a:rPr>
              <a:t>exchange  </a:t>
            </a:r>
            <a:r>
              <a:rPr sz="1200" spc="-10" dirty="0">
                <a:latin typeface="Times New Roman"/>
                <a:cs typeface="Times New Roman"/>
              </a:rPr>
              <a:t>heat  </a:t>
            </a:r>
            <a:r>
              <a:rPr sz="1200" spc="-15" dirty="0">
                <a:latin typeface="Times New Roman"/>
                <a:cs typeface="Times New Roman"/>
              </a:rPr>
              <a:t>by</a:t>
            </a:r>
            <a:r>
              <a:rPr sz="1200" spc="-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convection</a:t>
            </a:r>
            <a:endParaRPr sz="1200">
              <a:latin typeface="Times New Roman"/>
              <a:cs typeface="Times New Roman"/>
            </a:endParaRPr>
          </a:p>
          <a:p>
            <a:pPr marL="50800" marR="43180" algn="just">
              <a:lnSpc>
                <a:spcPct val="95800"/>
              </a:lnSpc>
              <a:spcBef>
                <a:spcPts val="35"/>
              </a:spcBef>
            </a:pP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25" dirty="0">
                <a:latin typeface="Times New Roman"/>
                <a:cs typeface="Times New Roman"/>
              </a:rPr>
              <a:t>ambient </a:t>
            </a:r>
            <a:r>
              <a:rPr sz="1200" spc="-20" dirty="0">
                <a:latin typeface="Times New Roman"/>
                <a:cs typeface="Times New Roman"/>
              </a:rPr>
              <a:t>air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T</a:t>
            </a:r>
            <a:r>
              <a:rPr sz="1200" b="1" i="1" spc="-7" baseline="-10416" dirty="0">
                <a:latin typeface="Times New Roman"/>
                <a:cs typeface="Times New Roman"/>
              </a:rPr>
              <a:t>∞</a:t>
            </a:r>
            <a:r>
              <a:rPr sz="1200" b="1" i="1" spc="-5" dirty="0">
                <a:latin typeface="Times New Roman"/>
                <a:cs typeface="Times New Roman"/>
              </a:rPr>
              <a:t>=25C°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an </a:t>
            </a:r>
            <a:r>
              <a:rPr sz="1200" spc="-10" dirty="0">
                <a:latin typeface="Times New Roman"/>
                <a:cs typeface="Times New Roman"/>
              </a:rPr>
              <a:t>average heat  transfer </a:t>
            </a:r>
            <a:r>
              <a:rPr sz="1200" spc="-20" dirty="0">
                <a:latin typeface="Times New Roman"/>
                <a:cs typeface="Times New Roman"/>
              </a:rPr>
              <a:t>coefficient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h=14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·C°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spc="-15" dirty="0">
                <a:latin typeface="Times New Roman"/>
                <a:cs typeface="Times New Roman"/>
              </a:rPr>
              <a:t>well </a:t>
            </a:r>
            <a:r>
              <a:rPr sz="1200" spc="-5" dirty="0">
                <a:latin typeface="Times New Roman"/>
                <a:cs typeface="Times New Roman"/>
              </a:rPr>
              <a:t>as 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spc="-10" dirty="0">
                <a:latin typeface="Times New Roman"/>
                <a:cs typeface="Times New Roman"/>
              </a:rPr>
              <a:t>radiation with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surrounding surfaces </a:t>
            </a:r>
            <a:r>
              <a:rPr sz="1200" spc="-5" dirty="0">
                <a:latin typeface="Times New Roman"/>
                <a:cs typeface="Times New Roman"/>
              </a:rPr>
              <a:t>at an  </a:t>
            </a:r>
            <a:r>
              <a:rPr sz="1200" spc="-10" dirty="0">
                <a:latin typeface="Times New Roman"/>
                <a:cs typeface="Times New Roman"/>
              </a:rPr>
              <a:t>average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T</a:t>
            </a:r>
            <a:r>
              <a:rPr sz="1200" b="1" i="1" spc="-7" baseline="-10416" dirty="0">
                <a:latin typeface="Times New Roman"/>
                <a:cs typeface="Times New Roman"/>
              </a:rPr>
              <a:t>surr</a:t>
            </a:r>
            <a:r>
              <a:rPr sz="1200" b="1" i="1" spc="-5" dirty="0">
                <a:latin typeface="Times New Roman"/>
                <a:cs typeface="Times New Roman"/>
              </a:rPr>
              <a:t>=290K°</a:t>
            </a:r>
            <a:r>
              <a:rPr sz="1200" spc="-5" dirty="0">
                <a:latin typeface="Times New Roman"/>
                <a:cs typeface="Times New Roman"/>
              </a:rPr>
              <a:t>. Further, the  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measured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 </a:t>
            </a:r>
            <a:r>
              <a:rPr sz="1200" b="1" i="1" spc="5" dirty="0">
                <a:latin typeface="Times New Roman"/>
                <a:cs typeface="Times New Roman"/>
              </a:rPr>
              <a:t>T</a:t>
            </a:r>
            <a:r>
              <a:rPr sz="1200" b="1" i="1" spc="7" baseline="-10416" dirty="0">
                <a:latin typeface="Times New Roman"/>
                <a:cs typeface="Times New Roman"/>
              </a:rPr>
              <a:t>2</a:t>
            </a:r>
            <a:r>
              <a:rPr sz="1200" b="1" i="1" spc="5" dirty="0">
                <a:latin typeface="Times New Roman"/>
                <a:cs typeface="Times New Roman"/>
              </a:rPr>
              <a:t>=</a:t>
            </a:r>
            <a:r>
              <a:rPr sz="1200" b="1" i="1" spc="31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45C°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25" dirty="0">
                <a:latin typeface="Times New Roman"/>
                <a:cs typeface="Times New Roman"/>
              </a:rPr>
              <a:t>Assuming </a:t>
            </a:r>
            <a:r>
              <a:rPr sz="1200" dirty="0">
                <a:latin typeface="Times New Roman"/>
                <a:cs typeface="Times New Roman"/>
              </a:rPr>
              <a:t>steady </a:t>
            </a:r>
            <a:r>
              <a:rPr sz="1200" spc="-15" dirty="0">
                <a:latin typeface="Times New Roman"/>
                <a:cs typeface="Times New Roman"/>
              </a:rPr>
              <a:t>one-dimensional  </a:t>
            </a:r>
            <a:r>
              <a:rPr sz="1200" spc="-10" dirty="0">
                <a:latin typeface="Times New Roman"/>
                <a:cs typeface="Times New Roman"/>
              </a:rPr>
              <a:t>heat transfer,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(a) </a:t>
            </a:r>
            <a:r>
              <a:rPr sz="1200" spc="-10" dirty="0">
                <a:latin typeface="Times New Roman"/>
                <a:cs typeface="Times New Roman"/>
              </a:rPr>
              <a:t>obtain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relation for </a:t>
            </a:r>
            <a:r>
              <a:rPr sz="1200" spc="-5" dirty="0">
                <a:latin typeface="Times New Roman"/>
                <a:cs typeface="Times New Roman"/>
              </a:rPr>
              <a:t>the  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plate </a:t>
            </a:r>
            <a:r>
              <a:rPr sz="1200" spc="-15" dirty="0">
                <a:latin typeface="Times New Roman"/>
                <a:cs typeface="Times New Roman"/>
              </a:rPr>
              <a:t>by  </a:t>
            </a:r>
            <a:r>
              <a:rPr sz="1200" spc="-20" dirty="0">
                <a:latin typeface="Times New Roman"/>
                <a:cs typeface="Times New Roman"/>
              </a:rPr>
              <a:t>solving  </a:t>
            </a:r>
            <a:r>
              <a:rPr sz="1200" spc="-5" dirty="0">
                <a:latin typeface="Times New Roman"/>
                <a:cs typeface="Times New Roman"/>
              </a:rPr>
              <a:t>the  conduction  </a:t>
            </a:r>
            <a:r>
              <a:rPr sz="1200" spc="-20" dirty="0">
                <a:latin typeface="Times New Roman"/>
                <a:cs typeface="Times New Roman"/>
              </a:rPr>
              <a:t>differential  </a:t>
            </a:r>
            <a:r>
              <a:rPr sz="1200" spc="-5" dirty="0">
                <a:latin typeface="Times New Roman"/>
                <a:cs typeface="Times New Roman"/>
              </a:rPr>
              <a:t>equation,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and</a:t>
            </a:r>
            <a:endParaRPr sz="1200">
              <a:latin typeface="Times New Roman"/>
              <a:cs typeface="Times New Roman"/>
            </a:endParaRPr>
          </a:p>
          <a:p>
            <a:pPr marL="50800" marR="49530" algn="just">
              <a:lnSpc>
                <a:spcPts val="1390"/>
              </a:lnSpc>
              <a:spcBef>
                <a:spcPts val="20"/>
              </a:spcBef>
              <a:tabLst>
                <a:tab pos="1818005" algn="l"/>
              </a:tabLst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(b) </a:t>
            </a:r>
            <a:r>
              <a:rPr sz="1200" spc="-10" dirty="0">
                <a:latin typeface="Times New Roman"/>
                <a:cs typeface="Times New Roman"/>
              </a:rPr>
              <a:t>evaluate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inner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5" dirty="0">
                <a:latin typeface="Times New Roman"/>
                <a:cs typeface="Times New Roman"/>
              </a:rPr>
              <a:t>wall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at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x=0</a:t>
            </a:r>
            <a:r>
              <a:rPr sz="1200" spc="-5" dirty="0">
                <a:latin typeface="Times New Roman"/>
                <a:cs typeface="Times New Roman"/>
              </a:rPr>
              <a:t>.	</a:t>
            </a: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(b)</a:t>
            </a:r>
            <a:r>
              <a:rPr sz="1200" b="1" i="1" spc="2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64.3C°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842003" y="4795011"/>
            <a:ext cx="3134995" cy="338137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>
              <a:lnSpc>
                <a:spcPct val="958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2.20-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5" dirty="0">
                <a:latin typeface="Times New Roman"/>
                <a:cs typeface="Times New Roman"/>
              </a:rPr>
              <a:t>1000W </a:t>
            </a:r>
            <a:r>
              <a:rPr sz="1200" spc="-10" dirty="0">
                <a:latin typeface="Times New Roman"/>
                <a:cs typeface="Times New Roman"/>
              </a:rPr>
              <a:t>iron </a:t>
            </a:r>
            <a:r>
              <a:rPr sz="1200" spc="-25" dirty="0">
                <a:latin typeface="Times New Roman"/>
                <a:cs typeface="Times New Roman"/>
              </a:rPr>
              <a:t>is left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iron </a:t>
            </a:r>
            <a:r>
              <a:rPr sz="1200" spc="-5" dirty="0">
                <a:latin typeface="Times New Roman"/>
                <a:cs typeface="Times New Roman"/>
              </a:rPr>
              <a:t>board </a:t>
            </a:r>
            <a:r>
              <a:rPr sz="1200" spc="-10" dirty="0">
                <a:latin typeface="Times New Roman"/>
                <a:cs typeface="Times New Roman"/>
              </a:rPr>
              <a:t>with  its </a:t>
            </a:r>
            <a:r>
              <a:rPr sz="1200" spc="-15" dirty="0">
                <a:latin typeface="Times New Roman"/>
                <a:cs typeface="Times New Roman"/>
              </a:rPr>
              <a:t>base </a:t>
            </a:r>
            <a:r>
              <a:rPr sz="1200" spc="-5" dirty="0">
                <a:latin typeface="Times New Roman"/>
                <a:cs typeface="Times New Roman"/>
              </a:rPr>
              <a:t>exposed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25" dirty="0">
                <a:latin typeface="Times New Roman"/>
                <a:cs typeface="Times New Roman"/>
              </a:rPr>
              <a:t>ambient </a:t>
            </a:r>
            <a:r>
              <a:rPr sz="1200" spc="-20" dirty="0">
                <a:latin typeface="Times New Roman"/>
                <a:cs typeface="Times New Roman"/>
              </a:rPr>
              <a:t>air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20C°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base  </a:t>
            </a:r>
            <a:r>
              <a:rPr sz="1200" spc="-10" dirty="0">
                <a:latin typeface="Times New Roman"/>
                <a:cs typeface="Times New Roman"/>
              </a:rPr>
              <a:t>plate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iron </a:t>
            </a:r>
            <a:r>
              <a:rPr sz="1200" spc="-15" dirty="0">
                <a:latin typeface="Times New Roman"/>
                <a:cs typeface="Times New Roman"/>
              </a:rPr>
              <a:t>has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thickness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L=0.5cm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base  </a:t>
            </a:r>
            <a:r>
              <a:rPr sz="1200" spc="-5" dirty="0">
                <a:latin typeface="Times New Roman"/>
                <a:cs typeface="Times New Roman"/>
              </a:rPr>
              <a:t>area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A=150cm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thermal conductivity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b="1" i="1" spc="-5" dirty="0">
                <a:latin typeface="Times New Roman"/>
                <a:cs typeface="Times New Roman"/>
              </a:rPr>
              <a:t>k=18 </a:t>
            </a:r>
            <a:r>
              <a:rPr sz="1200" b="1" i="1" spc="-10" dirty="0">
                <a:latin typeface="Times New Roman"/>
                <a:cs typeface="Times New Roman"/>
              </a:rPr>
              <a:t>W/m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inner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base  </a:t>
            </a:r>
            <a:r>
              <a:rPr sz="1200" spc="-10" dirty="0">
                <a:latin typeface="Times New Roman"/>
                <a:cs typeface="Times New Roman"/>
              </a:rPr>
              <a:t>plate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subjected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uniform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25" dirty="0">
                <a:latin typeface="Times New Roman"/>
                <a:cs typeface="Times New Roman"/>
              </a:rPr>
              <a:t>flux </a:t>
            </a:r>
            <a:r>
              <a:rPr sz="1200" spc="-5" dirty="0">
                <a:latin typeface="Times New Roman"/>
                <a:cs typeface="Times New Roman"/>
              </a:rPr>
              <a:t>generated 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resistance </a:t>
            </a:r>
            <a:r>
              <a:rPr sz="1200" spc="-5" dirty="0">
                <a:latin typeface="Times New Roman"/>
                <a:cs typeface="Times New Roman"/>
              </a:rPr>
              <a:t>heaters </a:t>
            </a:r>
            <a:r>
              <a:rPr sz="1200" spc="-25" dirty="0">
                <a:latin typeface="Times New Roman"/>
                <a:cs typeface="Times New Roman"/>
              </a:rPr>
              <a:t>inside.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 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base </a:t>
            </a:r>
            <a:r>
              <a:rPr sz="1200" spc="-10" dirty="0">
                <a:latin typeface="Times New Roman"/>
                <a:cs typeface="Times New Roman"/>
              </a:rPr>
              <a:t>plate </a:t>
            </a:r>
            <a:r>
              <a:rPr sz="1200" spc="-5" dirty="0">
                <a:latin typeface="Times New Roman"/>
                <a:cs typeface="Times New Roman"/>
              </a:rPr>
              <a:t>whose </a:t>
            </a:r>
            <a:r>
              <a:rPr sz="1200" spc="-25" dirty="0">
                <a:latin typeface="Times New Roman"/>
                <a:cs typeface="Times New Roman"/>
              </a:rPr>
              <a:t>emissivity is </a:t>
            </a:r>
            <a:r>
              <a:rPr sz="1300" b="1" i="1" spc="-5" dirty="0">
                <a:latin typeface="Times New Roman"/>
                <a:cs typeface="Times New Roman"/>
              </a:rPr>
              <a:t>ε</a:t>
            </a:r>
            <a:r>
              <a:rPr sz="1200" b="1" i="1" spc="-5" dirty="0">
                <a:latin typeface="Times New Roman"/>
                <a:cs typeface="Times New Roman"/>
              </a:rPr>
              <a:t>=0.7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0" dirty="0">
                <a:latin typeface="Times New Roman"/>
                <a:cs typeface="Times New Roman"/>
              </a:rPr>
              <a:t>loses  heat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convection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25" dirty="0">
                <a:latin typeface="Times New Roman"/>
                <a:cs typeface="Times New Roman"/>
              </a:rPr>
              <a:t>ambient </a:t>
            </a:r>
            <a:r>
              <a:rPr sz="1200" spc="-20" dirty="0">
                <a:latin typeface="Times New Roman"/>
                <a:cs typeface="Times New Roman"/>
              </a:rPr>
              <a:t>air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∞ </a:t>
            </a:r>
            <a:r>
              <a:rPr sz="1200" b="1" i="1" spc="-5" dirty="0">
                <a:latin typeface="Times New Roman"/>
                <a:cs typeface="Times New Roman"/>
              </a:rPr>
              <a:t>= 22C° 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an </a:t>
            </a:r>
            <a:r>
              <a:rPr sz="1200" spc="-10" dirty="0">
                <a:latin typeface="Times New Roman"/>
                <a:cs typeface="Times New Roman"/>
              </a:rPr>
              <a:t>average heat transfer </a:t>
            </a:r>
            <a:r>
              <a:rPr sz="1200" spc="-20" dirty="0">
                <a:latin typeface="Times New Roman"/>
                <a:cs typeface="Times New Roman"/>
              </a:rPr>
              <a:t>coefficient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h =  </a:t>
            </a:r>
            <a:r>
              <a:rPr sz="1200" b="1" i="1" dirty="0">
                <a:latin typeface="Times New Roman"/>
                <a:cs typeface="Times New Roman"/>
              </a:rPr>
              <a:t>30W/m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r>
              <a:rPr sz="1200" b="1" i="1" dirty="0">
                <a:latin typeface="Times New Roman"/>
                <a:cs typeface="Times New Roman"/>
              </a:rPr>
              <a:t>·C°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spc="-15" dirty="0">
                <a:latin typeface="Times New Roman"/>
                <a:cs typeface="Times New Roman"/>
              </a:rPr>
              <a:t>well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spc="-10" dirty="0">
                <a:latin typeface="Times New Roman"/>
                <a:cs typeface="Times New Roman"/>
              </a:rPr>
              <a:t>radiation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0" dirty="0">
                <a:latin typeface="Times New Roman"/>
                <a:cs typeface="Times New Roman"/>
              </a:rPr>
              <a:t>surrounding surfaces </a:t>
            </a:r>
            <a:r>
              <a:rPr sz="1200" spc="-5" dirty="0">
                <a:latin typeface="Times New Roman"/>
                <a:cs typeface="Times New Roman"/>
              </a:rPr>
              <a:t>at an </a:t>
            </a:r>
            <a:r>
              <a:rPr sz="1200" spc="-10" dirty="0">
                <a:latin typeface="Times New Roman"/>
                <a:cs typeface="Times New Roman"/>
              </a:rPr>
              <a:t>average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b="1" i="1" spc="-5" dirty="0">
                <a:latin typeface="Times New Roman"/>
                <a:cs typeface="Times New Roman"/>
              </a:rPr>
              <a:t>T</a:t>
            </a:r>
            <a:r>
              <a:rPr sz="1200" b="1" i="1" spc="-7" baseline="-10416" dirty="0">
                <a:latin typeface="Times New Roman"/>
                <a:cs typeface="Times New Roman"/>
              </a:rPr>
              <a:t>surr </a:t>
            </a:r>
            <a:r>
              <a:rPr sz="1200" b="1" i="1" spc="-5" dirty="0">
                <a:latin typeface="Times New Roman"/>
                <a:cs typeface="Times New Roman"/>
              </a:rPr>
              <a:t>=290K°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5" dirty="0">
                <a:latin typeface="Times New Roman"/>
                <a:cs typeface="Times New Roman"/>
              </a:rPr>
              <a:t>Disregarding any </a:t>
            </a:r>
            <a:r>
              <a:rPr sz="1200" spc="-10" dirty="0">
                <a:latin typeface="Times New Roman"/>
                <a:cs typeface="Times New Roman"/>
              </a:rPr>
              <a:t>heat loss </a:t>
            </a:r>
            <a:r>
              <a:rPr sz="1200" dirty="0">
                <a:latin typeface="Times New Roman"/>
                <a:cs typeface="Times New Roman"/>
              </a:rPr>
              <a:t>through  </a:t>
            </a:r>
            <a:r>
              <a:rPr sz="1200" spc="-5" dirty="0">
                <a:latin typeface="Times New Roman"/>
                <a:cs typeface="Times New Roman"/>
              </a:rPr>
              <a:t>the upper part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iron. </a:t>
            </a:r>
            <a:r>
              <a:rPr sz="1200" spc="-25" dirty="0">
                <a:latin typeface="Times New Roman"/>
                <a:cs typeface="Times New Roman"/>
              </a:rPr>
              <a:t>Assuming </a:t>
            </a:r>
            <a:r>
              <a:rPr sz="1200" dirty="0">
                <a:latin typeface="Times New Roman"/>
                <a:cs typeface="Times New Roman"/>
              </a:rPr>
              <a:t>steady </a:t>
            </a:r>
            <a:r>
              <a:rPr sz="1200" spc="-5" dirty="0">
                <a:latin typeface="Times New Roman"/>
                <a:cs typeface="Times New Roman"/>
              </a:rPr>
              <a:t>one-  </a:t>
            </a:r>
            <a:r>
              <a:rPr sz="1200" spc="-20" dirty="0">
                <a:latin typeface="Times New Roman"/>
                <a:cs typeface="Times New Roman"/>
              </a:rPr>
              <a:t>dimensional </a:t>
            </a:r>
            <a:r>
              <a:rPr sz="1200" spc="-15" dirty="0">
                <a:latin typeface="Times New Roman"/>
                <a:cs typeface="Times New Roman"/>
              </a:rPr>
              <a:t>heat </a:t>
            </a:r>
            <a:r>
              <a:rPr sz="1200" spc="-10" dirty="0">
                <a:latin typeface="Times New Roman"/>
                <a:cs typeface="Times New Roman"/>
              </a:rPr>
              <a:t>transfer,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(a) </a:t>
            </a:r>
            <a:r>
              <a:rPr sz="1200" spc="-10" dirty="0">
                <a:latin typeface="Times New Roman"/>
                <a:cs typeface="Times New Roman"/>
              </a:rPr>
              <a:t>obtain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relation for  </a:t>
            </a:r>
            <a:r>
              <a:rPr sz="1200" spc="-5" dirty="0">
                <a:latin typeface="Times New Roman"/>
                <a:cs typeface="Times New Roman"/>
              </a:rPr>
              <a:t>the 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plate 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spc="-20" dirty="0">
                <a:latin typeface="Times New Roman"/>
                <a:cs typeface="Times New Roman"/>
              </a:rPr>
              <a:t>solving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 conduction </a:t>
            </a:r>
            <a:r>
              <a:rPr sz="1200" spc="-20" dirty="0">
                <a:latin typeface="Times New Roman"/>
                <a:cs typeface="Times New Roman"/>
              </a:rPr>
              <a:t>differential </a:t>
            </a:r>
            <a:r>
              <a:rPr sz="1200" spc="-5" dirty="0">
                <a:latin typeface="Times New Roman"/>
                <a:cs typeface="Times New Roman"/>
              </a:rPr>
              <a:t>equation,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(b) </a:t>
            </a:r>
            <a:r>
              <a:rPr sz="1200" spc="-10" dirty="0">
                <a:latin typeface="Times New Roman"/>
                <a:cs typeface="Times New Roman"/>
              </a:rPr>
              <a:t>evaluate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temperature.</a:t>
            </a:r>
            <a:endParaRPr sz="1200">
              <a:latin typeface="Times New Roman"/>
              <a:cs typeface="Times New Roman"/>
            </a:endParaRPr>
          </a:p>
          <a:p>
            <a:pPr marL="1765935">
              <a:lnSpc>
                <a:spcPts val="1415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(b)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758</a:t>
            </a:r>
            <a:r>
              <a:rPr sz="1200" b="1" i="1" spc="3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C°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95883" y="747268"/>
            <a:ext cx="3134360" cy="12598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 algn="just">
              <a:lnSpc>
                <a:spcPct val="958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2.15- </a:t>
            </a: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5" dirty="0">
                <a:latin typeface="Times New Roman"/>
                <a:cs typeface="Times New Roman"/>
              </a:rPr>
              <a:t>cylindrical </a:t>
            </a:r>
            <a:r>
              <a:rPr sz="1200" spc="-20" dirty="0">
                <a:latin typeface="Times New Roman"/>
                <a:cs typeface="Times New Roman"/>
              </a:rPr>
              <a:t>shell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length </a:t>
            </a:r>
            <a:r>
              <a:rPr sz="1200" b="1" i="1" dirty="0">
                <a:latin typeface="Times New Roman"/>
                <a:cs typeface="Times New Roman"/>
              </a:rPr>
              <a:t>L</a:t>
            </a:r>
            <a:r>
              <a:rPr sz="1200" i="1" dirty="0">
                <a:latin typeface="Times New Roman"/>
                <a:cs typeface="Times New Roman"/>
              </a:rPr>
              <a:t>,  </a:t>
            </a:r>
            <a:r>
              <a:rPr sz="1200" spc="-25" dirty="0">
                <a:latin typeface="Times New Roman"/>
                <a:cs typeface="Times New Roman"/>
              </a:rPr>
              <a:t>inner </a:t>
            </a:r>
            <a:r>
              <a:rPr sz="1200" spc="-10" dirty="0">
                <a:latin typeface="Times New Roman"/>
                <a:cs typeface="Times New Roman"/>
              </a:rPr>
              <a:t>radius </a:t>
            </a:r>
            <a:r>
              <a:rPr sz="1200" b="1" i="1" spc="-10" dirty="0">
                <a:latin typeface="Times New Roman"/>
                <a:cs typeface="Times New Roman"/>
              </a:rPr>
              <a:t>r</a:t>
            </a:r>
            <a:r>
              <a:rPr sz="1200" b="1" i="1" spc="-15" baseline="-10416" dirty="0">
                <a:latin typeface="Times New Roman"/>
                <a:cs typeface="Times New Roman"/>
              </a:rPr>
              <a:t>1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radius </a:t>
            </a:r>
            <a:r>
              <a:rPr sz="1200" b="1" i="1" spc="-10" dirty="0">
                <a:latin typeface="Times New Roman"/>
                <a:cs typeface="Times New Roman"/>
              </a:rPr>
              <a:t>r</a:t>
            </a:r>
            <a:r>
              <a:rPr sz="1200" b="1" i="1" spc="-15" baseline="-10416" dirty="0">
                <a:latin typeface="Times New Roman"/>
                <a:cs typeface="Times New Roman"/>
              </a:rPr>
              <a:t>2 </a:t>
            </a:r>
            <a:r>
              <a:rPr sz="1200" spc="-5" dirty="0">
                <a:latin typeface="Times New Roman"/>
                <a:cs typeface="Times New Roman"/>
              </a:rPr>
              <a:t>whose </a:t>
            </a:r>
            <a:r>
              <a:rPr sz="1200" spc="-10" dirty="0">
                <a:latin typeface="Times New Roman"/>
                <a:cs typeface="Times New Roman"/>
              </a:rPr>
              <a:t>thermal  conductivity </a:t>
            </a:r>
            <a:r>
              <a:rPr sz="1200" spc="-15" dirty="0">
                <a:latin typeface="Times New Roman"/>
                <a:cs typeface="Times New Roman"/>
              </a:rPr>
              <a:t>varies </a:t>
            </a:r>
            <a:r>
              <a:rPr sz="1200" spc="-25" dirty="0">
                <a:latin typeface="Times New Roman"/>
                <a:cs typeface="Times New Roman"/>
              </a:rPr>
              <a:t>linearly 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0" dirty="0">
                <a:latin typeface="Times New Roman"/>
                <a:cs typeface="Times New Roman"/>
              </a:rPr>
              <a:t>specified 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-10" dirty="0">
                <a:latin typeface="Times New Roman"/>
                <a:cs typeface="Times New Roman"/>
              </a:rPr>
              <a:t>range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b="1" i="1" dirty="0">
                <a:latin typeface="Times New Roman"/>
                <a:cs typeface="Times New Roman"/>
              </a:rPr>
              <a:t>k(T)=k</a:t>
            </a:r>
            <a:r>
              <a:rPr sz="1200" b="1" i="1" baseline="-10416" dirty="0">
                <a:latin typeface="Times New Roman"/>
                <a:cs typeface="Times New Roman"/>
              </a:rPr>
              <a:t>0</a:t>
            </a:r>
            <a:r>
              <a:rPr sz="1200" b="1" i="1" dirty="0">
                <a:latin typeface="Times New Roman"/>
                <a:cs typeface="Times New Roman"/>
              </a:rPr>
              <a:t>(1+ </a:t>
            </a:r>
            <a:r>
              <a:rPr sz="1200" b="1" i="1" spc="-5" dirty="0">
                <a:latin typeface="Times New Roman"/>
                <a:cs typeface="Times New Roman"/>
              </a:rPr>
              <a:t>β </a:t>
            </a:r>
            <a:r>
              <a:rPr sz="1200" b="1" i="1" dirty="0">
                <a:latin typeface="Times New Roman"/>
                <a:cs typeface="Times New Roman"/>
              </a:rPr>
              <a:t>T) </a:t>
            </a: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spc="-5" dirty="0">
                <a:latin typeface="Times New Roman"/>
                <a:cs typeface="Times New Roman"/>
              </a:rPr>
              <a:t>k</a:t>
            </a:r>
            <a:r>
              <a:rPr sz="1200" b="1" i="1" spc="-7" baseline="-10416" dirty="0">
                <a:latin typeface="Times New Roman"/>
                <a:cs typeface="Times New Roman"/>
              </a:rPr>
              <a:t>0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β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spc="5" dirty="0">
                <a:latin typeface="Times New Roman"/>
                <a:cs typeface="Times New Roman"/>
              </a:rPr>
              <a:t>two </a:t>
            </a:r>
            <a:r>
              <a:rPr sz="1200" spc="-20" dirty="0">
                <a:latin typeface="Times New Roman"/>
                <a:cs typeface="Times New Roman"/>
              </a:rPr>
              <a:t>specified  </a:t>
            </a:r>
            <a:r>
              <a:rPr sz="1200" spc="-5" dirty="0">
                <a:latin typeface="Times New Roman"/>
                <a:cs typeface="Times New Roman"/>
              </a:rPr>
              <a:t>constants.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inner 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shell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20" dirty="0">
                <a:latin typeface="Times New Roman"/>
                <a:cs typeface="Times New Roman"/>
              </a:rPr>
              <a:t>maintained </a:t>
            </a:r>
            <a:r>
              <a:rPr sz="1200" spc="-5" dirty="0">
                <a:latin typeface="Times New Roman"/>
                <a:cs typeface="Times New Roman"/>
              </a:rPr>
              <a:t>at a constant  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1 </a:t>
            </a:r>
            <a:r>
              <a:rPr sz="1200" spc="-25" dirty="0">
                <a:latin typeface="Times New Roman"/>
                <a:cs typeface="Times New Roman"/>
              </a:rPr>
              <a:t>while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outer  </a:t>
            </a:r>
            <a:r>
              <a:rPr sz="1200" spc="-10" dirty="0">
                <a:latin typeface="Times New Roman"/>
                <a:cs typeface="Times New Roman"/>
              </a:rPr>
              <a:t>surface</a:t>
            </a:r>
            <a:r>
              <a:rPr sz="1200" spc="20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57783" y="1975611"/>
            <a:ext cx="31648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100"/>
              </a:spcBef>
              <a:tabLst>
                <a:tab pos="902969" algn="l"/>
                <a:tab pos="1185545" algn="l"/>
                <a:tab pos="1538605" algn="l"/>
                <a:tab pos="2304415" algn="l"/>
                <a:tab pos="2856865" algn="l"/>
              </a:tabLst>
            </a:pPr>
            <a:r>
              <a:rPr sz="1200" spc="-20" dirty="0">
                <a:latin typeface="Times New Roman"/>
                <a:cs typeface="Times New Roman"/>
              </a:rPr>
              <a:t>maintained	</a:t>
            </a:r>
            <a:r>
              <a:rPr sz="1200" spc="-5" dirty="0">
                <a:latin typeface="Times New Roman"/>
                <a:cs typeface="Times New Roman"/>
              </a:rPr>
              <a:t>at	</a:t>
            </a:r>
            <a:r>
              <a:rPr sz="1200" b="1" i="1" spc="5" dirty="0">
                <a:latin typeface="Times New Roman"/>
                <a:cs typeface="Times New Roman"/>
              </a:rPr>
              <a:t>T</a:t>
            </a:r>
            <a:r>
              <a:rPr sz="1200" b="1" i="1" spc="7" baseline="-10416" dirty="0">
                <a:latin typeface="Times New Roman"/>
                <a:cs typeface="Times New Roman"/>
              </a:rPr>
              <a:t>2</a:t>
            </a:r>
            <a:r>
              <a:rPr sz="1200" spc="5" dirty="0">
                <a:latin typeface="Times New Roman"/>
                <a:cs typeface="Times New Roman"/>
              </a:rPr>
              <a:t>.	</a:t>
            </a:r>
            <a:r>
              <a:rPr sz="1200" spc="-25" dirty="0">
                <a:latin typeface="Times New Roman"/>
                <a:cs typeface="Times New Roman"/>
              </a:rPr>
              <a:t>Assuming	</a:t>
            </a:r>
            <a:r>
              <a:rPr sz="1200" dirty="0">
                <a:latin typeface="Times New Roman"/>
                <a:cs typeface="Times New Roman"/>
              </a:rPr>
              <a:t>steady	</a:t>
            </a:r>
            <a:r>
              <a:rPr sz="1200" spc="-10" dirty="0">
                <a:latin typeface="Times New Roman"/>
                <a:cs typeface="Times New Roman"/>
              </a:rPr>
              <a:t>one-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21283" y="2149347"/>
            <a:ext cx="3075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Times New Roman"/>
                <a:cs typeface="Times New Roman"/>
              </a:rPr>
              <a:t>dimensional </a:t>
            </a:r>
            <a:r>
              <a:rPr sz="1200" spc="-10" dirty="0">
                <a:latin typeface="Times New Roman"/>
                <a:cs typeface="Times New Roman"/>
              </a:rPr>
              <a:t>heat transfer, obtain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relation for</a:t>
            </a:r>
            <a:r>
              <a:rPr sz="1200" spc="-85" dirty="0"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(a)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21283" y="2326131"/>
            <a:ext cx="3077210" cy="38227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ts val="1370"/>
              </a:lnSpc>
              <a:spcBef>
                <a:spcPts val="200"/>
              </a:spcBef>
            </a:pP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5" dirty="0">
                <a:latin typeface="Times New Roman"/>
                <a:cs typeface="Times New Roman"/>
              </a:rPr>
              <a:t>rate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shell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(b) </a:t>
            </a:r>
            <a:r>
              <a:rPr sz="1200" spc="-5" dirty="0">
                <a:latin typeface="Times New Roman"/>
                <a:cs typeface="Times New Roman"/>
              </a:rPr>
              <a:t>the  temperature </a:t>
            </a:r>
            <a:r>
              <a:rPr sz="1200" spc="-10" dirty="0">
                <a:latin typeface="Times New Roman"/>
                <a:cs typeface="Times New Roman"/>
              </a:rPr>
              <a:t>distribution </a:t>
            </a:r>
            <a:r>
              <a:rPr sz="1200" b="1" i="1" dirty="0">
                <a:latin typeface="Times New Roman"/>
                <a:cs typeface="Times New Roman"/>
              </a:rPr>
              <a:t>T(r)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shell.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95883" y="2850388"/>
            <a:ext cx="3136265" cy="178752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 algn="just">
              <a:lnSpc>
                <a:spcPct val="959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2.16- </a:t>
            </a: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5" dirty="0">
                <a:latin typeface="Times New Roman"/>
                <a:cs typeface="Times New Roman"/>
              </a:rPr>
              <a:t>cylindrical </a:t>
            </a:r>
            <a:r>
              <a:rPr sz="1200" spc="-20" dirty="0">
                <a:latin typeface="Times New Roman"/>
                <a:cs typeface="Times New Roman"/>
              </a:rPr>
              <a:t>shell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length </a:t>
            </a:r>
            <a:r>
              <a:rPr sz="1200" b="1" i="1" dirty="0">
                <a:latin typeface="Times New Roman"/>
                <a:cs typeface="Times New Roman"/>
              </a:rPr>
              <a:t>L</a:t>
            </a:r>
            <a:r>
              <a:rPr sz="1200" i="1" dirty="0">
                <a:latin typeface="Times New Roman"/>
                <a:cs typeface="Times New Roman"/>
              </a:rPr>
              <a:t>,  </a:t>
            </a:r>
            <a:r>
              <a:rPr sz="1200" spc="-25" dirty="0">
                <a:latin typeface="Times New Roman"/>
                <a:cs typeface="Times New Roman"/>
              </a:rPr>
              <a:t>inner </a:t>
            </a:r>
            <a:r>
              <a:rPr sz="1200" spc="-10" dirty="0">
                <a:latin typeface="Times New Roman"/>
                <a:cs typeface="Times New Roman"/>
              </a:rPr>
              <a:t>radius </a:t>
            </a:r>
            <a:r>
              <a:rPr sz="1200" b="1" i="1" spc="-5" dirty="0">
                <a:latin typeface="Times New Roman"/>
                <a:cs typeface="Times New Roman"/>
              </a:rPr>
              <a:t>r</a:t>
            </a:r>
            <a:r>
              <a:rPr sz="1200" b="1" i="1" spc="-7" baseline="-10416" dirty="0">
                <a:latin typeface="Times New Roman"/>
                <a:cs typeface="Times New Roman"/>
              </a:rPr>
              <a:t>1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radius </a:t>
            </a:r>
            <a:r>
              <a:rPr sz="1200" b="1" i="1" spc="-10" dirty="0">
                <a:latin typeface="Times New Roman"/>
                <a:cs typeface="Times New Roman"/>
              </a:rPr>
              <a:t>r</a:t>
            </a:r>
            <a:r>
              <a:rPr sz="1200" b="1" i="1" spc="-15" baseline="-10416" dirty="0">
                <a:latin typeface="Times New Roman"/>
                <a:cs typeface="Times New Roman"/>
              </a:rPr>
              <a:t>2 </a:t>
            </a:r>
            <a:r>
              <a:rPr sz="1200" spc="-5" dirty="0">
                <a:latin typeface="Times New Roman"/>
                <a:cs typeface="Times New Roman"/>
              </a:rPr>
              <a:t>whose </a:t>
            </a:r>
            <a:r>
              <a:rPr sz="1200" spc="-10" dirty="0">
                <a:latin typeface="Times New Roman"/>
                <a:cs typeface="Times New Roman"/>
              </a:rPr>
              <a:t>thermal  conductivity </a:t>
            </a:r>
            <a:r>
              <a:rPr sz="1200" spc="-15" dirty="0">
                <a:latin typeface="Times New Roman"/>
                <a:cs typeface="Times New Roman"/>
              </a:rPr>
              <a:t>varies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0" dirty="0">
                <a:latin typeface="Times New Roman"/>
                <a:cs typeface="Times New Roman"/>
              </a:rPr>
              <a:t>specified  </a:t>
            </a:r>
            <a:r>
              <a:rPr sz="1200" spc="-5" dirty="0">
                <a:latin typeface="Times New Roman"/>
                <a:cs typeface="Times New Roman"/>
              </a:rPr>
              <a:t>temperature  </a:t>
            </a:r>
            <a:r>
              <a:rPr sz="1200" spc="-10" dirty="0">
                <a:latin typeface="Times New Roman"/>
                <a:cs typeface="Times New Roman"/>
              </a:rPr>
              <a:t>range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b="1" i="1" dirty="0">
                <a:latin typeface="Times New Roman"/>
                <a:cs typeface="Times New Roman"/>
              </a:rPr>
              <a:t>k(T)=k</a:t>
            </a:r>
            <a:r>
              <a:rPr sz="1200" b="1" i="1" baseline="-10416" dirty="0">
                <a:latin typeface="Times New Roman"/>
                <a:cs typeface="Times New Roman"/>
              </a:rPr>
              <a:t>0</a:t>
            </a:r>
            <a:r>
              <a:rPr sz="1200" b="1" i="1" dirty="0">
                <a:latin typeface="Times New Roman"/>
                <a:cs typeface="Times New Roman"/>
              </a:rPr>
              <a:t>(1+ </a:t>
            </a:r>
            <a:r>
              <a:rPr sz="1200" b="1" i="1" spc="-5" dirty="0">
                <a:latin typeface="Times New Roman"/>
                <a:cs typeface="Times New Roman"/>
              </a:rPr>
              <a:t>β T 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r>
              <a:rPr sz="1200" b="1" i="1" dirty="0">
                <a:latin typeface="Times New Roman"/>
                <a:cs typeface="Times New Roman"/>
              </a:rPr>
              <a:t>) </a:t>
            </a: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spc="-5" dirty="0">
                <a:latin typeface="Times New Roman"/>
                <a:cs typeface="Times New Roman"/>
              </a:rPr>
              <a:t>k</a:t>
            </a:r>
            <a:r>
              <a:rPr sz="1200" b="1" i="1" spc="-7" baseline="-10416" dirty="0">
                <a:latin typeface="Times New Roman"/>
                <a:cs typeface="Times New Roman"/>
              </a:rPr>
              <a:t>0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β </a:t>
            </a:r>
            <a:r>
              <a:rPr sz="1200" spc="-5" dirty="0">
                <a:latin typeface="Times New Roman"/>
                <a:cs typeface="Times New Roman"/>
              </a:rPr>
              <a:t>are  </a:t>
            </a:r>
            <a:r>
              <a:rPr sz="1200" spc="5" dirty="0">
                <a:latin typeface="Times New Roman"/>
                <a:cs typeface="Times New Roman"/>
              </a:rPr>
              <a:t>two </a:t>
            </a:r>
            <a:r>
              <a:rPr sz="1200" spc="-20" dirty="0">
                <a:latin typeface="Times New Roman"/>
                <a:cs typeface="Times New Roman"/>
              </a:rPr>
              <a:t>specified </a:t>
            </a:r>
            <a:r>
              <a:rPr sz="1200" spc="-5" dirty="0">
                <a:latin typeface="Times New Roman"/>
                <a:cs typeface="Times New Roman"/>
              </a:rPr>
              <a:t>constants.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inner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20" dirty="0">
                <a:latin typeface="Times New Roman"/>
                <a:cs typeface="Times New Roman"/>
              </a:rPr>
              <a:t>shell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20" dirty="0">
                <a:latin typeface="Times New Roman"/>
                <a:cs typeface="Times New Roman"/>
              </a:rPr>
              <a:t>maintained </a:t>
            </a:r>
            <a:r>
              <a:rPr sz="1200" spc="-5" dirty="0">
                <a:latin typeface="Times New Roman"/>
                <a:cs typeface="Times New Roman"/>
              </a:rPr>
              <a:t>at a constant temperature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1 </a:t>
            </a:r>
            <a:r>
              <a:rPr sz="1200" spc="-25" dirty="0">
                <a:latin typeface="Times New Roman"/>
                <a:cs typeface="Times New Roman"/>
              </a:rPr>
              <a:t>while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20" dirty="0">
                <a:latin typeface="Times New Roman"/>
                <a:cs typeface="Times New Roman"/>
              </a:rPr>
              <a:t>maintained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5" dirty="0">
                <a:latin typeface="Times New Roman"/>
                <a:cs typeface="Times New Roman"/>
              </a:rPr>
              <a:t>T</a:t>
            </a:r>
            <a:r>
              <a:rPr sz="1200" b="1" i="1" spc="7" baseline="-10416" dirty="0">
                <a:latin typeface="Times New Roman"/>
                <a:cs typeface="Times New Roman"/>
              </a:rPr>
              <a:t>2</a:t>
            </a:r>
            <a:r>
              <a:rPr sz="1200" spc="5" dirty="0">
                <a:latin typeface="Times New Roman"/>
                <a:cs typeface="Times New Roman"/>
              </a:rPr>
              <a:t>.  </a:t>
            </a:r>
            <a:r>
              <a:rPr sz="1200" spc="-25" dirty="0">
                <a:latin typeface="Times New Roman"/>
                <a:cs typeface="Times New Roman"/>
              </a:rPr>
              <a:t>Assuming </a:t>
            </a:r>
            <a:r>
              <a:rPr sz="1200" dirty="0">
                <a:latin typeface="Times New Roman"/>
                <a:cs typeface="Times New Roman"/>
              </a:rPr>
              <a:t>steady </a:t>
            </a:r>
            <a:r>
              <a:rPr sz="1200" spc="-15" dirty="0">
                <a:latin typeface="Times New Roman"/>
                <a:cs typeface="Times New Roman"/>
              </a:rPr>
              <a:t>one-dimensional </a:t>
            </a:r>
            <a:r>
              <a:rPr sz="1200" spc="-10" dirty="0">
                <a:latin typeface="Times New Roman"/>
                <a:cs typeface="Times New Roman"/>
              </a:rPr>
              <a:t>heat transfer,  obtain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relation for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5" dirty="0">
                <a:latin typeface="Times New Roman"/>
                <a:cs typeface="Times New Roman"/>
              </a:rPr>
              <a:t>rate </a:t>
            </a:r>
            <a:r>
              <a:rPr sz="1200" dirty="0">
                <a:latin typeface="Times New Roman"/>
                <a:cs typeface="Times New Roman"/>
              </a:rPr>
              <a:t>through 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shell.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95883" y="4779771"/>
            <a:ext cx="3130550" cy="12598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 algn="just">
              <a:lnSpc>
                <a:spcPct val="957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2.17- </a:t>
            </a: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5" dirty="0">
                <a:latin typeface="Times New Roman"/>
                <a:cs typeface="Times New Roman"/>
              </a:rPr>
              <a:t>1.5m</a:t>
            </a:r>
            <a:r>
              <a:rPr sz="1200" spc="-5" dirty="0">
                <a:latin typeface="Times New Roman"/>
                <a:cs typeface="Times New Roman"/>
              </a:rPr>
              <a:t>-high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0.6m</a:t>
            </a:r>
            <a:r>
              <a:rPr sz="1200" spc="-5" dirty="0">
                <a:latin typeface="Times New Roman"/>
                <a:cs typeface="Times New Roman"/>
              </a:rPr>
              <a:t>-wide </a:t>
            </a:r>
            <a:r>
              <a:rPr sz="1200" spc="-10" dirty="0">
                <a:latin typeface="Times New Roman"/>
                <a:cs typeface="Times New Roman"/>
              </a:rPr>
              <a:t>plate  </a:t>
            </a:r>
            <a:r>
              <a:rPr sz="1200" spc="-5" dirty="0">
                <a:latin typeface="Times New Roman"/>
                <a:cs typeface="Times New Roman"/>
              </a:rPr>
              <a:t>whose </a:t>
            </a:r>
            <a:r>
              <a:rPr sz="1200" spc="-15" dirty="0">
                <a:latin typeface="Times New Roman"/>
                <a:cs typeface="Times New Roman"/>
              </a:rPr>
              <a:t>thickness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5" dirty="0">
                <a:latin typeface="Times New Roman"/>
                <a:cs typeface="Times New Roman"/>
              </a:rPr>
              <a:t>0.15m</a:t>
            </a:r>
            <a:r>
              <a:rPr sz="1200" spc="5" dirty="0">
                <a:latin typeface="Times New Roman"/>
                <a:cs typeface="Times New Roman"/>
              </a:rPr>
              <a:t>. </a:t>
            </a:r>
            <a:r>
              <a:rPr sz="1200" spc="-15" dirty="0">
                <a:latin typeface="Times New Roman"/>
                <a:cs typeface="Times New Roman"/>
              </a:rPr>
              <a:t>One side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plate </a:t>
            </a:r>
            <a:r>
              <a:rPr sz="1200" spc="-25" dirty="0">
                <a:latin typeface="Times New Roman"/>
                <a:cs typeface="Times New Roman"/>
              </a:rPr>
              <a:t>is  </a:t>
            </a:r>
            <a:r>
              <a:rPr sz="1200" spc="-20" dirty="0">
                <a:latin typeface="Times New Roman"/>
                <a:cs typeface="Times New Roman"/>
              </a:rPr>
              <a:t>maintained </a:t>
            </a:r>
            <a:r>
              <a:rPr sz="1200" spc="-5" dirty="0">
                <a:latin typeface="Times New Roman"/>
                <a:cs typeface="Times New Roman"/>
              </a:rPr>
              <a:t>at a constant 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500K  </a:t>
            </a:r>
            <a:r>
              <a:rPr sz="1200" spc="-25" dirty="0">
                <a:latin typeface="Times New Roman"/>
                <a:cs typeface="Times New Roman"/>
              </a:rPr>
              <a:t>while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other </a:t>
            </a:r>
            <a:r>
              <a:rPr sz="1200" spc="-15" dirty="0">
                <a:latin typeface="Times New Roman"/>
                <a:cs typeface="Times New Roman"/>
              </a:rPr>
              <a:t>side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20" dirty="0">
                <a:latin typeface="Times New Roman"/>
                <a:cs typeface="Times New Roman"/>
              </a:rPr>
              <a:t>maintained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350K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 thermal conductivity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plate </a:t>
            </a:r>
            <a:r>
              <a:rPr sz="1200" spc="-15" dirty="0">
                <a:latin typeface="Times New Roman"/>
                <a:cs typeface="Times New Roman"/>
              </a:rPr>
              <a:t>can be assumed  </a:t>
            </a:r>
            <a:r>
              <a:rPr sz="1200" spc="10" dirty="0">
                <a:latin typeface="Times New Roman"/>
                <a:cs typeface="Times New Roman"/>
              </a:rPr>
              <a:t>to  </a:t>
            </a:r>
            <a:r>
              <a:rPr sz="1200" spc="-10" dirty="0">
                <a:latin typeface="Times New Roman"/>
                <a:cs typeface="Times New Roman"/>
              </a:rPr>
              <a:t>vary </a:t>
            </a:r>
            <a:r>
              <a:rPr sz="1200" spc="-25" dirty="0">
                <a:latin typeface="Times New Roman"/>
                <a:cs typeface="Times New Roman"/>
              </a:rPr>
              <a:t>linearly in </a:t>
            </a:r>
            <a:r>
              <a:rPr sz="1200" spc="-5" dirty="0">
                <a:latin typeface="Times New Roman"/>
                <a:cs typeface="Times New Roman"/>
              </a:rPr>
              <a:t>that  temperature </a:t>
            </a:r>
            <a:r>
              <a:rPr sz="1200" spc="-10" dirty="0">
                <a:latin typeface="Times New Roman"/>
                <a:cs typeface="Times New Roman"/>
              </a:rPr>
              <a:t>range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k(T)</a:t>
            </a:r>
            <a:endParaRPr sz="1200">
              <a:latin typeface="Times New Roman"/>
              <a:cs typeface="Times New Roman"/>
            </a:endParaRPr>
          </a:p>
          <a:p>
            <a:pPr marL="38100" algn="just">
              <a:lnSpc>
                <a:spcPts val="1390"/>
              </a:lnSpc>
            </a:pPr>
            <a:r>
              <a:rPr sz="1200" b="1" i="1" spc="-5" dirty="0">
                <a:latin typeface="Times New Roman"/>
                <a:cs typeface="Times New Roman"/>
              </a:rPr>
              <a:t>=k</a:t>
            </a:r>
            <a:r>
              <a:rPr sz="1200" b="1" i="1" spc="-7" baseline="-10416" dirty="0">
                <a:latin typeface="Times New Roman"/>
                <a:cs typeface="Times New Roman"/>
              </a:rPr>
              <a:t>0</a:t>
            </a:r>
            <a:r>
              <a:rPr sz="1200" b="1" i="1" spc="-5" dirty="0">
                <a:latin typeface="Times New Roman"/>
                <a:cs typeface="Times New Roman"/>
              </a:rPr>
              <a:t>(1+β </a:t>
            </a:r>
            <a:r>
              <a:rPr sz="1200" b="1" i="1" dirty="0">
                <a:latin typeface="Times New Roman"/>
                <a:cs typeface="Times New Roman"/>
              </a:rPr>
              <a:t>T) </a:t>
            </a: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spc="-5" dirty="0">
                <a:latin typeface="Times New Roman"/>
                <a:cs typeface="Times New Roman"/>
              </a:rPr>
              <a:t>k</a:t>
            </a:r>
            <a:r>
              <a:rPr sz="1200" b="1" i="1" spc="-7" baseline="-10416" dirty="0">
                <a:latin typeface="Times New Roman"/>
                <a:cs typeface="Times New Roman"/>
              </a:rPr>
              <a:t>0  </a:t>
            </a:r>
            <a:r>
              <a:rPr sz="1200" b="1" i="1" dirty="0">
                <a:latin typeface="Times New Roman"/>
                <a:cs typeface="Times New Roman"/>
              </a:rPr>
              <a:t>=25W/m·K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β =</a:t>
            </a:r>
            <a:r>
              <a:rPr sz="1200" b="1" i="1" spc="12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8.7×10</a:t>
            </a:r>
            <a:r>
              <a:rPr sz="1200" b="1" i="1" spc="-7" baseline="38194" dirty="0">
                <a:latin typeface="Times New Roman"/>
                <a:cs typeface="Times New Roman"/>
              </a:rPr>
              <a:t>-4</a:t>
            </a:r>
            <a:endParaRPr sz="1200" baseline="38194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95883" y="5934964"/>
            <a:ext cx="3003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b="1" i="1" spc="-7" baseline="-25462" dirty="0">
                <a:latin typeface="Times New Roman"/>
                <a:cs typeface="Times New Roman"/>
              </a:rPr>
              <a:t>K</a:t>
            </a:r>
            <a:r>
              <a:rPr sz="800" b="1" i="1" spc="-5" dirty="0">
                <a:latin typeface="Times New Roman"/>
                <a:cs typeface="Times New Roman"/>
              </a:rPr>
              <a:t>-1</a:t>
            </a:r>
            <a:r>
              <a:rPr sz="1800" spc="-7" baseline="-25462" dirty="0">
                <a:latin typeface="Times New Roman"/>
                <a:cs typeface="Times New Roman"/>
              </a:rPr>
              <a:t>.</a:t>
            </a:r>
            <a:endParaRPr sz="1800" baseline="-25462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99210" y="6005067"/>
            <a:ext cx="26955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62635" algn="l"/>
                <a:tab pos="1296670" algn="l"/>
                <a:tab pos="2432685" algn="l"/>
              </a:tabLst>
            </a:pPr>
            <a:r>
              <a:rPr sz="1200" spc="-35" dirty="0">
                <a:latin typeface="Times New Roman"/>
                <a:cs typeface="Times New Roman"/>
              </a:rPr>
              <a:t>A</a:t>
            </a:r>
            <a:r>
              <a:rPr sz="1200" spc="-15" dirty="0">
                <a:latin typeface="Times New Roman"/>
                <a:cs typeface="Times New Roman"/>
              </a:rPr>
              <a:t>ss</a:t>
            </a:r>
            <a:r>
              <a:rPr sz="1200" spc="-5" dirty="0">
                <a:latin typeface="Times New Roman"/>
                <a:cs typeface="Times New Roman"/>
              </a:rPr>
              <a:t>u</a:t>
            </a:r>
            <a:r>
              <a:rPr sz="1200" spc="-50" dirty="0">
                <a:latin typeface="Times New Roman"/>
                <a:cs typeface="Times New Roman"/>
              </a:rPr>
              <a:t>mi</a:t>
            </a:r>
            <a:r>
              <a:rPr sz="1200" spc="-30" dirty="0">
                <a:latin typeface="Times New Roman"/>
                <a:cs typeface="Times New Roman"/>
              </a:rPr>
              <a:t>n</a:t>
            </a:r>
            <a:r>
              <a:rPr sz="1200" spc="-5" dirty="0">
                <a:latin typeface="Times New Roman"/>
                <a:cs typeface="Times New Roman"/>
              </a:rPr>
              <a:t>g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15" dirty="0">
                <a:latin typeface="Times New Roman"/>
                <a:cs typeface="Times New Roman"/>
              </a:rPr>
              <a:t>s</a:t>
            </a:r>
            <a:r>
              <a:rPr sz="1200" spc="20" dirty="0">
                <a:latin typeface="Times New Roman"/>
                <a:cs typeface="Times New Roman"/>
              </a:rPr>
              <a:t>t</a:t>
            </a:r>
            <a:r>
              <a:rPr sz="1200" spc="-10" dirty="0">
                <a:latin typeface="Times New Roman"/>
                <a:cs typeface="Times New Roman"/>
              </a:rPr>
              <a:t>ea</a:t>
            </a:r>
            <a:r>
              <a:rPr sz="1200" spc="-5" dirty="0">
                <a:latin typeface="Times New Roman"/>
                <a:cs typeface="Times New Roman"/>
              </a:rPr>
              <a:t>dy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15" dirty="0">
                <a:latin typeface="Times New Roman"/>
                <a:cs typeface="Times New Roman"/>
              </a:rPr>
              <a:t>o</a:t>
            </a:r>
            <a:r>
              <a:rPr sz="1200" spc="-30" dirty="0">
                <a:latin typeface="Times New Roman"/>
                <a:cs typeface="Times New Roman"/>
              </a:rPr>
              <a:t>n</a:t>
            </a:r>
            <a:r>
              <a:rPr sz="1200" spc="-20" dirty="0">
                <a:latin typeface="Times New Roman"/>
                <a:cs typeface="Times New Roman"/>
              </a:rPr>
              <a:t>e</a:t>
            </a:r>
            <a:r>
              <a:rPr sz="1200" dirty="0">
                <a:latin typeface="Times New Roman"/>
                <a:cs typeface="Times New Roman"/>
              </a:rPr>
              <a:t>-</a:t>
            </a:r>
            <a:r>
              <a:rPr sz="1200" spc="-5" dirty="0">
                <a:latin typeface="Times New Roman"/>
                <a:cs typeface="Times New Roman"/>
              </a:rPr>
              <a:t>d</a:t>
            </a:r>
            <a:r>
              <a:rPr sz="1200" spc="-50" dirty="0">
                <a:latin typeface="Times New Roman"/>
                <a:cs typeface="Times New Roman"/>
              </a:rPr>
              <a:t>im</a:t>
            </a:r>
            <a:r>
              <a:rPr sz="1200" spc="-10" dirty="0">
                <a:latin typeface="Times New Roman"/>
                <a:cs typeface="Times New Roman"/>
              </a:rPr>
              <a:t>e</a:t>
            </a:r>
            <a:r>
              <a:rPr sz="1200" spc="-30" dirty="0">
                <a:latin typeface="Times New Roman"/>
                <a:cs typeface="Times New Roman"/>
              </a:rPr>
              <a:t>n</a:t>
            </a:r>
            <a:r>
              <a:rPr sz="1200" spc="-15" dirty="0">
                <a:latin typeface="Times New Roman"/>
                <a:cs typeface="Times New Roman"/>
              </a:rPr>
              <a:t>s</a:t>
            </a:r>
            <a:r>
              <a:rPr sz="1200" spc="-50" dirty="0">
                <a:latin typeface="Times New Roman"/>
                <a:cs typeface="Times New Roman"/>
              </a:rPr>
              <a:t>i</a:t>
            </a:r>
            <a:r>
              <a:rPr sz="1200" spc="15" dirty="0">
                <a:latin typeface="Times New Roman"/>
                <a:cs typeface="Times New Roman"/>
              </a:rPr>
              <a:t>o</a:t>
            </a:r>
            <a:r>
              <a:rPr sz="1200" spc="-30" dirty="0">
                <a:latin typeface="Times New Roman"/>
                <a:cs typeface="Times New Roman"/>
              </a:rPr>
              <a:t>n</a:t>
            </a: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spc="-5" dirty="0">
                <a:latin typeface="Times New Roman"/>
                <a:cs typeface="Times New Roman"/>
              </a:rPr>
              <a:t>l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30" dirty="0">
                <a:latin typeface="Times New Roman"/>
                <a:cs typeface="Times New Roman"/>
              </a:rPr>
              <a:t>h</a:t>
            </a:r>
            <a:r>
              <a:rPr sz="1200" spc="-10" dirty="0">
                <a:latin typeface="Times New Roman"/>
                <a:cs typeface="Times New Roman"/>
              </a:rPr>
              <a:t>ea</a:t>
            </a:r>
            <a:r>
              <a:rPr sz="1200" spc="-5" dirty="0">
                <a:latin typeface="Times New Roman"/>
                <a:cs typeface="Times New Roman"/>
              </a:rPr>
              <a:t>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21283" y="6181852"/>
            <a:ext cx="2835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transfer,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spc="-10" dirty="0">
                <a:latin typeface="Times New Roman"/>
                <a:cs typeface="Times New Roman"/>
              </a:rPr>
              <a:t>heat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conduction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21283" y="6355588"/>
            <a:ext cx="30111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40864" algn="l"/>
              </a:tabLst>
            </a:pP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plate.	</a:t>
            </a: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30,800</a:t>
            </a:r>
            <a:r>
              <a:rPr sz="1200" b="1" i="1" spc="-1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W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95883" y="6706108"/>
            <a:ext cx="3134360" cy="12598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 algn="just">
              <a:lnSpc>
                <a:spcPct val="958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2.18- </a:t>
            </a: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dirty="0">
                <a:latin typeface="Times New Roman"/>
                <a:cs typeface="Times New Roman"/>
              </a:rPr>
              <a:t>steam </a:t>
            </a:r>
            <a:r>
              <a:rPr sz="1200" spc="-15" dirty="0">
                <a:latin typeface="Times New Roman"/>
                <a:cs typeface="Times New Roman"/>
              </a:rPr>
              <a:t>pipe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length </a:t>
            </a:r>
            <a:r>
              <a:rPr sz="1200" b="1" i="1" dirty="0">
                <a:latin typeface="Times New Roman"/>
                <a:cs typeface="Times New Roman"/>
              </a:rPr>
              <a:t>L</a:t>
            </a:r>
            <a:r>
              <a:rPr sz="1200" i="1" dirty="0">
                <a:latin typeface="Times New Roman"/>
                <a:cs typeface="Times New Roman"/>
              </a:rPr>
              <a:t>, </a:t>
            </a:r>
            <a:r>
              <a:rPr sz="1200" spc="-25" dirty="0">
                <a:latin typeface="Times New Roman"/>
                <a:cs typeface="Times New Roman"/>
              </a:rPr>
              <a:t>inner  </a:t>
            </a:r>
            <a:r>
              <a:rPr sz="1200" spc="-10" dirty="0">
                <a:latin typeface="Times New Roman"/>
                <a:cs typeface="Times New Roman"/>
              </a:rPr>
              <a:t>radius </a:t>
            </a:r>
            <a:r>
              <a:rPr sz="1200" b="1" i="1" spc="-5" dirty="0">
                <a:latin typeface="Times New Roman"/>
                <a:cs typeface="Times New Roman"/>
              </a:rPr>
              <a:t>r</a:t>
            </a:r>
            <a:r>
              <a:rPr sz="1200" b="1" i="1" spc="-7" baseline="-10416" dirty="0">
                <a:latin typeface="Times New Roman"/>
                <a:cs typeface="Times New Roman"/>
              </a:rPr>
              <a:t>1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radius </a:t>
            </a:r>
            <a:r>
              <a:rPr sz="1200" b="1" i="1" spc="-5" dirty="0">
                <a:latin typeface="Times New Roman"/>
                <a:cs typeface="Times New Roman"/>
              </a:rPr>
              <a:t>r</a:t>
            </a:r>
            <a:r>
              <a:rPr sz="1200" b="1" i="1" spc="-7" baseline="-10416" dirty="0">
                <a:latin typeface="Times New Roman"/>
                <a:cs typeface="Times New Roman"/>
              </a:rPr>
              <a:t>2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constant </a:t>
            </a:r>
            <a:r>
              <a:rPr sz="1200" spc="-10" dirty="0">
                <a:latin typeface="Times New Roman"/>
                <a:cs typeface="Times New Roman"/>
              </a:rPr>
              <a:t>thermal  conductivity </a:t>
            </a:r>
            <a:r>
              <a:rPr sz="1200" b="1" i="1" spc="-5" dirty="0">
                <a:latin typeface="Times New Roman"/>
                <a:cs typeface="Times New Roman"/>
              </a:rPr>
              <a:t>k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dirty="0">
                <a:latin typeface="Times New Roman"/>
                <a:cs typeface="Times New Roman"/>
              </a:rPr>
              <a:t>Steam </a:t>
            </a:r>
            <a:r>
              <a:rPr sz="1200" spc="-15" dirty="0">
                <a:latin typeface="Times New Roman"/>
                <a:cs typeface="Times New Roman"/>
              </a:rPr>
              <a:t>flows </a:t>
            </a:r>
            <a:r>
              <a:rPr sz="1200" spc="-25" dirty="0">
                <a:latin typeface="Times New Roman"/>
                <a:cs typeface="Times New Roman"/>
              </a:rPr>
              <a:t>inside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pipe </a:t>
            </a:r>
            <a:r>
              <a:rPr sz="1200" spc="-5" dirty="0">
                <a:latin typeface="Times New Roman"/>
                <a:cs typeface="Times New Roman"/>
              </a:rPr>
              <a:t>at an  </a:t>
            </a:r>
            <a:r>
              <a:rPr sz="1200" spc="-10" dirty="0">
                <a:latin typeface="Times New Roman"/>
                <a:cs typeface="Times New Roman"/>
              </a:rPr>
              <a:t>average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i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a convection </a:t>
            </a:r>
            <a:r>
              <a:rPr sz="1200" spc="-10" dirty="0">
                <a:latin typeface="Times New Roman"/>
                <a:cs typeface="Times New Roman"/>
              </a:rPr>
              <a:t>heat  transfer </a:t>
            </a:r>
            <a:r>
              <a:rPr sz="1200" spc="-20" dirty="0">
                <a:latin typeface="Times New Roman"/>
                <a:cs typeface="Times New Roman"/>
              </a:rPr>
              <a:t>coefficient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h</a:t>
            </a:r>
            <a:r>
              <a:rPr sz="1200" b="1" i="1" spc="-7" baseline="-10416" dirty="0">
                <a:latin typeface="Times New Roman"/>
                <a:cs typeface="Times New Roman"/>
              </a:rPr>
              <a:t>i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5" dirty="0">
                <a:latin typeface="Times New Roman"/>
                <a:cs typeface="Times New Roman"/>
              </a:rPr>
              <a:t>pipe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exposed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convection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surrounding  </a:t>
            </a:r>
            <a:r>
              <a:rPr sz="1200" spc="-20" dirty="0">
                <a:latin typeface="Times New Roman"/>
                <a:cs typeface="Times New Roman"/>
              </a:rPr>
              <a:t>air </a:t>
            </a:r>
            <a:r>
              <a:rPr sz="1200" spc="-5" dirty="0">
                <a:latin typeface="Times New Roman"/>
                <a:cs typeface="Times New Roman"/>
              </a:rPr>
              <a:t>at a 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o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heat</a:t>
            </a:r>
            <a:r>
              <a:rPr sz="1200" spc="26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transfer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57783" y="7934452"/>
            <a:ext cx="31648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100"/>
              </a:spcBef>
              <a:tabLst>
                <a:tab pos="882015" algn="l"/>
                <a:tab pos="1179195" algn="l"/>
                <a:tab pos="1529715" algn="l"/>
                <a:tab pos="2300605" algn="l"/>
                <a:tab pos="2856230" algn="l"/>
              </a:tabLst>
            </a:pPr>
            <a:r>
              <a:rPr sz="1200" spc="-20" dirty="0">
                <a:latin typeface="Times New Roman"/>
                <a:cs typeface="Times New Roman"/>
              </a:rPr>
              <a:t>coefficient	</a:t>
            </a:r>
            <a:r>
              <a:rPr sz="1200" spc="5" dirty="0">
                <a:latin typeface="Times New Roman"/>
                <a:cs typeface="Times New Roman"/>
              </a:rPr>
              <a:t>of	</a:t>
            </a:r>
            <a:r>
              <a:rPr sz="1200" b="1" i="1" dirty="0">
                <a:latin typeface="Times New Roman"/>
                <a:cs typeface="Times New Roman"/>
              </a:rPr>
              <a:t>h</a:t>
            </a:r>
            <a:r>
              <a:rPr sz="1200" b="1" i="1" baseline="-10416" dirty="0">
                <a:latin typeface="Times New Roman"/>
                <a:cs typeface="Times New Roman"/>
              </a:rPr>
              <a:t>o</a:t>
            </a:r>
            <a:r>
              <a:rPr sz="1200" dirty="0">
                <a:latin typeface="Times New Roman"/>
                <a:cs typeface="Times New Roman"/>
              </a:rPr>
              <a:t>.	</a:t>
            </a:r>
            <a:r>
              <a:rPr sz="1200" spc="-25" dirty="0">
                <a:latin typeface="Times New Roman"/>
                <a:cs typeface="Times New Roman"/>
              </a:rPr>
              <a:t>Assuming	</a:t>
            </a:r>
            <a:r>
              <a:rPr sz="1200" dirty="0">
                <a:latin typeface="Times New Roman"/>
                <a:cs typeface="Times New Roman"/>
              </a:rPr>
              <a:t>steady	</a:t>
            </a:r>
            <a:r>
              <a:rPr sz="1200" spc="-5" dirty="0">
                <a:latin typeface="Times New Roman"/>
                <a:cs typeface="Times New Roman"/>
              </a:rPr>
              <a:t>one-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21283" y="8108188"/>
            <a:ext cx="3081020" cy="1793239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715" algn="just">
              <a:lnSpc>
                <a:spcPct val="95800"/>
              </a:lnSpc>
              <a:spcBef>
                <a:spcPts val="160"/>
              </a:spcBef>
            </a:pPr>
            <a:r>
              <a:rPr sz="1200" spc="-20" dirty="0">
                <a:latin typeface="Times New Roman"/>
                <a:cs typeface="Times New Roman"/>
              </a:rPr>
              <a:t>dimensional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conduction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pipe,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(a)  </a:t>
            </a:r>
            <a:r>
              <a:rPr sz="1200" spc="-10" dirty="0">
                <a:latin typeface="Times New Roman"/>
                <a:cs typeface="Times New Roman"/>
              </a:rPr>
              <a:t>obtain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relation for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variation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temperature 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pipe </a:t>
            </a:r>
            <a:r>
              <a:rPr sz="1200" spc="-10" dirty="0">
                <a:latin typeface="Times New Roman"/>
                <a:cs typeface="Times New Roman"/>
              </a:rPr>
              <a:t>material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spc="-20" dirty="0">
                <a:latin typeface="Times New Roman"/>
                <a:cs typeface="Times New Roman"/>
              </a:rPr>
              <a:t>solving </a:t>
            </a:r>
            <a:r>
              <a:rPr sz="1200" spc="-5" dirty="0">
                <a:latin typeface="Times New Roman"/>
                <a:cs typeface="Times New Roman"/>
              </a:rPr>
              <a:t>the conduction  </a:t>
            </a:r>
            <a:r>
              <a:rPr sz="1200" spc="-20" dirty="0">
                <a:latin typeface="Times New Roman"/>
                <a:cs typeface="Times New Roman"/>
              </a:rPr>
              <a:t>differential </a:t>
            </a:r>
            <a:r>
              <a:rPr sz="1200" spc="-5" dirty="0">
                <a:latin typeface="Times New Roman"/>
                <a:cs typeface="Times New Roman"/>
              </a:rPr>
              <a:t>equation,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(b) </a:t>
            </a:r>
            <a:r>
              <a:rPr sz="1200" spc="-10" dirty="0">
                <a:latin typeface="Times New Roman"/>
                <a:cs typeface="Times New Roman"/>
              </a:rPr>
              <a:t>obtain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relation for  </a:t>
            </a:r>
            <a:r>
              <a:rPr sz="1200" spc="-5" dirty="0">
                <a:latin typeface="Times New Roman"/>
                <a:cs typeface="Times New Roman"/>
              </a:rPr>
              <a:t>the 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pipe.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 marR="5080" algn="just">
              <a:lnSpc>
                <a:spcPct val="97200"/>
              </a:lnSpc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2.19- </a:t>
            </a: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large </a:t>
            </a:r>
            <a:r>
              <a:rPr sz="1200" spc="-20" dirty="0">
                <a:latin typeface="Times New Roman"/>
                <a:cs typeface="Times New Roman"/>
              </a:rPr>
              <a:t>plane </a:t>
            </a:r>
            <a:r>
              <a:rPr sz="1200" spc="-15" dirty="0">
                <a:latin typeface="Times New Roman"/>
                <a:cs typeface="Times New Roman"/>
              </a:rPr>
              <a:t>wall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thickness  </a:t>
            </a:r>
            <a:r>
              <a:rPr sz="1200" b="1" i="1" dirty="0">
                <a:latin typeface="Times New Roman"/>
                <a:cs typeface="Times New Roman"/>
              </a:rPr>
              <a:t>L=0.4m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thermal conductivity </a:t>
            </a:r>
            <a:r>
              <a:rPr sz="1200" b="1" i="1" spc="-5" dirty="0">
                <a:latin typeface="Times New Roman"/>
                <a:cs typeface="Times New Roman"/>
              </a:rPr>
              <a:t>k =8.4W/m·C°</a:t>
            </a:r>
            <a:r>
              <a:rPr sz="1200" spc="-5" dirty="0">
                <a:latin typeface="Times New Roman"/>
                <a:cs typeface="Times New Roman"/>
              </a:rPr>
              <a:t>.  There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5" dirty="0">
                <a:latin typeface="Times New Roman"/>
                <a:cs typeface="Times New Roman"/>
              </a:rPr>
              <a:t>no </a:t>
            </a:r>
            <a:r>
              <a:rPr sz="1200" spc="-10" dirty="0">
                <a:latin typeface="Times New Roman"/>
                <a:cs typeface="Times New Roman"/>
              </a:rPr>
              <a:t>access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inner </a:t>
            </a:r>
            <a:r>
              <a:rPr sz="1200" spc="-15" dirty="0">
                <a:latin typeface="Times New Roman"/>
                <a:cs typeface="Times New Roman"/>
              </a:rPr>
              <a:t>side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wall </a:t>
            </a:r>
            <a:r>
              <a:rPr sz="1200" spc="-5" dirty="0">
                <a:latin typeface="Times New Roman"/>
                <a:cs typeface="Times New Roman"/>
              </a:rPr>
              <a:t>at  </a:t>
            </a:r>
            <a:r>
              <a:rPr sz="1200" b="1" i="1" spc="-5" dirty="0">
                <a:latin typeface="Times New Roman"/>
                <a:cs typeface="Times New Roman"/>
              </a:rPr>
              <a:t>x </a:t>
            </a:r>
            <a:r>
              <a:rPr sz="1200" b="1" i="1" spc="-10" dirty="0">
                <a:latin typeface="Times New Roman"/>
                <a:cs typeface="Times New Roman"/>
              </a:rPr>
              <a:t>=0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thus the </a:t>
            </a:r>
            <a:r>
              <a:rPr sz="1200" spc="-10" dirty="0">
                <a:latin typeface="Times New Roman"/>
                <a:cs typeface="Times New Roman"/>
              </a:rPr>
              <a:t>thermal conditions </a:t>
            </a:r>
            <a:r>
              <a:rPr sz="1200" spc="5" dirty="0">
                <a:latin typeface="Times New Roman"/>
                <a:cs typeface="Times New Roman"/>
              </a:rPr>
              <a:t>on</a:t>
            </a:r>
            <a:r>
              <a:rPr sz="1200" spc="17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that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596128" y="3314191"/>
            <a:ext cx="1316735" cy="13807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660135" y="8264143"/>
            <a:ext cx="1219200" cy="1600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38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904" y="339343"/>
            <a:ext cx="6291072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5904" y="339343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895" y="415544"/>
            <a:ext cx="6291072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1895" y="415544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0936" y="49174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3" y="228600"/>
                </a:lnTo>
                <a:lnTo>
                  <a:pt x="628802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18236" y="463804"/>
            <a:ext cx="975994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Two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12617" y="463804"/>
            <a:ext cx="200723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Heat Conduction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Equation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57783" y="747268"/>
            <a:ext cx="3200400" cy="2701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0">
              <a:lnSpc>
                <a:spcPts val="1415"/>
              </a:lnSpc>
              <a:spcBef>
                <a:spcPts val="10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2.21-  </a:t>
            </a:r>
            <a:r>
              <a:rPr sz="1200" spc="-10" dirty="0">
                <a:latin typeface="Times New Roman"/>
                <a:cs typeface="Times New Roman"/>
              </a:rPr>
              <a:t>Consider  </a:t>
            </a:r>
            <a:r>
              <a:rPr sz="1200" spc="-5" dirty="0">
                <a:latin typeface="Times New Roman"/>
                <a:cs typeface="Times New Roman"/>
              </a:rPr>
              <a:t>a  </a:t>
            </a:r>
            <a:r>
              <a:rPr sz="1200" spc="-15" dirty="0">
                <a:latin typeface="Times New Roman"/>
                <a:cs typeface="Times New Roman"/>
              </a:rPr>
              <a:t>long  </a:t>
            </a:r>
            <a:r>
              <a:rPr sz="1200" spc="-10" dirty="0">
                <a:latin typeface="Times New Roman"/>
                <a:cs typeface="Times New Roman"/>
              </a:rPr>
              <a:t>resistance  </a:t>
            </a:r>
            <a:r>
              <a:rPr sz="1200" spc="-15" dirty="0">
                <a:latin typeface="Times New Roman"/>
                <a:cs typeface="Times New Roman"/>
              </a:rPr>
              <a:t>wire 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radius</a:t>
            </a:r>
            <a:endParaRPr sz="1200">
              <a:latin typeface="Times New Roman"/>
              <a:cs typeface="Times New Roman"/>
            </a:endParaRPr>
          </a:p>
          <a:p>
            <a:pPr marL="76200">
              <a:lnSpc>
                <a:spcPts val="1380"/>
              </a:lnSpc>
            </a:pPr>
            <a:r>
              <a:rPr sz="1200" b="1" i="1" spc="-5" dirty="0">
                <a:latin typeface="Times New Roman"/>
                <a:cs typeface="Times New Roman"/>
              </a:rPr>
              <a:t>r</a:t>
            </a:r>
            <a:r>
              <a:rPr sz="1200" b="1" i="1" spc="-7" baseline="-10416" dirty="0">
                <a:latin typeface="Times New Roman"/>
                <a:cs typeface="Times New Roman"/>
              </a:rPr>
              <a:t>1</a:t>
            </a:r>
            <a:r>
              <a:rPr sz="1200" b="1" i="1" spc="-5" dirty="0">
                <a:latin typeface="Times New Roman"/>
                <a:cs typeface="Times New Roman"/>
              </a:rPr>
              <a:t>=0.3cm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thermal conductivity </a:t>
            </a:r>
            <a:r>
              <a:rPr sz="1200" b="1" i="1" spc="-5" dirty="0">
                <a:latin typeface="Times New Roman"/>
                <a:cs typeface="Times New Roman"/>
              </a:rPr>
              <a:t>k</a:t>
            </a:r>
            <a:r>
              <a:rPr sz="1200" b="1" i="1" spc="-7" baseline="-10416" dirty="0">
                <a:latin typeface="Times New Roman"/>
                <a:cs typeface="Times New Roman"/>
              </a:rPr>
              <a:t>wire  </a:t>
            </a:r>
            <a:r>
              <a:rPr sz="1200" b="1" i="1" spc="-10" dirty="0">
                <a:latin typeface="Times New Roman"/>
                <a:cs typeface="Times New Roman"/>
              </a:rPr>
              <a:t>=18</a:t>
            </a:r>
            <a:r>
              <a:rPr sz="1200" b="1" i="1" spc="-120" dirty="0">
                <a:latin typeface="Times New Roman"/>
                <a:cs typeface="Times New Roman"/>
              </a:rPr>
              <a:t> </a:t>
            </a:r>
            <a:r>
              <a:rPr sz="1200" b="1" i="1" spc="-10" dirty="0">
                <a:latin typeface="Times New Roman"/>
                <a:cs typeface="Times New Roman"/>
              </a:rPr>
              <a:t>W/m</a:t>
            </a:r>
            <a:endParaRPr sz="1200">
              <a:latin typeface="Times New Roman"/>
              <a:cs typeface="Times New Roman"/>
            </a:endParaRPr>
          </a:p>
          <a:p>
            <a:pPr marL="115570" indent="-40005">
              <a:lnSpc>
                <a:spcPts val="1390"/>
              </a:lnSpc>
              <a:buSzPct val="91666"/>
              <a:buChar char="·"/>
              <a:tabLst>
                <a:tab pos="116205" algn="l"/>
              </a:tabLst>
            </a:pPr>
            <a:r>
              <a:rPr sz="1200" b="1" i="1" spc="-10" dirty="0">
                <a:latin typeface="Times New Roman"/>
                <a:cs typeface="Times New Roman"/>
              </a:rPr>
              <a:t>C°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20" dirty="0">
                <a:latin typeface="Times New Roman"/>
                <a:cs typeface="Times New Roman"/>
              </a:rPr>
              <a:t>which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generated </a:t>
            </a:r>
            <a:r>
              <a:rPr sz="1200" spc="-20" dirty="0">
                <a:latin typeface="Times New Roman"/>
                <a:cs typeface="Times New Roman"/>
              </a:rPr>
              <a:t>uniformly </a:t>
            </a:r>
            <a:r>
              <a:rPr sz="1200" spc="-5" dirty="0">
                <a:latin typeface="Times New Roman"/>
                <a:cs typeface="Times New Roman"/>
              </a:rPr>
              <a:t>at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endParaRPr sz="1200">
              <a:latin typeface="Times New Roman"/>
              <a:cs typeface="Times New Roman"/>
            </a:endParaRPr>
          </a:p>
          <a:p>
            <a:pPr marL="76200">
              <a:lnSpc>
                <a:spcPts val="1485"/>
              </a:lnSpc>
            </a:pPr>
            <a:r>
              <a:rPr sz="1200" spc="-5" dirty="0">
                <a:latin typeface="Times New Roman"/>
                <a:cs typeface="Times New Roman"/>
              </a:rPr>
              <a:t>constant </a:t>
            </a:r>
            <a:r>
              <a:rPr sz="1200" spc="5" dirty="0">
                <a:latin typeface="Times New Roman"/>
                <a:cs typeface="Times New Roman"/>
              </a:rPr>
              <a:t>rate of  </a:t>
            </a:r>
            <a:r>
              <a:rPr sz="1250" b="1" i="1" spc="-260" dirty="0">
                <a:latin typeface="Times New Roman"/>
                <a:cs typeface="Times New Roman"/>
              </a:rPr>
              <a:t>g</a:t>
            </a:r>
            <a:r>
              <a:rPr sz="1875" spc="-390" baseline="4444" dirty="0">
                <a:latin typeface="MT Extra"/>
                <a:cs typeface="MT Extra"/>
              </a:rPr>
              <a:t></a:t>
            </a:r>
            <a:r>
              <a:rPr sz="1875" spc="-390" baseline="4444" dirty="0">
                <a:latin typeface="Times New Roman"/>
                <a:cs typeface="Times New Roman"/>
              </a:rPr>
              <a:t> </a:t>
            </a:r>
            <a:r>
              <a:rPr sz="1250" spc="-5" dirty="0">
                <a:latin typeface="Symbol"/>
                <a:cs typeface="Symbol"/>
              </a:rPr>
              <a:t></a:t>
            </a:r>
            <a:r>
              <a:rPr sz="1250" spc="-5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1.5 W/cm</a:t>
            </a:r>
            <a:r>
              <a:rPr sz="1200" b="1" i="1" baseline="38194" dirty="0">
                <a:latin typeface="Times New Roman"/>
                <a:cs typeface="Times New Roman"/>
              </a:rPr>
              <a:t>3 </a:t>
            </a:r>
            <a:r>
              <a:rPr sz="1200" spc="-5" dirty="0">
                <a:latin typeface="Times New Roman"/>
                <a:cs typeface="Times New Roman"/>
              </a:rPr>
              <a:t>as a </a:t>
            </a:r>
            <a:r>
              <a:rPr sz="1200" spc="-10" dirty="0">
                <a:latin typeface="Times New Roman"/>
                <a:cs typeface="Times New Roman"/>
              </a:rPr>
              <a:t>result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endParaRPr sz="1200">
              <a:latin typeface="Times New Roman"/>
              <a:cs typeface="Times New Roman"/>
            </a:endParaRPr>
          </a:p>
          <a:p>
            <a:pPr marL="76200" marR="55880" algn="just">
              <a:lnSpc>
                <a:spcPct val="95900"/>
              </a:lnSpc>
              <a:spcBef>
                <a:spcPts val="190"/>
              </a:spcBef>
            </a:pPr>
            <a:r>
              <a:rPr sz="1200" spc="-10" dirty="0">
                <a:latin typeface="Times New Roman"/>
                <a:cs typeface="Times New Roman"/>
              </a:rPr>
              <a:t>resistance </a:t>
            </a:r>
            <a:r>
              <a:rPr sz="1200" spc="-15" dirty="0">
                <a:latin typeface="Times New Roman"/>
                <a:cs typeface="Times New Roman"/>
              </a:rPr>
              <a:t>heating.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wire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5" dirty="0">
                <a:latin typeface="Times New Roman"/>
                <a:cs typeface="Times New Roman"/>
              </a:rPr>
              <a:t>embedded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 </a:t>
            </a:r>
            <a:r>
              <a:rPr sz="1200" b="1" i="1" spc="-5" dirty="0">
                <a:latin typeface="Times New Roman"/>
                <a:cs typeface="Times New Roman"/>
              </a:rPr>
              <a:t>0.4cm</a:t>
            </a:r>
            <a:r>
              <a:rPr sz="1200" spc="-5" dirty="0">
                <a:latin typeface="Times New Roman"/>
                <a:cs typeface="Times New Roman"/>
              </a:rPr>
              <a:t>-thick </a:t>
            </a:r>
            <a:r>
              <a:rPr sz="1200" spc="-25" dirty="0">
                <a:latin typeface="Times New Roman"/>
                <a:cs typeface="Times New Roman"/>
              </a:rPr>
              <a:t>layer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spc="-15" dirty="0">
                <a:latin typeface="Times New Roman"/>
                <a:cs typeface="Times New Roman"/>
              </a:rPr>
              <a:t>plastic </a:t>
            </a:r>
            <a:r>
              <a:rPr sz="1200" spc="-5" dirty="0">
                <a:latin typeface="Times New Roman"/>
                <a:cs typeface="Times New Roman"/>
              </a:rPr>
              <a:t>whose </a:t>
            </a:r>
            <a:r>
              <a:rPr sz="1200" spc="-10" dirty="0">
                <a:latin typeface="Times New Roman"/>
                <a:cs typeface="Times New Roman"/>
              </a:rPr>
              <a:t>thermal  conductivity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k</a:t>
            </a:r>
            <a:r>
              <a:rPr sz="1200" b="1" i="1" spc="-7" baseline="-10416" dirty="0">
                <a:latin typeface="Times New Roman"/>
                <a:cs typeface="Times New Roman"/>
              </a:rPr>
              <a:t>plastic</a:t>
            </a:r>
            <a:r>
              <a:rPr sz="1200" b="1" i="1" spc="-5" dirty="0">
                <a:latin typeface="Times New Roman"/>
                <a:cs typeface="Times New Roman"/>
              </a:rPr>
              <a:t>=1.8W/m·C°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outer 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plastic </a:t>
            </a:r>
            <a:r>
              <a:rPr sz="1200" spc="-5" dirty="0">
                <a:latin typeface="Times New Roman"/>
                <a:cs typeface="Times New Roman"/>
              </a:rPr>
              <a:t>cover </a:t>
            </a:r>
            <a:r>
              <a:rPr sz="1200" spc="-10" dirty="0">
                <a:latin typeface="Times New Roman"/>
                <a:cs typeface="Times New Roman"/>
              </a:rPr>
              <a:t>loses heat </a:t>
            </a:r>
            <a:r>
              <a:rPr sz="1200" spc="-15" dirty="0">
                <a:latin typeface="Times New Roman"/>
                <a:cs typeface="Times New Roman"/>
              </a:rPr>
              <a:t>by  </a:t>
            </a:r>
            <a:r>
              <a:rPr sz="1200" spc="-5" dirty="0">
                <a:latin typeface="Times New Roman"/>
                <a:cs typeface="Times New Roman"/>
              </a:rPr>
              <a:t>convection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ambient </a:t>
            </a:r>
            <a:r>
              <a:rPr sz="1200" spc="-20" dirty="0">
                <a:latin typeface="Times New Roman"/>
                <a:cs typeface="Times New Roman"/>
              </a:rPr>
              <a:t>air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T</a:t>
            </a:r>
            <a:r>
              <a:rPr sz="1200" b="1" i="1" spc="-7" baseline="-10416" dirty="0">
                <a:latin typeface="Times New Roman"/>
                <a:cs typeface="Times New Roman"/>
              </a:rPr>
              <a:t>∞</a:t>
            </a:r>
            <a:r>
              <a:rPr sz="1200" b="1" i="1" spc="-5" dirty="0">
                <a:latin typeface="Times New Roman"/>
                <a:cs typeface="Times New Roman"/>
              </a:rPr>
              <a:t>=25C°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an  </a:t>
            </a:r>
            <a:r>
              <a:rPr sz="1200" spc="-10" dirty="0">
                <a:latin typeface="Times New Roman"/>
                <a:cs typeface="Times New Roman"/>
              </a:rPr>
              <a:t>average </a:t>
            </a:r>
            <a:r>
              <a:rPr sz="1200" spc="-20" dirty="0">
                <a:latin typeface="Times New Roman"/>
                <a:cs typeface="Times New Roman"/>
              </a:rPr>
              <a:t>combined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20" dirty="0">
                <a:latin typeface="Times New Roman"/>
                <a:cs typeface="Times New Roman"/>
              </a:rPr>
              <a:t>coefficient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h =  </a:t>
            </a:r>
            <a:r>
              <a:rPr sz="1200" b="1" i="1" dirty="0">
                <a:latin typeface="Times New Roman"/>
                <a:cs typeface="Times New Roman"/>
              </a:rPr>
              <a:t>14W/m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r>
              <a:rPr sz="1200" b="1" i="1" dirty="0">
                <a:latin typeface="Times New Roman"/>
                <a:cs typeface="Times New Roman"/>
              </a:rPr>
              <a:t>·C°</a:t>
            </a:r>
            <a:r>
              <a:rPr sz="1200" dirty="0">
                <a:latin typeface="Times New Roman"/>
                <a:cs typeface="Times New Roman"/>
              </a:rPr>
              <a:t>. </a:t>
            </a:r>
            <a:r>
              <a:rPr sz="1200" spc="-25" dirty="0">
                <a:latin typeface="Times New Roman"/>
                <a:cs typeface="Times New Roman"/>
              </a:rPr>
              <a:t>Assuming </a:t>
            </a:r>
            <a:r>
              <a:rPr sz="1200" spc="-15" dirty="0">
                <a:latin typeface="Times New Roman"/>
                <a:cs typeface="Times New Roman"/>
              </a:rPr>
              <a:t>one-dimensional </a:t>
            </a:r>
            <a:r>
              <a:rPr sz="1200" spc="-10" dirty="0">
                <a:latin typeface="Times New Roman"/>
                <a:cs typeface="Times New Roman"/>
              </a:rPr>
              <a:t>heat  transfer,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temperatures at the center 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resistance </a:t>
            </a:r>
            <a:r>
              <a:rPr sz="1200" spc="-15" dirty="0">
                <a:latin typeface="Times New Roman"/>
                <a:cs typeface="Times New Roman"/>
              </a:rPr>
              <a:t>wire 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wire-plastic </a:t>
            </a:r>
            <a:r>
              <a:rPr sz="1200" spc="-25" dirty="0">
                <a:latin typeface="Times New Roman"/>
                <a:cs typeface="Times New Roman"/>
              </a:rPr>
              <a:t>layer  </a:t>
            </a:r>
            <a:r>
              <a:rPr sz="1200" spc="-15" dirty="0">
                <a:latin typeface="Times New Roman"/>
                <a:cs typeface="Times New Roman"/>
              </a:rPr>
              <a:t>interface </a:t>
            </a:r>
            <a:r>
              <a:rPr sz="1200" spc="-10" dirty="0">
                <a:latin typeface="Times New Roman"/>
                <a:cs typeface="Times New Roman"/>
              </a:rPr>
              <a:t>under </a:t>
            </a:r>
            <a:r>
              <a:rPr sz="1200" dirty="0">
                <a:latin typeface="Times New Roman"/>
                <a:cs typeface="Times New Roman"/>
              </a:rPr>
              <a:t>steady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conditions.</a:t>
            </a:r>
            <a:endParaRPr sz="1200">
              <a:latin typeface="Times New Roman"/>
              <a:cs typeface="Times New Roman"/>
            </a:endParaRPr>
          </a:p>
          <a:p>
            <a:pPr marL="1487170" algn="just">
              <a:lnSpc>
                <a:spcPts val="1390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97.1C°,</a:t>
            </a:r>
            <a:r>
              <a:rPr sz="1200" b="1" i="1" spc="3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97.3C°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45083" y="5163820"/>
            <a:ext cx="3234690" cy="459740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88900" marR="81915" algn="just">
              <a:lnSpc>
                <a:spcPct val="958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2.22- </a:t>
            </a: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5" dirty="0">
                <a:latin typeface="Times New Roman"/>
                <a:cs typeface="Times New Roman"/>
              </a:rPr>
              <a:t>20cm</a:t>
            </a:r>
            <a:r>
              <a:rPr sz="1200" spc="-5" dirty="0">
                <a:latin typeface="Times New Roman"/>
                <a:cs typeface="Times New Roman"/>
              </a:rPr>
              <a:t>-thick </a:t>
            </a:r>
            <a:r>
              <a:rPr sz="1200" spc="-10" dirty="0">
                <a:latin typeface="Times New Roman"/>
                <a:cs typeface="Times New Roman"/>
              </a:rPr>
              <a:t>large </a:t>
            </a:r>
            <a:r>
              <a:rPr sz="1200" dirty="0">
                <a:latin typeface="Times New Roman"/>
                <a:cs typeface="Times New Roman"/>
              </a:rPr>
              <a:t>concrete </a:t>
            </a:r>
            <a:r>
              <a:rPr sz="1200" spc="-20" dirty="0">
                <a:latin typeface="Times New Roman"/>
                <a:cs typeface="Times New Roman"/>
              </a:rPr>
              <a:t>plane  </a:t>
            </a:r>
            <a:r>
              <a:rPr sz="1200" spc="-15" dirty="0">
                <a:latin typeface="Times New Roman"/>
                <a:cs typeface="Times New Roman"/>
              </a:rPr>
              <a:t>wall </a:t>
            </a:r>
            <a:r>
              <a:rPr sz="1200" dirty="0">
                <a:latin typeface="Times New Roman"/>
                <a:cs typeface="Times New Roman"/>
              </a:rPr>
              <a:t>(</a:t>
            </a:r>
            <a:r>
              <a:rPr sz="1200" b="1" i="1" dirty="0">
                <a:latin typeface="Times New Roman"/>
                <a:cs typeface="Times New Roman"/>
              </a:rPr>
              <a:t>k </a:t>
            </a:r>
            <a:r>
              <a:rPr sz="1200" b="1" i="1" spc="-5" dirty="0">
                <a:latin typeface="Times New Roman"/>
                <a:cs typeface="Times New Roman"/>
              </a:rPr>
              <a:t>= </a:t>
            </a:r>
            <a:r>
              <a:rPr sz="1200" b="1" i="1" dirty="0">
                <a:latin typeface="Times New Roman"/>
                <a:cs typeface="Times New Roman"/>
              </a:rPr>
              <a:t>0.77 </a:t>
            </a:r>
            <a:r>
              <a:rPr sz="1200" b="1" i="1" spc="-10" dirty="0">
                <a:latin typeface="Times New Roman"/>
                <a:cs typeface="Times New Roman"/>
              </a:rPr>
              <a:t>W/m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) </a:t>
            </a:r>
            <a:r>
              <a:rPr sz="1200" spc="-10" dirty="0">
                <a:latin typeface="Times New Roman"/>
                <a:cs typeface="Times New Roman"/>
              </a:rPr>
              <a:t>subjected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convection 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dirty="0">
                <a:latin typeface="Times New Roman"/>
                <a:cs typeface="Times New Roman"/>
              </a:rPr>
              <a:t>both </a:t>
            </a:r>
            <a:r>
              <a:rPr sz="1200" spc="-15" dirty="0">
                <a:latin typeface="Times New Roman"/>
                <a:cs typeface="Times New Roman"/>
              </a:rPr>
              <a:t>sides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1 </a:t>
            </a:r>
            <a:r>
              <a:rPr sz="1200" b="1" i="1" spc="-5" dirty="0">
                <a:latin typeface="Times New Roman"/>
                <a:cs typeface="Times New Roman"/>
              </a:rPr>
              <a:t>= 27C°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h</a:t>
            </a:r>
            <a:r>
              <a:rPr sz="1200" b="1" i="1" spc="-7" baseline="-10416" dirty="0">
                <a:latin typeface="Times New Roman"/>
                <a:cs typeface="Times New Roman"/>
              </a:rPr>
              <a:t>1 </a:t>
            </a:r>
            <a:r>
              <a:rPr sz="1200" b="1" i="1" spc="-5" dirty="0">
                <a:latin typeface="Times New Roman"/>
                <a:cs typeface="Times New Roman"/>
              </a:rPr>
              <a:t>= 5</a:t>
            </a:r>
            <a:r>
              <a:rPr sz="1200" b="1" i="1" spc="-135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endParaRPr sz="1200" baseline="38194">
              <a:latin typeface="Times New Roman"/>
              <a:cs typeface="Times New Roman"/>
            </a:endParaRPr>
          </a:p>
          <a:p>
            <a:pPr marL="128270" indent="-40005" algn="just">
              <a:lnSpc>
                <a:spcPts val="1355"/>
              </a:lnSpc>
              <a:buSzPct val="91666"/>
              <a:buChar char="·"/>
              <a:tabLst>
                <a:tab pos="128905" algn="l"/>
              </a:tabLst>
            </a:pPr>
            <a:r>
              <a:rPr sz="1200" b="1" i="1" spc="-10" dirty="0">
                <a:latin typeface="Times New Roman"/>
                <a:cs typeface="Times New Roman"/>
              </a:rPr>
              <a:t>C°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inside,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= 8C°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h</a:t>
            </a:r>
            <a:r>
              <a:rPr sz="1200" b="1" i="1" spc="-7" baseline="-10416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= 12</a:t>
            </a:r>
            <a:r>
              <a:rPr sz="1200" b="1" i="1" spc="150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endParaRPr sz="1200" baseline="38194">
              <a:latin typeface="Times New Roman"/>
              <a:cs typeface="Times New Roman"/>
            </a:endParaRPr>
          </a:p>
          <a:p>
            <a:pPr marL="88900" marR="78105" algn="just">
              <a:lnSpc>
                <a:spcPct val="95800"/>
              </a:lnSpc>
              <a:spcBef>
                <a:spcPts val="25"/>
              </a:spcBef>
              <a:buSzPct val="91666"/>
              <a:buChar char="·"/>
              <a:tabLst>
                <a:tab pos="128905" algn="l"/>
              </a:tabLst>
            </a:pPr>
            <a:r>
              <a:rPr sz="1200" b="1" i="1" spc="-10" dirty="0">
                <a:latin typeface="Times New Roman"/>
                <a:cs typeface="Times New Roman"/>
              </a:rPr>
              <a:t>C°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outside. </a:t>
            </a:r>
            <a:r>
              <a:rPr sz="1200" spc="-25" dirty="0">
                <a:latin typeface="Times New Roman"/>
                <a:cs typeface="Times New Roman"/>
              </a:rPr>
              <a:t>Assuming </a:t>
            </a:r>
            <a:r>
              <a:rPr sz="1200" spc="-5" dirty="0">
                <a:latin typeface="Times New Roman"/>
                <a:cs typeface="Times New Roman"/>
              </a:rPr>
              <a:t>constant </a:t>
            </a:r>
            <a:r>
              <a:rPr sz="1200" spc="-10" dirty="0">
                <a:latin typeface="Times New Roman"/>
                <a:cs typeface="Times New Roman"/>
              </a:rPr>
              <a:t>thermal  conductivity with </a:t>
            </a:r>
            <a:r>
              <a:rPr sz="1200" spc="-15" dirty="0">
                <a:latin typeface="Times New Roman"/>
                <a:cs typeface="Times New Roman"/>
              </a:rPr>
              <a:t>no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generation </a:t>
            </a:r>
            <a:r>
              <a:rPr sz="1200" spc="-15" dirty="0">
                <a:latin typeface="Times New Roman"/>
                <a:cs typeface="Times New Roman"/>
              </a:rPr>
              <a:t>and  </a:t>
            </a:r>
            <a:r>
              <a:rPr sz="1200" spc="-25" dirty="0">
                <a:latin typeface="Times New Roman"/>
                <a:cs typeface="Times New Roman"/>
              </a:rPr>
              <a:t>negligible </a:t>
            </a:r>
            <a:r>
              <a:rPr sz="1200" spc="-10" dirty="0">
                <a:latin typeface="Times New Roman"/>
                <a:cs typeface="Times New Roman"/>
              </a:rPr>
              <a:t>radiation.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(a) </a:t>
            </a:r>
            <a:r>
              <a:rPr sz="1200" spc="-10" dirty="0">
                <a:latin typeface="Times New Roman"/>
                <a:cs typeface="Times New Roman"/>
              </a:rPr>
              <a:t>express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differential  </a:t>
            </a:r>
            <a:r>
              <a:rPr sz="1200" spc="-5" dirty="0">
                <a:latin typeface="Times New Roman"/>
                <a:cs typeface="Times New Roman"/>
              </a:rPr>
              <a:t>equations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boundary </a:t>
            </a:r>
            <a:r>
              <a:rPr sz="1200" spc="-10" dirty="0">
                <a:latin typeface="Times New Roman"/>
                <a:cs typeface="Times New Roman"/>
              </a:rPr>
              <a:t>conditions for </a:t>
            </a:r>
            <a:r>
              <a:rPr sz="1200" dirty="0">
                <a:latin typeface="Times New Roman"/>
                <a:cs typeface="Times New Roman"/>
              </a:rPr>
              <a:t>steady  </a:t>
            </a:r>
            <a:r>
              <a:rPr sz="1200" spc="-15" dirty="0">
                <a:latin typeface="Times New Roman"/>
                <a:cs typeface="Times New Roman"/>
              </a:rPr>
              <a:t>one-dimensional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conduction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25" dirty="0">
                <a:latin typeface="Times New Roman"/>
                <a:cs typeface="Times New Roman"/>
              </a:rPr>
              <a:t>wall,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(b) </a:t>
            </a:r>
            <a:r>
              <a:rPr sz="1200" spc="-10" dirty="0">
                <a:latin typeface="Times New Roman"/>
                <a:cs typeface="Times New Roman"/>
              </a:rPr>
              <a:t>obtain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relation for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variation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wall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spc="-20" dirty="0">
                <a:latin typeface="Times New Roman"/>
                <a:cs typeface="Times New Roman"/>
              </a:rPr>
              <a:t>solving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differential  </a:t>
            </a:r>
            <a:r>
              <a:rPr sz="1200" spc="-5" dirty="0">
                <a:latin typeface="Times New Roman"/>
                <a:cs typeface="Times New Roman"/>
              </a:rPr>
              <a:t>equation,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(c) </a:t>
            </a:r>
            <a:r>
              <a:rPr sz="1200" spc="-10" dirty="0">
                <a:latin typeface="Times New Roman"/>
                <a:cs typeface="Times New Roman"/>
              </a:rPr>
              <a:t>evaluate </a:t>
            </a:r>
            <a:r>
              <a:rPr sz="1200" spc="-5" dirty="0">
                <a:latin typeface="Times New Roman"/>
                <a:cs typeface="Times New Roman"/>
              </a:rPr>
              <a:t>the temperatures at the  </a:t>
            </a:r>
            <a:r>
              <a:rPr sz="1200" spc="-25" dirty="0">
                <a:latin typeface="Times New Roman"/>
                <a:cs typeface="Times New Roman"/>
              </a:rPr>
              <a:t>inner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wall.</a:t>
            </a:r>
            <a:endParaRPr sz="1200">
              <a:latin typeface="Times New Roman"/>
              <a:cs typeface="Times New Roman"/>
            </a:endParaRPr>
          </a:p>
          <a:p>
            <a:pPr marL="1618615" algn="just">
              <a:lnSpc>
                <a:spcPts val="1415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20C°,</a:t>
            </a:r>
            <a:r>
              <a:rPr sz="1200" b="1" i="1" spc="3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10.9C°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Times New Roman"/>
              <a:cs typeface="Times New Roman"/>
            </a:endParaRPr>
          </a:p>
          <a:p>
            <a:pPr marL="88900" marR="83185" algn="just">
              <a:lnSpc>
                <a:spcPct val="95700"/>
              </a:lnSpc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2.23- </a:t>
            </a: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dirty="0">
                <a:latin typeface="Times New Roman"/>
                <a:cs typeface="Times New Roman"/>
              </a:rPr>
              <a:t>water </a:t>
            </a:r>
            <a:r>
              <a:rPr sz="1200" spc="-15" dirty="0">
                <a:latin typeface="Times New Roman"/>
                <a:cs typeface="Times New Roman"/>
              </a:rPr>
              <a:t>pipe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length </a:t>
            </a:r>
            <a:r>
              <a:rPr sz="1200" b="1" i="1" spc="-5" dirty="0">
                <a:latin typeface="Times New Roman"/>
                <a:cs typeface="Times New Roman"/>
              </a:rPr>
              <a:t>L = </a:t>
            </a:r>
            <a:r>
              <a:rPr sz="1200" b="1" i="1" spc="5" dirty="0">
                <a:latin typeface="Times New Roman"/>
                <a:cs typeface="Times New Roman"/>
              </a:rPr>
              <a:t>12m</a:t>
            </a:r>
            <a:r>
              <a:rPr sz="1200" spc="5" dirty="0">
                <a:latin typeface="Times New Roman"/>
                <a:cs typeface="Times New Roman"/>
              </a:rPr>
              <a:t>,  </a:t>
            </a:r>
            <a:r>
              <a:rPr sz="1200" spc="-25" dirty="0">
                <a:latin typeface="Times New Roman"/>
                <a:cs typeface="Times New Roman"/>
              </a:rPr>
              <a:t>inner </a:t>
            </a:r>
            <a:r>
              <a:rPr sz="1200" spc="-10" dirty="0">
                <a:latin typeface="Times New Roman"/>
                <a:cs typeface="Times New Roman"/>
              </a:rPr>
              <a:t>radius </a:t>
            </a:r>
            <a:r>
              <a:rPr sz="1200" b="1" i="1" spc="-10" dirty="0">
                <a:latin typeface="Times New Roman"/>
                <a:cs typeface="Times New Roman"/>
              </a:rPr>
              <a:t>r</a:t>
            </a:r>
            <a:r>
              <a:rPr sz="1200" b="1" i="1" spc="-15" baseline="-10416" dirty="0">
                <a:latin typeface="Times New Roman"/>
                <a:cs typeface="Times New Roman"/>
              </a:rPr>
              <a:t>1 </a:t>
            </a:r>
            <a:r>
              <a:rPr sz="1200" b="1" i="1" dirty="0">
                <a:latin typeface="Times New Roman"/>
                <a:cs typeface="Times New Roman"/>
              </a:rPr>
              <a:t>=15cm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radius </a:t>
            </a:r>
            <a:r>
              <a:rPr sz="1200" b="1" i="1" spc="-10" dirty="0">
                <a:latin typeface="Times New Roman"/>
                <a:cs typeface="Times New Roman"/>
              </a:rPr>
              <a:t>r</a:t>
            </a:r>
            <a:r>
              <a:rPr sz="1200" b="1" i="1" spc="-15" baseline="-10416" dirty="0">
                <a:latin typeface="Times New Roman"/>
                <a:cs typeface="Times New Roman"/>
              </a:rPr>
              <a:t>2 </a:t>
            </a:r>
            <a:r>
              <a:rPr sz="1200" b="1" i="1" dirty="0">
                <a:latin typeface="Times New Roman"/>
                <a:cs typeface="Times New Roman"/>
              </a:rPr>
              <a:t>=20cm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 </a:t>
            </a:r>
            <a:r>
              <a:rPr sz="1200" spc="-10" dirty="0">
                <a:latin typeface="Times New Roman"/>
                <a:cs typeface="Times New Roman"/>
              </a:rPr>
              <a:t>thermal conductivity </a:t>
            </a:r>
            <a:r>
              <a:rPr sz="1200" b="1" i="1" spc="-5" dirty="0">
                <a:latin typeface="Times New Roman"/>
                <a:cs typeface="Times New Roman"/>
              </a:rPr>
              <a:t>k = 20 </a:t>
            </a:r>
            <a:r>
              <a:rPr sz="1200" b="1" i="1" spc="-10" dirty="0">
                <a:latin typeface="Times New Roman"/>
                <a:cs typeface="Times New Roman"/>
              </a:rPr>
              <a:t>W/m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. Heat </a:t>
            </a:r>
            <a:r>
              <a:rPr sz="1200" spc="-25" dirty="0">
                <a:latin typeface="Times New Roman"/>
                <a:cs typeface="Times New Roman"/>
              </a:rPr>
              <a:t>is  </a:t>
            </a:r>
            <a:r>
              <a:rPr sz="1200" spc="-5" dirty="0">
                <a:latin typeface="Times New Roman"/>
                <a:cs typeface="Times New Roman"/>
              </a:rPr>
              <a:t>generated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pipe </a:t>
            </a:r>
            <a:r>
              <a:rPr sz="1200" spc="-10" dirty="0">
                <a:latin typeface="Times New Roman"/>
                <a:cs typeface="Times New Roman"/>
              </a:rPr>
              <a:t>material </a:t>
            </a:r>
            <a:r>
              <a:rPr sz="1200" spc="-20" dirty="0">
                <a:latin typeface="Times New Roman"/>
                <a:cs typeface="Times New Roman"/>
              </a:rPr>
              <a:t>uniformly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a  </a:t>
            </a:r>
            <a:r>
              <a:rPr sz="1200" b="1" i="1" spc="-5" dirty="0">
                <a:latin typeface="Times New Roman"/>
                <a:cs typeface="Times New Roman"/>
              </a:rPr>
              <a:t>25kW </a:t>
            </a:r>
            <a:r>
              <a:rPr sz="1200" spc="-10" dirty="0">
                <a:latin typeface="Times New Roman"/>
                <a:cs typeface="Times New Roman"/>
              </a:rPr>
              <a:t>electric resistance </a:t>
            </a:r>
            <a:r>
              <a:rPr sz="1200" spc="-5" dirty="0">
                <a:latin typeface="Times New Roman"/>
                <a:cs typeface="Times New Roman"/>
              </a:rPr>
              <a:t>heater.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inner </a:t>
            </a:r>
            <a:r>
              <a:rPr sz="1200" spc="-15" dirty="0">
                <a:latin typeface="Times New Roman"/>
                <a:cs typeface="Times New Roman"/>
              </a:rPr>
              <a:t>and 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surfaces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pipe </a:t>
            </a:r>
            <a:r>
              <a:rPr sz="1200" spc="-5" dirty="0">
                <a:latin typeface="Times New Roman"/>
                <a:cs typeface="Times New Roman"/>
              </a:rPr>
              <a:t>are at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1 </a:t>
            </a:r>
            <a:r>
              <a:rPr sz="1200" b="1" i="1" spc="-5" dirty="0">
                <a:latin typeface="Times New Roman"/>
                <a:cs typeface="Times New Roman"/>
              </a:rPr>
              <a:t>= 60C°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2</a:t>
            </a:r>
            <a:endParaRPr sz="1200" baseline="-10416">
              <a:latin typeface="Times New Roman"/>
              <a:cs typeface="Times New Roman"/>
            </a:endParaRPr>
          </a:p>
          <a:p>
            <a:pPr marL="88900" marR="81915" algn="just">
              <a:lnSpc>
                <a:spcPct val="95600"/>
              </a:lnSpc>
              <a:spcBef>
                <a:spcPts val="15"/>
              </a:spcBef>
            </a:pPr>
            <a:r>
              <a:rPr sz="1200" b="1" i="1" spc="-5" dirty="0">
                <a:latin typeface="Times New Roman"/>
                <a:cs typeface="Times New Roman"/>
              </a:rPr>
              <a:t>= 80C°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respectively. </a:t>
            </a:r>
            <a:r>
              <a:rPr sz="1200" spc="-10" dirty="0">
                <a:latin typeface="Times New Roman"/>
                <a:cs typeface="Times New Roman"/>
              </a:rPr>
              <a:t>Obtain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general relation  for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-10" dirty="0">
                <a:latin typeface="Times New Roman"/>
                <a:cs typeface="Times New Roman"/>
              </a:rPr>
              <a:t>distribution </a:t>
            </a:r>
            <a:r>
              <a:rPr sz="1200" spc="-25" dirty="0">
                <a:latin typeface="Times New Roman"/>
                <a:cs typeface="Times New Roman"/>
              </a:rPr>
              <a:t>inside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pipe </a:t>
            </a:r>
            <a:r>
              <a:rPr sz="1200" spc="-10" dirty="0">
                <a:latin typeface="Times New Roman"/>
                <a:cs typeface="Times New Roman"/>
              </a:rPr>
              <a:t>under  </a:t>
            </a:r>
            <a:r>
              <a:rPr sz="1200" dirty="0">
                <a:latin typeface="Times New Roman"/>
                <a:cs typeface="Times New Roman"/>
              </a:rPr>
              <a:t>steady </a:t>
            </a:r>
            <a:r>
              <a:rPr sz="1200" spc="-10" dirty="0">
                <a:latin typeface="Times New Roman"/>
                <a:cs typeface="Times New Roman"/>
              </a:rPr>
              <a:t>conditions </a:t>
            </a:r>
            <a:r>
              <a:rPr sz="1200" spc="-15" dirty="0">
                <a:latin typeface="Times New Roman"/>
                <a:cs typeface="Times New Roman"/>
              </a:rPr>
              <a:t>and determine </a:t>
            </a:r>
            <a:r>
              <a:rPr sz="1200" spc="-5" dirty="0">
                <a:latin typeface="Times New Roman"/>
                <a:cs typeface="Times New Roman"/>
              </a:rPr>
              <a:t>the temperature  at the center </a:t>
            </a:r>
            <a:r>
              <a:rPr sz="1200" spc="-20" dirty="0">
                <a:latin typeface="Times New Roman"/>
                <a:cs typeface="Times New Roman"/>
              </a:rPr>
              <a:t>plane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pipe.</a:t>
            </a:r>
            <a:endParaRPr sz="1200">
              <a:latin typeface="Times New Roman"/>
              <a:cs typeface="Times New Roman"/>
            </a:endParaRPr>
          </a:p>
          <a:p>
            <a:pPr marL="1993900" algn="just">
              <a:lnSpc>
                <a:spcPct val="100000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71.2C°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993392" y="3545840"/>
            <a:ext cx="1661159" cy="14051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0936" y="766063"/>
            <a:ext cx="6300470" cy="4185285"/>
          </a:xfrm>
          <a:custGeom>
            <a:avLst/>
            <a:gdLst/>
            <a:ahLst/>
            <a:cxnLst/>
            <a:rect l="l" t="t" r="r" b="b"/>
            <a:pathLst>
              <a:path w="6300470" h="4185285">
                <a:moveTo>
                  <a:pt x="0" y="4184904"/>
                </a:moveTo>
                <a:lnTo>
                  <a:pt x="6300216" y="4184904"/>
                </a:lnTo>
                <a:lnTo>
                  <a:pt x="6300216" y="0"/>
                </a:lnTo>
                <a:lnTo>
                  <a:pt x="0" y="0"/>
                </a:lnTo>
                <a:lnTo>
                  <a:pt x="0" y="4184904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18236" y="391676"/>
            <a:ext cx="6329045" cy="73152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  <a:tabLst>
                <a:tab pos="4306570" algn="l"/>
              </a:tabLst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1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Two	</a:t>
            </a:r>
            <a:r>
              <a:rPr sz="1400" b="1" i="1" spc="-5" dirty="0">
                <a:latin typeface="Times New Roman"/>
                <a:cs typeface="Times New Roman"/>
              </a:rPr>
              <a:t>Heat Conduction</a:t>
            </a:r>
            <a:r>
              <a:rPr sz="1400" b="1" i="1" spc="-35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Equation</a:t>
            </a:r>
            <a:endParaRPr sz="1400">
              <a:latin typeface="Times New Roman"/>
              <a:cs typeface="Times New Roman"/>
            </a:endParaRPr>
          </a:p>
          <a:p>
            <a:pPr marL="12700" marR="5080">
              <a:lnSpc>
                <a:spcPts val="1390"/>
              </a:lnSpc>
              <a:spcBef>
                <a:spcPts val="575"/>
              </a:spcBef>
            </a:pPr>
            <a:r>
              <a:rPr sz="1200" spc="-10" dirty="0">
                <a:latin typeface="Times New Roman"/>
                <a:cs typeface="Times New Roman"/>
              </a:rPr>
              <a:t>By substituting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previous </a:t>
            </a:r>
            <a:r>
              <a:rPr sz="1200" spc="-20" dirty="0">
                <a:latin typeface="Times New Roman"/>
                <a:cs typeface="Times New Roman"/>
              </a:rPr>
              <a:t>differential </a:t>
            </a:r>
            <a:r>
              <a:rPr sz="1200" spc="-5" dirty="0">
                <a:latin typeface="Times New Roman"/>
                <a:cs typeface="Times New Roman"/>
              </a:rPr>
              <a:t>terms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Eq.(2.4), </a:t>
            </a:r>
            <a:r>
              <a:rPr sz="1200" spc="-5" dirty="0">
                <a:latin typeface="Times New Roman"/>
                <a:cs typeface="Times New Roman"/>
              </a:rPr>
              <a:t>we get the </a:t>
            </a:r>
            <a:r>
              <a:rPr sz="1200" spc="-10" dirty="0">
                <a:latin typeface="Times New Roman"/>
                <a:cs typeface="Times New Roman"/>
              </a:rPr>
              <a:t>general heat </a:t>
            </a:r>
            <a:r>
              <a:rPr sz="1200" spc="-5" dirty="0">
                <a:latin typeface="Times New Roman"/>
                <a:cs typeface="Times New Roman"/>
              </a:rPr>
              <a:t>conduction equation 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rectangular </a:t>
            </a:r>
            <a:r>
              <a:rPr sz="1200" spc="-5" dirty="0">
                <a:latin typeface="Times New Roman"/>
                <a:cs typeface="Times New Roman"/>
              </a:rPr>
              <a:t>coordinates as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follow;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94835" y="1232915"/>
            <a:ext cx="189039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344295" algn="l"/>
              </a:tabLst>
            </a:pPr>
            <a:r>
              <a:rPr sz="2025" baseline="2057" dirty="0">
                <a:latin typeface="MT Extra"/>
                <a:cs typeface="MT Extra"/>
              </a:rPr>
              <a:t></a:t>
            </a:r>
            <a:r>
              <a:rPr sz="2025" baseline="2057" dirty="0">
                <a:latin typeface="Times New Roman"/>
                <a:cs typeface="Times New Roman"/>
              </a:rPr>
              <a:t>	</a:t>
            </a:r>
            <a:r>
              <a:rPr sz="1350" spc="130" dirty="0">
                <a:latin typeface="MT Extra"/>
                <a:cs typeface="MT Extra"/>
              </a:rPr>
              <a:t></a:t>
            </a:r>
            <a:r>
              <a:rPr sz="1350" spc="50" dirty="0">
                <a:latin typeface="Times New Roman"/>
                <a:cs typeface="Times New Roman"/>
              </a:rPr>
              <a:t>(</a:t>
            </a:r>
            <a:r>
              <a:rPr sz="1350" spc="40" dirty="0">
                <a:latin typeface="Times New Roman"/>
                <a:cs typeface="Times New Roman"/>
              </a:rPr>
              <a:t>2</a:t>
            </a:r>
            <a:r>
              <a:rPr sz="1350" spc="20" dirty="0">
                <a:latin typeface="Times New Roman"/>
                <a:cs typeface="Times New Roman"/>
              </a:rPr>
              <a:t>.</a:t>
            </a:r>
            <a:r>
              <a:rPr sz="1350" spc="-10" dirty="0">
                <a:latin typeface="Times New Roman"/>
                <a:cs typeface="Times New Roman"/>
              </a:rPr>
              <a:t>5</a:t>
            </a:r>
            <a:r>
              <a:rPr sz="1350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57220" y="1388363"/>
            <a:ext cx="554990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475615" algn="l"/>
              </a:tabLst>
            </a:pPr>
            <a:r>
              <a:rPr sz="1350" dirty="0">
                <a:latin typeface="Symbol"/>
                <a:cs typeface="Symbol"/>
              </a:rPr>
              <a:t>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1350" dirty="0">
                <a:latin typeface="Symbol"/>
                <a:cs typeface="Symbol"/>
              </a:rPr>
              <a:t>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42820" y="1406651"/>
            <a:ext cx="554990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475615" algn="l"/>
              </a:tabLst>
            </a:pPr>
            <a:r>
              <a:rPr sz="1350" dirty="0">
                <a:latin typeface="Symbol"/>
                <a:cs typeface="Symbol"/>
              </a:rPr>
              <a:t>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1350" dirty="0">
                <a:latin typeface="Symbol"/>
                <a:cs typeface="Symbol"/>
              </a:rPr>
              <a:t>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19275" y="1388363"/>
            <a:ext cx="554990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475615" algn="l"/>
              </a:tabLst>
            </a:pPr>
            <a:r>
              <a:rPr sz="1350" dirty="0">
                <a:latin typeface="Symbol"/>
                <a:cs typeface="Symbol"/>
              </a:rPr>
              <a:t>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1350" dirty="0">
                <a:latin typeface="Symbol"/>
                <a:cs typeface="Symbol"/>
              </a:rPr>
              <a:t>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13536" y="1138427"/>
            <a:ext cx="359981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10"/>
              </a:spcBef>
              <a:tabLst>
                <a:tab pos="440690" algn="l"/>
                <a:tab pos="924560" algn="l"/>
                <a:tab pos="1363980" algn="l"/>
                <a:tab pos="1891664" algn="l"/>
                <a:tab pos="2278380" algn="l"/>
                <a:tab pos="3366770" algn="l"/>
              </a:tabLst>
            </a:pPr>
            <a:r>
              <a:rPr sz="2025" u="sng" baseline="411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025" spc="465" baseline="411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Symbol"/>
                <a:cs typeface="Symbol"/>
              </a:rPr>
              <a:t>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2025" u="sng" spc="22" baseline="411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025" i="1" u="sng" spc="22" baseline="41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</a:t>
            </a:r>
            <a:r>
              <a:rPr sz="2025" i="1" spc="157" baseline="411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Symbol"/>
                <a:cs typeface="Symbol"/>
              </a:rPr>
              <a:t>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2025" u="sng" baseline="41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25" u="sng" baseline="411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025" spc="465" baseline="4115" dirty="0">
                <a:latin typeface="Times New Roman"/>
                <a:cs typeface="Times New Roman"/>
              </a:rPr>
              <a:t> </a:t>
            </a:r>
            <a:r>
              <a:rPr sz="2025" baseline="6172" dirty="0">
                <a:latin typeface="Symbol"/>
                <a:cs typeface="Symbol"/>
              </a:rPr>
              <a:t></a:t>
            </a:r>
            <a:r>
              <a:rPr sz="2025" baseline="6172" dirty="0">
                <a:latin typeface="Times New Roman"/>
                <a:cs typeface="Times New Roman"/>
              </a:rPr>
              <a:t>	</a:t>
            </a:r>
            <a:r>
              <a:rPr sz="2025" u="sng" spc="22" baseline="411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025" i="1" u="sng" spc="22" baseline="41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</a:t>
            </a:r>
            <a:r>
              <a:rPr sz="2025" i="1" spc="157" baseline="4115" dirty="0">
                <a:latin typeface="Times New Roman"/>
                <a:cs typeface="Times New Roman"/>
              </a:rPr>
              <a:t> </a:t>
            </a:r>
            <a:r>
              <a:rPr sz="2025" baseline="6172" dirty="0">
                <a:latin typeface="Symbol"/>
                <a:cs typeface="Symbol"/>
              </a:rPr>
              <a:t></a:t>
            </a:r>
            <a:r>
              <a:rPr sz="2025" baseline="6172" dirty="0">
                <a:latin typeface="Times New Roman"/>
                <a:cs typeface="Times New Roman"/>
              </a:rPr>
              <a:t>	</a:t>
            </a:r>
            <a:r>
              <a:rPr sz="2025" u="sng" baseline="411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025" spc="434" baseline="411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Symbol"/>
                <a:cs typeface="Symbol"/>
              </a:rPr>
              <a:t>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2025" u="sng" spc="22" baseline="411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025" i="1" u="sng" spc="22" baseline="41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</a:t>
            </a:r>
            <a:r>
              <a:rPr sz="2025" i="1" spc="157" baseline="411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Symbol"/>
                <a:cs typeface="Symbol"/>
              </a:rPr>
              <a:t>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2025" u="sng" spc="7" baseline="411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025" i="1" u="sng" spc="7" baseline="41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</a:t>
            </a:r>
            <a:endParaRPr sz="2025" baseline="4115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89660" y="1360934"/>
            <a:ext cx="3592829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350" spc="10" dirty="0">
                <a:latin typeface="Symbol"/>
                <a:cs typeface="Symbol"/>
              </a:rPr>
              <a:t></a:t>
            </a:r>
            <a:r>
              <a:rPr sz="1350" i="1" spc="10" dirty="0">
                <a:latin typeface="Times New Roman"/>
                <a:cs typeface="Times New Roman"/>
              </a:rPr>
              <a:t>x </a:t>
            </a:r>
            <a:r>
              <a:rPr sz="2025" baseline="39094" dirty="0">
                <a:latin typeface="Symbol"/>
                <a:cs typeface="Symbol"/>
              </a:rPr>
              <a:t></a:t>
            </a:r>
            <a:r>
              <a:rPr sz="2025" baseline="39094" dirty="0">
                <a:latin typeface="Times New Roman"/>
                <a:cs typeface="Times New Roman"/>
              </a:rPr>
              <a:t> </a:t>
            </a:r>
            <a:r>
              <a:rPr sz="2025" i="1" baseline="43209" dirty="0">
                <a:latin typeface="Times New Roman"/>
                <a:cs typeface="Times New Roman"/>
              </a:rPr>
              <a:t>k </a:t>
            </a:r>
            <a:r>
              <a:rPr sz="1350" dirty="0">
                <a:latin typeface="Symbol"/>
                <a:cs typeface="Symbol"/>
              </a:rPr>
              <a:t></a:t>
            </a:r>
            <a:r>
              <a:rPr sz="1350" i="1" dirty="0">
                <a:latin typeface="Times New Roman"/>
                <a:cs typeface="Times New Roman"/>
              </a:rPr>
              <a:t>x </a:t>
            </a:r>
            <a:r>
              <a:rPr sz="2025" baseline="39094" dirty="0">
                <a:latin typeface="Symbol"/>
                <a:cs typeface="Symbol"/>
              </a:rPr>
              <a:t></a:t>
            </a:r>
            <a:r>
              <a:rPr sz="2025" baseline="39094" dirty="0">
                <a:latin typeface="Times New Roman"/>
                <a:cs typeface="Times New Roman"/>
              </a:rPr>
              <a:t> </a:t>
            </a:r>
            <a:r>
              <a:rPr sz="2025" spc="7" baseline="43209" dirty="0">
                <a:latin typeface="Symbol"/>
                <a:cs typeface="Symbol"/>
              </a:rPr>
              <a:t></a:t>
            </a:r>
            <a:r>
              <a:rPr sz="2025" spc="7" baseline="43209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Symbol"/>
                <a:cs typeface="Symbol"/>
              </a:rPr>
              <a:t></a:t>
            </a:r>
            <a:r>
              <a:rPr sz="1350" i="1" dirty="0">
                <a:latin typeface="Times New Roman"/>
                <a:cs typeface="Times New Roman"/>
              </a:rPr>
              <a:t>y </a:t>
            </a:r>
            <a:r>
              <a:rPr sz="2025" baseline="45267" dirty="0">
                <a:latin typeface="Symbol"/>
                <a:cs typeface="Symbol"/>
              </a:rPr>
              <a:t></a:t>
            </a:r>
            <a:r>
              <a:rPr sz="2025" baseline="45267" dirty="0">
                <a:latin typeface="Times New Roman"/>
                <a:cs typeface="Times New Roman"/>
              </a:rPr>
              <a:t> </a:t>
            </a:r>
            <a:r>
              <a:rPr sz="2025" i="1" baseline="43209" dirty="0">
                <a:latin typeface="Times New Roman"/>
                <a:cs typeface="Times New Roman"/>
              </a:rPr>
              <a:t>k </a:t>
            </a:r>
            <a:r>
              <a:rPr sz="1350" spc="10" dirty="0">
                <a:latin typeface="Symbol"/>
                <a:cs typeface="Symbol"/>
              </a:rPr>
              <a:t></a:t>
            </a:r>
            <a:r>
              <a:rPr sz="1350" i="1" spc="10" dirty="0">
                <a:latin typeface="Times New Roman"/>
                <a:cs typeface="Times New Roman"/>
              </a:rPr>
              <a:t>y </a:t>
            </a:r>
            <a:r>
              <a:rPr sz="2025" baseline="45267" dirty="0">
                <a:latin typeface="Symbol"/>
                <a:cs typeface="Symbol"/>
              </a:rPr>
              <a:t></a:t>
            </a:r>
            <a:r>
              <a:rPr sz="2025" baseline="45267" dirty="0">
                <a:latin typeface="Times New Roman"/>
                <a:cs typeface="Times New Roman"/>
              </a:rPr>
              <a:t> </a:t>
            </a:r>
            <a:r>
              <a:rPr sz="2025" spc="7" baseline="43209" dirty="0">
                <a:latin typeface="Symbol"/>
                <a:cs typeface="Symbol"/>
              </a:rPr>
              <a:t></a:t>
            </a:r>
            <a:r>
              <a:rPr sz="2025" spc="7" baseline="43209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Symbol"/>
                <a:cs typeface="Symbol"/>
              </a:rPr>
              <a:t></a:t>
            </a:r>
            <a:r>
              <a:rPr sz="1350" i="1" dirty="0">
                <a:latin typeface="Times New Roman"/>
                <a:cs typeface="Times New Roman"/>
              </a:rPr>
              <a:t>z </a:t>
            </a:r>
            <a:r>
              <a:rPr sz="2025" baseline="39094" dirty="0">
                <a:latin typeface="Symbol"/>
                <a:cs typeface="Symbol"/>
              </a:rPr>
              <a:t></a:t>
            </a:r>
            <a:r>
              <a:rPr sz="2025" baseline="39094" dirty="0">
                <a:latin typeface="Times New Roman"/>
                <a:cs typeface="Times New Roman"/>
              </a:rPr>
              <a:t> </a:t>
            </a:r>
            <a:r>
              <a:rPr sz="2025" i="1" baseline="43209" dirty="0">
                <a:latin typeface="Times New Roman"/>
                <a:cs typeface="Times New Roman"/>
              </a:rPr>
              <a:t>k </a:t>
            </a:r>
            <a:r>
              <a:rPr sz="1350" dirty="0">
                <a:latin typeface="Symbol"/>
                <a:cs typeface="Symbol"/>
              </a:rPr>
              <a:t></a:t>
            </a:r>
            <a:r>
              <a:rPr sz="1350" i="1" dirty="0">
                <a:latin typeface="Times New Roman"/>
                <a:cs typeface="Times New Roman"/>
              </a:rPr>
              <a:t>z </a:t>
            </a:r>
            <a:r>
              <a:rPr sz="2025" baseline="39094" dirty="0">
                <a:latin typeface="Symbol"/>
                <a:cs typeface="Symbol"/>
              </a:rPr>
              <a:t></a:t>
            </a:r>
            <a:r>
              <a:rPr sz="2025" baseline="39094" dirty="0">
                <a:latin typeface="Times New Roman"/>
                <a:cs typeface="Times New Roman"/>
              </a:rPr>
              <a:t> </a:t>
            </a:r>
            <a:r>
              <a:rPr sz="2025" spc="7" baseline="43209" dirty="0">
                <a:latin typeface="Symbol"/>
                <a:cs typeface="Symbol"/>
              </a:rPr>
              <a:t></a:t>
            </a:r>
            <a:r>
              <a:rPr sz="2025" spc="7" baseline="43209" dirty="0">
                <a:latin typeface="Times New Roman"/>
                <a:cs typeface="Times New Roman"/>
              </a:rPr>
              <a:t> </a:t>
            </a:r>
            <a:r>
              <a:rPr sz="2025" i="1" baseline="43209" dirty="0">
                <a:latin typeface="Times New Roman"/>
                <a:cs typeface="Times New Roman"/>
              </a:rPr>
              <a:t>g </a:t>
            </a:r>
            <a:r>
              <a:rPr sz="2025" spc="7" baseline="43209" dirty="0">
                <a:latin typeface="Symbol"/>
                <a:cs typeface="Symbol"/>
              </a:rPr>
              <a:t></a:t>
            </a:r>
            <a:r>
              <a:rPr sz="2025" spc="7" baseline="43209" dirty="0">
                <a:latin typeface="Times New Roman"/>
                <a:cs typeface="Times New Roman"/>
              </a:rPr>
              <a:t> </a:t>
            </a:r>
            <a:r>
              <a:rPr sz="2100" i="1" spc="-982" baseline="41666" dirty="0">
                <a:latin typeface="Verdana"/>
                <a:cs typeface="Verdana"/>
              </a:rPr>
              <a:t></a:t>
            </a:r>
            <a:r>
              <a:rPr sz="2100" i="1" spc="-315" baseline="41666" dirty="0">
                <a:latin typeface="Verdana"/>
                <a:cs typeface="Verdana"/>
              </a:rPr>
              <a:t> </a:t>
            </a:r>
            <a:r>
              <a:rPr sz="2025" i="1" spc="7" baseline="43209" dirty="0">
                <a:latin typeface="Times New Roman"/>
                <a:cs typeface="Times New Roman"/>
              </a:rPr>
              <a:t>C</a:t>
            </a:r>
            <a:r>
              <a:rPr sz="2025" i="1" spc="52" baseline="43209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Symbol"/>
                <a:cs typeface="Symbol"/>
              </a:rPr>
              <a:t></a:t>
            </a:r>
            <a:r>
              <a:rPr sz="1350" i="1" dirty="0">
                <a:latin typeface="Times New Roman"/>
                <a:cs typeface="Times New Roman"/>
              </a:rPr>
              <a:t>t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8236" y="1606804"/>
            <a:ext cx="45427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Note1-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case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constant </a:t>
            </a:r>
            <a:r>
              <a:rPr sz="1200" spc="-10" dirty="0">
                <a:latin typeface="Times New Roman"/>
                <a:cs typeface="Times New Roman"/>
              </a:rPr>
              <a:t>thermal conductivity </a:t>
            </a:r>
            <a:r>
              <a:rPr sz="1200" b="1" i="1" spc="-5" dirty="0">
                <a:latin typeface="Times New Roman"/>
                <a:cs typeface="Times New Roman"/>
              </a:rPr>
              <a:t>k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dirty="0">
                <a:latin typeface="Times New Roman"/>
                <a:cs typeface="Times New Roman"/>
              </a:rPr>
              <a:t>Eq.(2.5) </a:t>
            </a:r>
            <a:r>
              <a:rPr sz="1200" spc="-5" dirty="0">
                <a:latin typeface="Times New Roman"/>
                <a:cs typeface="Times New Roman"/>
              </a:rPr>
              <a:t>reduces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to;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118235" y="2070226"/>
            <a:ext cx="295275" cy="0"/>
          </a:xfrm>
          <a:custGeom>
            <a:avLst/>
            <a:gdLst/>
            <a:ahLst/>
            <a:cxnLst/>
            <a:rect l="l" t="t" r="r" b="b"/>
            <a:pathLst>
              <a:path w="295275">
                <a:moveTo>
                  <a:pt x="0" y="0"/>
                </a:moveTo>
                <a:lnTo>
                  <a:pt x="294703" y="0"/>
                </a:lnTo>
              </a:path>
            </a:pathLst>
          </a:custGeom>
          <a:ln w="73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595056" y="2070226"/>
            <a:ext cx="295275" cy="0"/>
          </a:xfrm>
          <a:custGeom>
            <a:avLst/>
            <a:gdLst/>
            <a:ahLst/>
            <a:cxnLst/>
            <a:rect l="l" t="t" r="r" b="b"/>
            <a:pathLst>
              <a:path w="295275">
                <a:moveTo>
                  <a:pt x="0" y="0"/>
                </a:moveTo>
                <a:lnTo>
                  <a:pt x="294703" y="0"/>
                </a:lnTo>
              </a:path>
            </a:pathLst>
          </a:custGeom>
          <a:ln w="73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071877" y="2070226"/>
            <a:ext cx="295275" cy="0"/>
          </a:xfrm>
          <a:custGeom>
            <a:avLst/>
            <a:gdLst/>
            <a:ahLst/>
            <a:cxnLst/>
            <a:rect l="l" t="t" r="r" b="b"/>
            <a:pathLst>
              <a:path w="295275">
                <a:moveTo>
                  <a:pt x="0" y="0"/>
                </a:moveTo>
                <a:lnTo>
                  <a:pt x="294703" y="0"/>
                </a:lnTo>
              </a:path>
            </a:pathLst>
          </a:custGeom>
          <a:ln w="73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548699" y="2070226"/>
            <a:ext cx="131445" cy="0"/>
          </a:xfrm>
          <a:custGeom>
            <a:avLst/>
            <a:gdLst/>
            <a:ahLst/>
            <a:cxnLst/>
            <a:rect l="l" t="t" r="r" b="b"/>
            <a:pathLst>
              <a:path w="131444">
                <a:moveTo>
                  <a:pt x="0" y="0"/>
                </a:moveTo>
                <a:lnTo>
                  <a:pt x="131444" y="0"/>
                </a:lnTo>
              </a:path>
            </a:pathLst>
          </a:custGeom>
          <a:ln w="73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876740" y="2070226"/>
            <a:ext cx="140335" cy="0"/>
          </a:xfrm>
          <a:custGeom>
            <a:avLst/>
            <a:gdLst/>
            <a:ahLst/>
            <a:cxnLst/>
            <a:rect l="l" t="t" r="r" b="b"/>
            <a:pathLst>
              <a:path w="140335">
                <a:moveTo>
                  <a:pt x="0" y="0"/>
                </a:moveTo>
                <a:lnTo>
                  <a:pt x="139827" y="0"/>
                </a:lnTo>
              </a:path>
            </a:pathLst>
          </a:custGeom>
          <a:ln w="73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052191" y="2070226"/>
            <a:ext cx="227329" cy="0"/>
          </a:xfrm>
          <a:custGeom>
            <a:avLst/>
            <a:gdLst/>
            <a:ahLst/>
            <a:cxnLst/>
            <a:rect l="l" t="t" r="r" b="b"/>
            <a:pathLst>
              <a:path w="227329">
                <a:moveTo>
                  <a:pt x="0" y="0"/>
                </a:moveTo>
                <a:lnTo>
                  <a:pt x="227266" y="0"/>
                </a:lnTo>
              </a:path>
            </a:pathLst>
          </a:custGeom>
          <a:ln w="73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3809491" y="1928151"/>
            <a:ext cx="56197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spc="135" dirty="0">
                <a:latin typeface="MT Extra"/>
                <a:cs typeface="MT Extra"/>
              </a:rPr>
              <a:t></a:t>
            </a:r>
            <a:r>
              <a:rPr sz="1350" spc="75" dirty="0">
                <a:latin typeface="Times New Roman"/>
                <a:cs typeface="Times New Roman"/>
              </a:rPr>
              <a:t>(</a:t>
            </a:r>
            <a:r>
              <a:rPr sz="1350" spc="15" dirty="0">
                <a:latin typeface="Times New Roman"/>
                <a:cs typeface="Times New Roman"/>
              </a:rPr>
              <a:t>2</a:t>
            </a:r>
            <a:r>
              <a:rPr sz="1350" spc="20" dirty="0">
                <a:latin typeface="Times New Roman"/>
                <a:cs typeface="Times New Roman"/>
              </a:rPr>
              <a:t>.</a:t>
            </a:r>
            <a:r>
              <a:rPr sz="1350" spc="15" dirty="0">
                <a:latin typeface="Times New Roman"/>
                <a:cs typeface="Times New Roman"/>
              </a:rPr>
              <a:t>6</a:t>
            </a:r>
            <a:r>
              <a:rPr sz="1350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89660" y="1821470"/>
            <a:ext cx="219329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350" dirty="0">
                <a:latin typeface="Symbol"/>
                <a:cs typeface="Symbol"/>
              </a:rPr>
              <a:t></a:t>
            </a:r>
            <a:r>
              <a:rPr sz="1350" dirty="0">
                <a:latin typeface="Times New Roman"/>
                <a:cs typeface="Times New Roman"/>
              </a:rPr>
              <a:t> </a:t>
            </a:r>
            <a:r>
              <a:rPr sz="1200" spc="7" baseline="41666" dirty="0">
                <a:latin typeface="Times New Roman"/>
                <a:cs typeface="Times New Roman"/>
              </a:rPr>
              <a:t>2</a:t>
            </a:r>
            <a:r>
              <a:rPr sz="1350" i="1" spc="5" dirty="0">
                <a:latin typeface="Times New Roman"/>
                <a:cs typeface="Times New Roman"/>
              </a:rPr>
              <a:t>T </a:t>
            </a:r>
            <a:r>
              <a:rPr sz="2025" baseline="-34979" dirty="0">
                <a:latin typeface="Symbol"/>
                <a:cs typeface="Symbol"/>
              </a:rPr>
              <a:t></a:t>
            </a:r>
            <a:r>
              <a:rPr sz="2025" baseline="-34979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Symbol"/>
                <a:cs typeface="Symbol"/>
              </a:rPr>
              <a:t></a:t>
            </a:r>
            <a:r>
              <a:rPr sz="1350" dirty="0">
                <a:latin typeface="Times New Roman"/>
                <a:cs typeface="Times New Roman"/>
              </a:rPr>
              <a:t> </a:t>
            </a:r>
            <a:r>
              <a:rPr sz="1200" spc="7" baseline="41666" dirty="0">
                <a:latin typeface="Times New Roman"/>
                <a:cs typeface="Times New Roman"/>
              </a:rPr>
              <a:t>2</a:t>
            </a:r>
            <a:r>
              <a:rPr sz="1350" i="1" spc="5" dirty="0">
                <a:latin typeface="Times New Roman"/>
                <a:cs typeface="Times New Roman"/>
              </a:rPr>
              <a:t>T </a:t>
            </a:r>
            <a:r>
              <a:rPr sz="2025" baseline="-34979" dirty="0">
                <a:latin typeface="Symbol"/>
                <a:cs typeface="Symbol"/>
              </a:rPr>
              <a:t></a:t>
            </a:r>
            <a:r>
              <a:rPr sz="2025" baseline="-34979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Symbol"/>
                <a:cs typeface="Symbol"/>
              </a:rPr>
              <a:t></a:t>
            </a:r>
            <a:r>
              <a:rPr sz="1350" dirty="0">
                <a:latin typeface="Times New Roman"/>
                <a:cs typeface="Times New Roman"/>
              </a:rPr>
              <a:t> </a:t>
            </a:r>
            <a:r>
              <a:rPr sz="1200" spc="7" baseline="41666" dirty="0">
                <a:latin typeface="Times New Roman"/>
                <a:cs typeface="Times New Roman"/>
              </a:rPr>
              <a:t>2</a:t>
            </a:r>
            <a:r>
              <a:rPr sz="1350" i="1" spc="5" dirty="0">
                <a:latin typeface="Times New Roman"/>
                <a:cs typeface="Times New Roman"/>
              </a:rPr>
              <a:t>T </a:t>
            </a:r>
            <a:r>
              <a:rPr sz="2025" baseline="-34979" dirty="0">
                <a:latin typeface="Symbol"/>
                <a:cs typeface="Symbol"/>
              </a:rPr>
              <a:t></a:t>
            </a:r>
            <a:r>
              <a:rPr sz="2025" baseline="-34979" dirty="0">
                <a:latin typeface="Times New Roman"/>
                <a:cs typeface="Times New Roman"/>
              </a:rPr>
              <a:t> </a:t>
            </a:r>
            <a:r>
              <a:rPr sz="1350" i="1" spc="-245" dirty="0">
                <a:latin typeface="Times New Roman"/>
                <a:cs typeface="Times New Roman"/>
              </a:rPr>
              <a:t>g</a:t>
            </a:r>
            <a:r>
              <a:rPr sz="2025" spc="-367" baseline="2057" dirty="0">
                <a:latin typeface="MT Extra"/>
                <a:cs typeface="MT Extra"/>
              </a:rPr>
              <a:t></a:t>
            </a:r>
            <a:r>
              <a:rPr sz="2025" spc="-367" baseline="2057" dirty="0">
                <a:latin typeface="Times New Roman"/>
                <a:cs typeface="Times New Roman"/>
              </a:rPr>
              <a:t> </a:t>
            </a:r>
            <a:r>
              <a:rPr sz="2025" baseline="-34979" dirty="0">
                <a:latin typeface="Symbol"/>
                <a:cs typeface="Symbol"/>
              </a:rPr>
              <a:t></a:t>
            </a:r>
            <a:r>
              <a:rPr sz="2025" baseline="-34979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1</a:t>
            </a:r>
            <a:r>
              <a:rPr sz="1350" spc="4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Symbol"/>
                <a:cs typeface="Symbol"/>
              </a:rPr>
              <a:t></a:t>
            </a:r>
            <a:r>
              <a:rPr sz="1350" i="1" dirty="0">
                <a:latin typeface="Times New Roman"/>
                <a:cs typeface="Times New Roman"/>
              </a:rPr>
              <a:t>T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01852" y="2056180"/>
            <a:ext cx="216344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  <a:tabLst>
                <a:tab pos="513080" algn="l"/>
                <a:tab pos="995044" algn="l"/>
                <a:tab pos="1467485" algn="l"/>
                <a:tab pos="1772285" algn="l"/>
              </a:tabLst>
            </a:pPr>
            <a:r>
              <a:rPr sz="1350" spc="15" dirty="0">
                <a:latin typeface="Symbol"/>
                <a:cs typeface="Symbol"/>
              </a:rPr>
              <a:t></a:t>
            </a:r>
            <a:r>
              <a:rPr sz="1350" i="1" spc="15" dirty="0">
                <a:latin typeface="Times New Roman"/>
                <a:cs typeface="Times New Roman"/>
              </a:rPr>
              <a:t>x</a:t>
            </a:r>
            <a:r>
              <a:rPr sz="1350" i="1" spc="-220" dirty="0">
                <a:latin typeface="Times New Roman"/>
                <a:cs typeface="Times New Roman"/>
              </a:rPr>
              <a:t> </a:t>
            </a:r>
            <a:r>
              <a:rPr sz="1200" spc="-7" baseline="41666" dirty="0">
                <a:latin typeface="Times New Roman"/>
                <a:cs typeface="Times New Roman"/>
              </a:rPr>
              <a:t>2	</a:t>
            </a:r>
            <a:r>
              <a:rPr sz="1350" spc="15" dirty="0">
                <a:latin typeface="Symbol"/>
                <a:cs typeface="Symbol"/>
              </a:rPr>
              <a:t></a:t>
            </a:r>
            <a:r>
              <a:rPr sz="1350" i="1" spc="15" dirty="0">
                <a:latin typeface="Times New Roman"/>
                <a:cs typeface="Times New Roman"/>
              </a:rPr>
              <a:t>y</a:t>
            </a:r>
            <a:r>
              <a:rPr sz="1350" i="1" spc="-200" dirty="0">
                <a:latin typeface="Times New Roman"/>
                <a:cs typeface="Times New Roman"/>
              </a:rPr>
              <a:t> </a:t>
            </a:r>
            <a:r>
              <a:rPr sz="1200" spc="-7" baseline="41666" dirty="0">
                <a:latin typeface="Times New Roman"/>
                <a:cs typeface="Times New Roman"/>
              </a:rPr>
              <a:t>2	</a:t>
            </a:r>
            <a:r>
              <a:rPr sz="1350" spc="15" dirty="0">
                <a:latin typeface="Symbol"/>
                <a:cs typeface="Symbol"/>
              </a:rPr>
              <a:t></a:t>
            </a:r>
            <a:r>
              <a:rPr sz="1350" i="1" spc="15" dirty="0">
                <a:latin typeface="Times New Roman"/>
                <a:cs typeface="Times New Roman"/>
              </a:rPr>
              <a:t>z</a:t>
            </a:r>
            <a:r>
              <a:rPr sz="1350" i="1" spc="-195" dirty="0">
                <a:latin typeface="Times New Roman"/>
                <a:cs typeface="Times New Roman"/>
              </a:rPr>
              <a:t> </a:t>
            </a:r>
            <a:r>
              <a:rPr sz="1200" spc="-7" baseline="41666" dirty="0">
                <a:latin typeface="Times New Roman"/>
                <a:cs typeface="Times New Roman"/>
              </a:rPr>
              <a:t>2	</a:t>
            </a:r>
            <a:r>
              <a:rPr sz="1350" i="1" dirty="0">
                <a:latin typeface="Times New Roman"/>
                <a:cs typeface="Times New Roman"/>
              </a:rPr>
              <a:t>k	</a:t>
            </a:r>
            <a:r>
              <a:rPr sz="1400" i="1" spc="-545" dirty="0">
                <a:latin typeface="Verdana"/>
                <a:cs typeface="Verdana"/>
              </a:rPr>
              <a:t></a:t>
            </a:r>
            <a:r>
              <a:rPr sz="1400" i="1" spc="305" dirty="0">
                <a:latin typeface="Verdana"/>
                <a:cs typeface="Verdana"/>
              </a:rPr>
              <a:t> </a:t>
            </a:r>
            <a:r>
              <a:rPr sz="1350" dirty="0">
                <a:latin typeface="Symbol"/>
                <a:cs typeface="Symbol"/>
              </a:rPr>
              <a:t></a:t>
            </a:r>
            <a:r>
              <a:rPr sz="1350" i="1" dirty="0">
                <a:latin typeface="Times New Roman"/>
                <a:cs typeface="Times New Roman"/>
              </a:rPr>
              <a:t>t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18236" y="2286507"/>
            <a:ext cx="6327140" cy="735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15"/>
              </a:lnSpc>
              <a:spcBef>
                <a:spcPts val="100"/>
              </a:spcBef>
            </a:pPr>
            <a:r>
              <a:rPr sz="1200" spc="-15" dirty="0">
                <a:latin typeface="Times New Roman"/>
                <a:cs typeface="Times New Roman"/>
              </a:rPr>
              <a:t>Above </a:t>
            </a:r>
            <a:r>
              <a:rPr sz="1200" spc="-5" dirty="0">
                <a:latin typeface="Times New Roman"/>
                <a:cs typeface="Times New Roman"/>
              </a:rPr>
              <a:t>equation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known as the </a:t>
            </a:r>
            <a:r>
              <a:rPr sz="1200" b="1" spc="-10" dirty="0">
                <a:latin typeface="Times New Roman"/>
                <a:cs typeface="Times New Roman"/>
              </a:rPr>
              <a:t>Fourier-Biot </a:t>
            </a:r>
            <a:r>
              <a:rPr sz="1200" b="1" spc="-5" dirty="0">
                <a:latin typeface="Times New Roman"/>
                <a:cs typeface="Times New Roman"/>
              </a:rPr>
              <a:t>equation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property </a:t>
            </a:r>
            <a:r>
              <a:rPr sz="1200" b="1" i="1" spc="-5" dirty="0">
                <a:latin typeface="Times New Roman"/>
                <a:cs typeface="Times New Roman"/>
              </a:rPr>
              <a:t>α = </a:t>
            </a:r>
            <a:r>
              <a:rPr sz="1200" b="1" i="1" dirty="0">
                <a:latin typeface="Times New Roman"/>
                <a:cs typeface="Times New Roman"/>
              </a:rPr>
              <a:t>k/ρC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5" dirty="0">
                <a:latin typeface="Times New Roman"/>
                <a:cs typeface="Times New Roman"/>
              </a:rPr>
              <a:t>again</a:t>
            </a:r>
            <a:r>
              <a:rPr sz="1200" spc="-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ts val="1380"/>
              </a:lnSpc>
            </a:pPr>
            <a:r>
              <a:rPr sz="1200" i="1" spc="-5" dirty="0">
                <a:latin typeface="Times New Roman"/>
                <a:cs typeface="Times New Roman"/>
              </a:rPr>
              <a:t>thermal </a:t>
            </a:r>
            <a:r>
              <a:rPr sz="1200" i="1" dirty="0">
                <a:latin typeface="Times New Roman"/>
                <a:cs typeface="Times New Roman"/>
              </a:rPr>
              <a:t>diffusivity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material.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ts val="1380"/>
              </a:lnSpc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Note2-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Equation </a:t>
            </a:r>
            <a:r>
              <a:rPr sz="1200" dirty="0">
                <a:latin typeface="Times New Roman"/>
                <a:cs typeface="Times New Roman"/>
              </a:rPr>
              <a:t>(2.6)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reduced to the </a:t>
            </a:r>
            <a:r>
              <a:rPr sz="1200" spc="-10" dirty="0">
                <a:latin typeface="Times New Roman"/>
                <a:cs typeface="Times New Roman"/>
              </a:rPr>
              <a:t>following forms </a:t>
            </a:r>
            <a:r>
              <a:rPr sz="1200" spc="-5" dirty="0">
                <a:latin typeface="Times New Roman"/>
                <a:cs typeface="Times New Roman"/>
              </a:rPr>
              <a:t>under </a:t>
            </a:r>
            <a:r>
              <a:rPr sz="1200" spc="-10" dirty="0">
                <a:latin typeface="Times New Roman"/>
                <a:cs typeface="Times New Roman"/>
              </a:rPr>
              <a:t>specified</a:t>
            </a:r>
            <a:r>
              <a:rPr sz="1200" spc="204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conditions;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ts val="1415"/>
              </a:lnSpc>
            </a:pPr>
            <a:r>
              <a:rPr sz="1200" dirty="0">
                <a:latin typeface="Times New Roman"/>
                <a:cs typeface="Times New Roman"/>
              </a:rPr>
              <a:t>(1)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Steady-state: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404234" y="3274186"/>
            <a:ext cx="288925" cy="0"/>
          </a:xfrm>
          <a:custGeom>
            <a:avLst/>
            <a:gdLst/>
            <a:ahLst/>
            <a:cxnLst/>
            <a:rect l="l" t="t" r="r" b="b"/>
            <a:pathLst>
              <a:path w="288925">
                <a:moveTo>
                  <a:pt x="0" y="0"/>
                </a:moveTo>
                <a:lnTo>
                  <a:pt x="288798" y="0"/>
                </a:lnTo>
              </a:path>
            </a:pathLst>
          </a:custGeom>
          <a:ln w="73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875913" y="3274186"/>
            <a:ext cx="288925" cy="0"/>
          </a:xfrm>
          <a:custGeom>
            <a:avLst/>
            <a:gdLst/>
            <a:ahLst/>
            <a:cxnLst/>
            <a:rect l="l" t="t" r="r" b="b"/>
            <a:pathLst>
              <a:path w="288925">
                <a:moveTo>
                  <a:pt x="0" y="0"/>
                </a:moveTo>
                <a:lnTo>
                  <a:pt x="288798" y="0"/>
                </a:lnTo>
              </a:path>
            </a:pathLst>
          </a:custGeom>
          <a:ln w="73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347590" y="3274186"/>
            <a:ext cx="288925" cy="0"/>
          </a:xfrm>
          <a:custGeom>
            <a:avLst/>
            <a:gdLst/>
            <a:ahLst/>
            <a:cxnLst/>
            <a:rect l="l" t="t" r="r" b="b"/>
            <a:pathLst>
              <a:path w="288925">
                <a:moveTo>
                  <a:pt x="0" y="0"/>
                </a:moveTo>
                <a:lnTo>
                  <a:pt x="288798" y="0"/>
                </a:lnTo>
              </a:path>
            </a:pathLst>
          </a:custGeom>
          <a:ln w="73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819269" y="3274186"/>
            <a:ext cx="131445" cy="0"/>
          </a:xfrm>
          <a:custGeom>
            <a:avLst/>
            <a:gdLst/>
            <a:ahLst/>
            <a:cxnLst/>
            <a:rect l="l" t="t" r="r" b="b"/>
            <a:pathLst>
              <a:path w="131445">
                <a:moveTo>
                  <a:pt x="0" y="0"/>
                </a:moveTo>
                <a:lnTo>
                  <a:pt x="131444" y="0"/>
                </a:lnTo>
              </a:path>
            </a:pathLst>
          </a:custGeom>
          <a:ln w="73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4627879" y="3132110"/>
            <a:ext cx="187198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5"/>
              </a:spcBef>
              <a:tabLst>
                <a:tab pos="1165860" algn="l"/>
              </a:tabLst>
            </a:pPr>
            <a:r>
              <a:rPr sz="1350" dirty="0">
                <a:latin typeface="Symbol"/>
                <a:cs typeface="Symbol"/>
              </a:rPr>
              <a:t></a:t>
            </a:r>
            <a:r>
              <a:rPr sz="1350" dirty="0">
                <a:latin typeface="Times New Roman"/>
                <a:cs typeface="Times New Roman"/>
              </a:rPr>
              <a:t>  </a:t>
            </a:r>
            <a:r>
              <a:rPr sz="2025" i="1" spc="-367" baseline="34979" dirty="0">
                <a:latin typeface="Times New Roman"/>
                <a:cs typeface="Times New Roman"/>
              </a:rPr>
              <a:t>g</a:t>
            </a:r>
            <a:r>
              <a:rPr sz="2025" spc="-367" baseline="37037" dirty="0">
                <a:latin typeface="MT Extra"/>
                <a:cs typeface="MT Extra"/>
              </a:rPr>
              <a:t></a:t>
            </a:r>
            <a:r>
              <a:rPr sz="2025" spc="-367" baseline="37037" dirty="0">
                <a:latin typeface="Times New Roman"/>
                <a:cs typeface="Times New Roman"/>
              </a:rPr>
              <a:t>    </a:t>
            </a:r>
            <a:r>
              <a:rPr sz="2025" spc="-345" baseline="37037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Symbol"/>
                <a:cs typeface="Symbol"/>
              </a:rPr>
              <a:t></a:t>
            </a:r>
            <a:r>
              <a:rPr sz="1350" dirty="0">
                <a:latin typeface="Times New Roman"/>
                <a:cs typeface="Times New Roman"/>
              </a:rPr>
              <a:t> 0	</a:t>
            </a:r>
            <a:r>
              <a:rPr sz="1350" spc="35" dirty="0">
                <a:latin typeface="MT Extra"/>
                <a:cs typeface="MT Extra"/>
              </a:rPr>
              <a:t></a:t>
            </a:r>
            <a:r>
              <a:rPr sz="1350" spc="35" dirty="0">
                <a:latin typeface="Times New Roman"/>
                <a:cs typeface="Times New Roman"/>
              </a:rPr>
              <a:t>(2.7.</a:t>
            </a:r>
            <a:r>
              <a:rPr sz="1350" i="1" spc="35" dirty="0">
                <a:latin typeface="Times New Roman"/>
                <a:cs typeface="Times New Roman"/>
              </a:rPr>
              <a:t>a</a:t>
            </a:r>
            <a:r>
              <a:rPr sz="1350" spc="35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387852" y="3266223"/>
            <a:ext cx="156718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  <a:tabLst>
                <a:tab pos="507365" algn="l"/>
                <a:tab pos="985519" algn="l"/>
                <a:tab pos="1452245" algn="l"/>
              </a:tabLst>
            </a:pPr>
            <a:r>
              <a:rPr sz="1350" spc="35" dirty="0">
                <a:latin typeface="Symbol"/>
                <a:cs typeface="Symbol"/>
              </a:rPr>
              <a:t></a:t>
            </a:r>
            <a:r>
              <a:rPr sz="1350" i="1" spc="35" dirty="0">
                <a:latin typeface="Times New Roman"/>
                <a:cs typeface="Times New Roman"/>
              </a:rPr>
              <a:t>x</a:t>
            </a:r>
            <a:r>
              <a:rPr sz="1200" spc="52" baseline="41666" dirty="0">
                <a:latin typeface="Times New Roman"/>
                <a:cs typeface="Times New Roman"/>
              </a:rPr>
              <a:t>2	</a:t>
            </a:r>
            <a:r>
              <a:rPr sz="1350" spc="15" dirty="0">
                <a:latin typeface="Symbol"/>
                <a:cs typeface="Symbol"/>
              </a:rPr>
              <a:t></a:t>
            </a:r>
            <a:r>
              <a:rPr sz="1350" i="1" spc="15" dirty="0">
                <a:latin typeface="Times New Roman"/>
                <a:cs typeface="Times New Roman"/>
              </a:rPr>
              <a:t>y</a:t>
            </a:r>
            <a:r>
              <a:rPr sz="1350" i="1" spc="-220" dirty="0">
                <a:latin typeface="Times New Roman"/>
                <a:cs typeface="Times New Roman"/>
              </a:rPr>
              <a:t> </a:t>
            </a:r>
            <a:r>
              <a:rPr sz="1200" spc="-7" baseline="41666" dirty="0">
                <a:latin typeface="Times New Roman"/>
                <a:cs typeface="Times New Roman"/>
              </a:rPr>
              <a:t>2	</a:t>
            </a:r>
            <a:r>
              <a:rPr sz="1350" dirty="0">
                <a:latin typeface="Symbol"/>
                <a:cs typeface="Symbol"/>
              </a:rPr>
              <a:t></a:t>
            </a:r>
            <a:r>
              <a:rPr sz="1350" i="1" dirty="0">
                <a:latin typeface="Times New Roman"/>
                <a:cs typeface="Times New Roman"/>
              </a:rPr>
              <a:t>z</a:t>
            </a:r>
            <a:r>
              <a:rPr sz="1350" i="1" spc="-195" dirty="0">
                <a:latin typeface="Times New Roman"/>
                <a:cs typeface="Times New Roman"/>
              </a:rPr>
              <a:t> </a:t>
            </a:r>
            <a:r>
              <a:rPr sz="1200" spc="-7" baseline="41666" dirty="0">
                <a:latin typeface="Times New Roman"/>
                <a:cs typeface="Times New Roman"/>
              </a:rPr>
              <a:t>2	</a:t>
            </a:r>
            <a:r>
              <a:rPr sz="1350" i="1" dirty="0">
                <a:latin typeface="Times New Roman"/>
                <a:cs typeface="Times New Roman"/>
              </a:rPr>
              <a:t>k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375659" y="3025430"/>
            <a:ext cx="126365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350" dirty="0">
                <a:latin typeface="Symbol"/>
                <a:cs typeface="Symbol"/>
              </a:rPr>
              <a:t></a:t>
            </a:r>
            <a:r>
              <a:rPr sz="1350" dirty="0">
                <a:latin typeface="Times New Roman"/>
                <a:cs typeface="Times New Roman"/>
              </a:rPr>
              <a:t> </a:t>
            </a:r>
            <a:r>
              <a:rPr sz="1200" spc="-15" baseline="41666" dirty="0">
                <a:latin typeface="Times New Roman"/>
                <a:cs typeface="Times New Roman"/>
              </a:rPr>
              <a:t>2</a:t>
            </a:r>
            <a:r>
              <a:rPr sz="1350" i="1" spc="-10" dirty="0">
                <a:latin typeface="Times New Roman"/>
                <a:cs typeface="Times New Roman"/>
              </a:rPr>
              <a:t>T </a:t>
            </a:r>
            <a:r>
              <a:rPr sz="2025" baseline="-34979" dirty="0">
                <a:latin typeface="Symbol"/>
                <a:cs typeface="Symbol"/>
              </a:rPr>
              <a:t></a:t>
            </a:r>
            <a:r>
              <a:rPr sz="2025" baseline="-34979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Symbol"/>
                <a:cs typeface="Symbol"/>
              </a:rPr>
              <a:t></a:t>
            </a:r>
            <a:r>
              <a:rPr sz="1350" dirty="0">
                <a:latin typeface="Times New Roman"/>
                <a:cs typeface="Times New Roman"/>
              </a:rPr>
              <a:t> </a:t>
            </a:r>
            <a:r>
              <a:rPr sz="1200" spc="-15" baseline="41666" dirty="0">
                <a:latin typeface="Times New Roman"/>
                <a:cs typeface="Times New Roman"/>
              </a:rPr>
              <a:t>2</a:t>
            </a:r>
            <a:r>
              <a:rPr sz="1350" i="1" spc="-10" dirty="0">
                <a:latin typeface="Times New Roman"/>
                <a:cs typeface="Times New Roman"/>
              </a:rPr>
              <a:t>T </a:t>
            </a:r>
            <a:r>
              <a:rPr sz="2025" baseline="-34979" dirty="0">
                <a:latin typeface="Symbol"/>
                <a:cs typeface="Symbol"/>
              </a:rPr>
              <a:t></a:t>
            </a:r>
            <a:r>
              <a:rPr sz="2025" baseline="-34979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Symbol"/>
                <a:cs typeface="Symbol"/>
              </a:rPr>
              <a:t></a:t>
            </a:r>
            <a:r>
              <a:rPr sz="1350" spc="20" dirty="0">
                <a:latin typeface="Times New Roman"/>
                <a:cs typeface="Times New Roman"/>
              </a:rPr>
              <a:t> </a:t>
            </a:r>
            <a:r>
              <a:rPr sz="1200" spc="-30" baseline="41666" dirty="0">
                <a:latin typeface="Times New Roman"/>
                <a:cs typeface="Times New Roman"/>
              </a:rPr>
              <a:t>2</a:t>
            </a:r>
            <a:r>
              <a:rPr sz="1350" i="1" spc="-20" dirty="0">
                <a:latin typeface="Times New Roman"/>
                <a:cs typeface="Times New Roman"/>
              </a:rPr>
              <a:t>T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18236" y="3176523"/>
            <a:ext cx="2106930" cy="525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447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(called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b="1" spc="-5" dirty="0">
                <a:latin typeface="Times New Roman"/>
                <a:cs typeface="Times New Roman"/>
              </a:rPr>
              <a:t>Poisson</a:t>
            </a:r>
            <a:r>
              <a:rPr sz="1200" b="1" spc="3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equation</a:t>
            </a:r>
            <a:r>
              <a:rPr sz="1200" spc="-5" dirty="0">
                <a:latin typeface="Times New Roman"/>
                <a:cs typeface="Times New Roman"/>
              </a:rPr>
              <a:t>)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55"/>
              </a:spcBef>
            </a:pPr>
            <a:r>
              <a:rPr sz="1200" dirty="0">
                <a:latin typeface="Times New Roman"/>
                <a:cs typeface="Times New Roman"/>
              </a:rPr>
              <a:t>(2) </a:t>
            </a:r>
            <a:r>
              <a:rPr sz="1200" i="1" spc="-5" dirty="0">
                <a:latin typeface="Times New Roman"/>
                <a:cs typeface="Times New Roman"/>
              </a:rPr>
              <a:t>Transient, no heat</a:t>
            </a:r>
            <a:r>
              <a:rPr sz="1200" i="1" spc="3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generation: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49883" y="3856228"/>
            <a:ext cx="193293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(called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b="1" spc="-5" dirty="0">
                <a:latin typeface="Times New Roman"/>
                <a:cs typeface="Times New Roman"/>
              </a:rPr>
              <a:t>diffusion</a:t>
            </a:r>
            <a:r>
              <a:rPr sz="1200" b="1" spc="1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equation</a:t>
            </a:r>
            <a:r>
              <a:rPr sz="1200" spc="-5" dirty="0">
                <a:latin typeface="Times New Roman"/>
                <a:cs typeface="Times New Roman"/>
              </a:rPr>
              <a:t>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404234" y="3953890"/>
            <a:ext cx="294005" cy="0"/>
          </a:xfrm>
          <a:custGeom>
            <a:avLst/>
            <a:gdLst/>
            <a:ahLst/>
            <a:cxnLst/>
            <a:rect l="l" t="t" r="r" b="b"/>
            <a:pathLst>
              <a:path w="294004">
                <a:moveTo>
                  <a:pt x="0" y="0"/>
                </a:moveTo>
                <a:lnTo>
                  <a:pt x="293941" y="0"/>
                </a:lnTo>
              </a:path>
            </a:pathLst>
          </a:custGeom>
          <a:ln w="73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879722" y="3953890"/>
            <a:ext cx="294640" cy="0"/>
          </a:xfrm>
          <a:custGeom>
            <a:avLst/>
            <a:gdLst/>
            <a:ahLst/>
            <a:cxnLst/>
            <a:rect l="l" t="t" r="r" b="b"/>
            <a:pathLst>
              <a:path w="294639">
                <a:moveTo>
                  <a:pt x="0" y="0"/>
                </a:moveTo>
                <a:lnTo>
                  <a:pt x="294131" y="0"/>
                </a:lnTo>
              </a:path>
            </a:pathLst>
          </a:custGeom>
          <a:ln w="73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355210" y="3953890"/>
            <a:ext cx="294640" cy="0"/>
          </a:xfrm>
          <a:custGeom>
            <a:avLst/>
            <a:gdLst/>
            <a:ahLst/>
            <a:cxnLst/>
            <a:rect l="l" t="t" r="r" b="b"/>
            <a:pathLst>
              <a:path w="294639">
                <a:moveTo>
                  <a:pt x="0" y="0"/>
                </a:moveTo>
                <a:lnTo>
                  <a:pt x="294131" y="0"/>
                </a:lnTo>
              </a:path>
            </a:pathLst>
          </a:custGeom>
          <a:ln w="73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846320" y="3953890"/>
            <a:ext cx="140335" cy="0"/>
          </a:xfrm>
          <a:custGeom>
            <a:avLst/>
            <a:gdLst/>
            <a:ahLst/>
            <a:cxnLst/>
            <a:rect l="l" t="t" r="r" b="b"/>
            <a:pathLst>
              <a:path w="140335">
                <a:moveTo>
                  <a:pt x="0" y="0"/>
                </a:moveTo>
                <a:lnTo>
                  <a:pt x="139826" y="0"/>
                </a:lnTo>
              </a:path>
            </a:pathLst>
          </a:custGeom>
          <a:ln w="73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021770" y="3953890"/>
            <a:ext cx="226695" cy="0"/>
          </a:xfrm>
          <a:custGeom>
            <a:avLst/>
            <a:gdLst/>
            <a:ahLst/>
            <a:cxnLst/>
            <a:rect l="l" t="t" r="r" b="b"/>
            <a:pathLst>
              <a:path w="226695">
                <a:moveTo>
                  <a:pt x="0" y="0"/>
                </a:moveTo>
                <a:lnTo>
                  <a:pt x="226504" y="0"/>
                </a:lnTo>
              </a:path>
            </a:pathLst>
          </a:custGeom>
          <a:ln w="73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5812028" y="3811814"/>
            <a:ext cx="68961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spc="30" dirty="0">
                <a:latin typeface="MT Extra"/>
                <a:cs typeface="MT Extra"/>
              </a:rPr>
              <a:t></a:t>
            </a:r>
            <a:r>
              <a:rPr sz="1350" spc="30" dirty="0">
                <a:latin typeface="Times New Roman"/>
                <a:cs typeface="Times New Roman"/>
              </a:rPr>
              <a:t>(2.7.</a:t>
            </a:r>
            <a:r>
              <a:rPr sz="1350" i="1" spc="30" dirty="0">
                <a:latin typeface="Times New Roman"/>
                <a:cs typeface="Times New Roman"/>
              </a:rPr>
              <a:t>b</a:t>
            </a:r>
            <a:r>
              <a:rPr sz="1350" spc="30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375659" y="3705135"/>
            <a:ext cx="187642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350" dirty="0">
                <a:latin typeface="Symbol"/>
                <a:cs typeface="Symbol"/>
              </a:rPr>
              <a:t></a:t>
            </a:r>
            <a:r>
              <a:rPr sz="1350" dirty="0">
                <a:latin typeface="Times New Roman"/>
                <a:cs typeface="Times New Roman"/>
              </a:rPr>
              <a:t> </a:t>
            </a:r>
            <a:r>
              <a:rPr sz="1200" spc="7" baseline="41666" dirty="0">
                <a:latin typeface="Times New Roman"/>
                <a:cs typeface="Times New Roman"/>
              </a:rPr>
              <a:t>2</a:t>
            </a:r>
            <a:r>
              <a:rPr sz="1350" i="1" spc="5" dirty="0">
                <a:latin typeface="Times New Roman"/>
                <a:cs typeface="Times New Roman"/>
              </a:rPr>
              <a:t>T </a:t>
            </a:r>
            <a:r>
              <a:rPr sz="2025" baseline="-34979" dirty="0">
                <a:latin typeface="Symbol"/>
                <a:cs typeface="Symbol"/>
              </a:rPr>
              <a:t></a:t>
            </a:r>
            <a:r>
              <a:rPr sz="2025" baseline="-34979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Symbol"/>
                <a:cs typeface="Symbol"/>
              </a:rPr>
              <a:t></a:t>
            </a:r>
            <a:r>
              <a:rPr sz="1350" dirty="0">
                <a:latin typeface="Times New Roman"/>
                <a:cs typeface="Times New Roman"/>
              </a:rPr>
              <a:t> </a:t>
            </a:r>
            <a:r>
              <a:rPr sz="1200" spc="7" baseline="41666" dirty="0">
                <a:latin typeface="Times New Roman"/>
                <a:cs typeface="Times New Roman"/>
              </a:rPr>
              <a:t>2</a:t>
            </a:r>
            <a:r>
              <a:rPr sz="1350" i="1" spc="5" dirty="0">
                <a:latin typeface="Times New Roman"/>
                <a:cs typeface="Times New Roman"/>
              </a:rPr>
              <a:t>T </a:t>
            </a:r>
            <a:r>
              <a:rPr sz="2025" baseline="-34979" dirty="0">
                <a:latin typeface="Symbol"/>
                <a:cs typeface="Symbol"/>
              </a:rPr>
              <a:t></a:t>
            </a:r>
            <a:r>
              <a:rPr sz="2025" baseline="-34979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Symbol"/>
                <a:cs typeface="Symbol"/>
              </a:rPr>
              <a:t></a:t>
            </a:r>
            <a:r>
              <a:rPr sz="1350" dirty="0">
                <a:latin typeface="Times New Roman"/>
                <a:cs typeface="Times New Roman"/>
              </a:rPr>
              <a:t> </a:t>
            </a:r>
            <a:r>
              <a:rPr sz="1200" spc="7" baseline="41666" dirty="0">
                <a:latin typeface="Times New Roman"/>
                <a:cs typeface="Times New Roman"/>
              </a:rPr>
              <a:t>2</a:t>
            </a:r>
            <a:r>
              <a:rPr sz="1350" i="1" spc="5" dirty="0">
                <a:latin typeface="Times New Roman"/>
                <a:cs typeface="Times New Roman"/>
              </a:rPr>
              <a:t>T </a:t>
            </a:r>
            <a:r>
              <a:rPr sz="2025" baseline="-34979" dirty="0">
                <a:latin typeface="Symbol"/>
                <a:cs typeface="Symbol"/>
              </a:rPr>
              <a:t></a:t>
            </a:r>
            <a:r>
              <a:rPr sz="2025" baseline="-34979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1</a:t>
            </a:r>
            <a:r>
              <a:rPr sz="1350" spc="16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Symbol"/>
                <a:cs typeface="Symbol"/>
              </a:rPr>
              <a:t></a:t>
            </a:r>
            <a:r>
              <a:rPr sz="1350" i="1" dirty="0">
                <a:latin typeface="Times New Roman"/>
                <a:cs typeface="Times New Roman"/>
              </a:rPr>
              <a:t>T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387852" y="3939844"/>
            <a:ext cx="184658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  <a:tabLst>
                <a:tab pos="513080" algn="l"/>
                <a:tab pos="991869" algn="l"/>
                <a:tab pos="1454785" algn="l"/>
              </a:tabLst>
            </a:pPr>
            <a:r>
              <a:rPr sz="1350" spc="15" dirty="0">
                <a:latin typeface="Symbol"/>
                <a:cs typeface="Symbol"/>
              </a:rPr>
              <a:t></a:t>
            </a:r>
            <a:r>
              <a:rPr sz="1350" i="1" spc="15" dirty="0">
                <a:latin typeface="Times New Roman"/>
                <a:cs typeface="Times New Roman"/>
              </a:rPr>
              <a:t>x</a:t>
            </a:r>
            <a:r>
              <a:rPr sz="1350" i="1" spc="-220" dirty="0">
                <a:latin typeface="Times New Roman"/>
                <a:cs typeface="Times New Roman"/>
              </a:rPr>
              <a:t> </a:t>
            </a:r>
            <a:r>
              <a:rPr sz="1200" spc="-7" baseline="41666" dirty="0">
                <a:latin typeface="Times New Roman"/>
                <a:cs typeface="Times New Roman"/>
              </a:rPr>
              <a:t>2	</a:t>
            </a:r>
            <a:r>
              <a:rPr sz="1350" dirty="0">
                <a:latin typeface="Symbol"/>
                <a:cs typeface="Symbol"/>
              </a:rPr>
              <a:t></a:t>
            </a:r>
            <a:r>
              <a:rPr sz="1350" i="1" dirty="0">
                <a:latin typeface="Times New Roman"/>
                <a:cs typeface="Times New Roman"/>
              </a:rPr>
              <a:t>y</a:t>
            </a:r>
            <a:r>
              <a:rPr sz="1350" i="1" spc="-200" dirty="0">
                <a:latin typeface="Times New Roman"/>
                <a:cs typeface="Times New Roman"/>
              </a:rPr>
              <a:t> </a:t>
            </a:r>
            <a:r>
              <a:rPr sz="1200" spc="-7" baseline="41666" dirty="0">
                <a:latin typeface="Times New Roman"/>
                <a:cs typeface="Times New Roman"/>
              </a:rPr>
              <a:t>2	</a:t>
            </a:r>
            <a:r>
              <a:rPr sz="1350" spc="15" dirty="0">
                <a:latin typeface="Symbol"/>
                <a:cs typeface="Symbol"/>
              </a:rPr>
              <a:t></a:t>
            </a:r>
            <a:r>
              <a:rPr sz="1350" i="1" spc="15" dirty="0">
                <a:latin typeface="Times New Roman"/>
                <a:cs typeface="Times New Roman"/>
              </a:rPr>
              <a:t>z</a:t>
            </a:r>
            <a:r>
              <a:rPr sz="1350" i="1" spc="-195" dirty="0">
                <a:latin typeface="Times New Roman"/>
                <a:cs typeface="Times New Roman"/>
              </a:rPr>
              <a:t> </a:t>
            </a:r>
            <a:r>
              <a:rPr sz="1200" spc="-7" baseline="41666" dirty="0">
                <a:latin typeface="Times New Roman"/>
                <a:cs typeface="Times New Roman"/>
              </a:rPr>
              <a:t>2	</a:t>
            </a:r>
            <a:r>
              <a:rPr sz="1400" i="1" spc="-545" dirty="0">
                <a:latin typeface="Verdana"/>
                <a:cs typeface="Verdana"/>
              </a:rPr>
              <a:t></a:t>
            </a:r>
            <a:r>
              <a:rPr sz="1400" i="1" spc="310" dirty="0">
                <a:latin typeface="Verdana"/>
                <a:cs typeface="Verdana"/>
              </a:rPr>
              <a:t> </a:t>
            </a:r>
            <a:r>
              <a:rPr sz="1350" dirty="0">
                <a:latin typeface="Symbol"/>
                <a:cs typeface="Symbol"/>
              </a:rPr>
              <a:t></a:t>
            </a:r>
            <a:r>
              <a:rPr sz="1350" i="1" dirty="0">
                <a:latin typeface="Times New Roman"/>
                <a:cs typeface="Times New Roman"/>
              </a:rPr>
              <a:t>t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18236" y="4170171"/>
            <a:ext cx="22656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(3) </a:t>
            </a:r>
            <a:r>
              <a:rPr sz="1200" i="1" spc="-5" dirty="0">
                <a:latin typeface="Times New Roman"/>
                <a:cs typeface="Times New Roman"/>
              </a:rPr>
              <a:t>Steady-state, no heat</a:t>
            </a:r>
            <a:r>
              <a:rPr sz="1200" i="1" spc="3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generation: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850149" y="4532884"/>
            <a:ext cx="18713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(called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b="1" spc="-10" dirty="0">
                <a:latin typeface="Times New Roman"/>
                <a:cs typeface="Times New Roman"/>
              </a:rPr>
              <a:t>Laplace</a:t>
            </a:r>
            <a:r>
              <a:rPr sz="1200" b="1" spc="20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equation</a:t>
            </a:r>
            <a:r>
              <a:rPr sz="1200" spc="-5" dirty="0">
                <a:latin typeface="Times New Roman"/>
                <a:cs typeface="Times New Roman"/>
              </a:rPr>
              <a:t>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3404234" y="4630546"/>
            <a:ext cx="294640" cy="0"/>
          </a:xfrm>
          <a:custGeom>
            <a:avLst/>
            <a:gdLst/>
            <a:ahLst/>
            <a:cxnLst/>
            <a:rect l="l" t="t" r="r" b="b"/>
            <a:pathLst>
              <a:path w="294639">
                <a:moveTo>
                  <a:pt x="0" y="0"/>
                </a:moveTo>
                <a:lnTo>
                  <a:pt x="294513" y="0"/>
                </a:lnTo>
              </a:path>
            </a:pathLst>
          </a:custGeom>
          <a:ln w="73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880675" y="4630546"/>
            <a:ext cx="294640" cy="0"/>
          </a:xfrm>
          <a:custGeom>
            <a:avLst/>
            <a:gdLst/>
            <a:ahLst/>
            <a:cxnLst/>
            <a:rect l="l" t="t" r="r" b="b"/>
            <a:pathLst>
              <a:path w="294639">
                <a:moveTo>
                  <a:pt x="0" y="0"/>
                </a:moveTo>
                <a:lnTo>
                  <a:pt x="294513" y="0"/>
                </a:lnTo>
              </a:path>
            </a:pathLst>
          </a:custGeom>
          <a:ln w="73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357115" y="4630546"/>
            <a:ext cx="294640" cy="0"/>
          </a:xfrm>
          <a:custGeom>
            <a:avLst/>
            <a:gdLst/>
            <a:ahLst/>
            <a:cxnLst/>
            <a:rect l="l" t="t" r="r" b="b"/>
            <a:pathLst>
              <a:path w="294639">
                <a:moveTo>
                  <a:pt x="0" y="0"/>
                </a:moveTo>
                <a:lnTo>
                  <a:pt x="294513" y="0"/>
                </a:lnTo>
              </a:path>
            </a:pathLst>
          </a:custGeom>
          <a:ln w="73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4830571" y="4488470"/>
            <a:ext cx="11176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dirty="0">
                <a:latin typeface="Times New Roman"/>
                <a:cs typeface="Times New Roman"/>
              </a:rPr>
              <a:t>0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5827267" y="4488470"/>
            <a:ext cx="68389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spc="155" dirty="0">
                <a:latin typeface="MT Extra"/>
                <a:cs typeface="MT Extra"/>
              </a:rPr>
              <a:t></a:t>
            </a:r>
            <a:r>
              <a:rPr sz="1350" spc="50" dirty="0">
                <a:latin typeface="Times New Roman"/>
                <a:cs typeface="Times New Roman"/>
              </a:rPr>
              <a:t>(</a:t>
            </a:r>
            <a:r>
              <a:rPr sz="1350" spc="15" dirty="0">
                <a:latin typeface="Times New Roman"/>
                <a:cs typeface="Times New Roman"/>
              </a:rPr>
              <a:t>2</a:t>
            </a:r>
            <a:r>
              <a:rPr sz="1350" spc="20" dirty="0">
                <a:latin typeface="Times New Roman"/>
                <a:cs typeface="Times New Roman"/>
              </a:rPr>
              <a:t>.</a:t>
            </a:r>
            <a:r>
              <a:rPr sz="1350" spc="40" dirty="0">
                <a:latin typeface="Times New Roman"/>
                <a:cs typeface="Times New Roman"/>
              </a:rPr>
              <a:t>7</a:t>
            </a:r>
            <a:r>
              <a:rPr sz="1350" spc="-55" dirty="0">
                <a:latin typeface="Times New Roman"/>
                <a:cs typeface="Times New Roman"/>
              </a:rPr>
              <a:t>.</a:t>
            </a:r>
            <a:r>
              <a:rPr sz="1350" i="1" spc="45" dirty="0">
                <a:latin typeface="Times New Roman"/>
                <a:cs typeface="Times New Roman"/>
              </a:rPr>
              <a:t>c</a:t>
            </a:r>
            <a:r>
              <a:rPr sz="1350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3387852" y="4622582"/>
            <a:ext cx="125730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  <a:tabLst>
                <a:tab pos="513080" algn="l"/>
                <a:tab pos="995044" algn="l"/>
              </a:tabLst>
            </a:pPr>
            <a:r>
              <a:rPr sz="1350" spc="15" dirty="0">
                <a:latin typeface="Symbol"/>
                <a:cs typeface="Symbol"/>
              </a:rPr>
              <a:t></a:t>
            </a:r>
            <a:r>
              <a:rPr sz="1350" i="1" spc="15" dirty="0">
                <a:latin typeface="Times New Roman"/>
                <a:cs typeface="Times New Roman"/>
              </a:rPr>
              <a:t>x</a:t>
            </a:r>
            <a:r>
              <a:rPr sz="1350" i="1" spc="-220" dirty="0">
                <a:latin typeface="Times New Roman"/>
                <a:cs typeface="Times New Roman"/>
              </a:rPr>
              <a:t> </a:t>
            </a:r>
            <a:r>
              <a:rPr sz="1200" spc="-7" baseline="41666" dirty="0">
                <a:latin typeface="Times New Roman"/>
                <a:cs typeface="Times New Roman"/>
              </a:rPr>
              <a:t>2	</a:t>
            </a:r>
            <a:r>
              <a:rPr sz="1350" spc="15" dirty="0">
                <a:latin typeface="Symbol"/>
                <a:cs typeface="Symbol"/>
              </a:rPr>
              <a:t></a:t>
            </a:r>
            <a:r>
              <a:rPr sz="1350" i="1" spc="15" dirty="0">
                <a:latin typeface="Times New Roman"/>
                <a:cs typeface="Times New Roman"/>
              </a:rPr>
              <a:t>y</a:t>
            </a:r>
            <a:r>
              <a:rPr sz="1350" i="1" spc="-200" dirty="0">
                <a:latin typeface="Times New Roman"/>
                <a:cs typeface="Times New Roman"/>
              </a:rPr>
              <a:t> </a:t>
            </a:r>
            <a:r>
              <a:rPr sz="1200" spc="-7" baseline="41666" dirty="0">
                <a:latin typeface="Times New Roman"/>
                <a:cs typeface="Times New Roman"/>
              </a:rPr>
              <a:t>2	</a:t>
            </a:r>
            <a:r>
              <a:rPr sz="1350" dirty="0">
                <a:latin typeface="Symbol"/>
                <a:cs typeface="Symbol"/>
              </a:rPr>
              <a:t></a:t>
            </a:r>
            <a:r>
              <a:rPr sz="1350" i="1" dirty="0">
                <a:latin typeface="Times New Roman"/>
                <a:cs typeface="Times New Roman"/>
              </a:rPr>
              <a:t>z</a:t>
            </a:r>
            <a:r>
              <a:rPr sz="1350" i="1" spc="-204" dirty="0">
                <a:latin typeface="Times New Roman"/>
                <a:cs typeface="Times New Roman"/>
              </a:rPr>
              <a:t> </a:t>
            </a:r>
            <a:r>
              <a:rPr sz="1200" spc="-7" baseline="41666" dirty="0">
                <a:latin typeface="Times New Roman"/>
                <a:cs typeface="Times New Roman"/>
              </a:rPr>
              <a:t>2</a:t>
            </a:r>
            <a:endParaRPr sz="1200" baseline="41666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375659" y="4381791"/>
            <a:ext cx="146050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350" dirty="0">
                <a:latin typeface="Symbol"/>
                <a:cs typeface="Symbol"/>
              </a:rPr>
              <a:t></a:t>
            </a:r>
            <a:r>
              <a:rPr sz="1350" dirty="0">
                <a:latin typeface="Times New Roman"/>
                <a:cs typeface="Times New Roman"/>
              </a:rPr>
              <a:t> </a:t>
            </a:r>
            <a:r>
              <a:rPr sz="1200" spc="7" baseline="41666" dirty="0">
                <a:latin typeface="Times New Roman"/>
                <a:cs typeface="Times New Roman"/>
              </a:rPr>
              <a:t>2</a:t>
            </a:r>
            <a:r>
              <a:rPr sz="1350" i="1" spc="5" dirty="0">
                <a:latin typeface="Times New Roman"/>
                <a:cs typeface="Times New Roman"/>
              </a:rPr>
              <a:t>T </a:t>
            </a:r>
            <a:r>
              <a:rPr sz="2025" baseline="-34979" dirty="0">
                <a:latin typeface="Symbol"/>
                <a:cs typeface="Symbol"/>
              </a:rPr>
              <a:t></a:t>
            </a:r>
            <a:r>
              <a:rPr sz="2025" baseline="-34979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Symbol"/>
                <a:cs typeface="Symbol"/>
              </a:rPr>
              <a:t></a:t>
            </a:r>
            <a:r>
              <a:rPr sz="1350" dirty="0">
                <a:latin typeface="Times New Roman"/>
                <a:cs typeface="Times New Roman"/>
              </a:rPr>
              <a:t> </a:t>
            </a:r>
            <a:r>
              <a:rPr sz="1200" spc="7" baseline="41666" dirty="0">
                <a:latin typeface="Times New Roman"/>
                <a:cs typeface="Times New Roman"/>
              </a:rPr>
              <a:t>2</a:t>
            </a:r>
            <a:r>
              <a:rPr sz="1350" i="1" spc="5" dirty="0">
                <a:latin typeface="Times New Roman"/>
                <a:cs typeface="Times New Roman"/>
              </a:rPr>
              <a:t>T </a:t>
            </a:r>
            <a:r>
              <a:rPr sz="2025" baseline="-34979" dirty="0">
                <a:latin typeface="Symbol"/>
                <a:cs typeface="Symbol"/>
              </a:rPr>
              <a:t></a:t>
            </a:r>
            <a:r>
              <a:rPr sz="2025" baseline="-34979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Symbol"/>
                <a:cs typeface="Symbol"/>
              </a:rPr>
              <a:t></a:t>
            </a:r>
            <a:r>
              <a:rPr sz="1350" dirty="0">
                <a:latin typeface="Times New Roman"/>
                <a:cs typeface="Times New Roman"/>
              </a:rPr>
              <a:t> </a:t>
            </a:r>
            <a:r>
              <a:rPr sz="1200" spc="-15" baseline="41666" dirty="0">
                <a:latin typeface="Times New Roman"/>
                <a:cs typeface="Times New Roman"/>
              </a:rPr>
              <a:t>2</a:t>
            </a:r>
            <a:r>
              <a:rPr sz="1350" i="1" spc="-10" dirty="0">
                <a:latin typeface="Times New Roman"/>
                <a:cs typeface="Times New Roman"/>
              </a:rPr>
              <a:t>T</a:t>
            </a:r>
            <a:r>
              <a:rPr sz="1350" i="1" spc="45" dirty="0">
                <a:latin typeface="Times New Roman"/>
                <a:cs typeface="Times New Roman"/>
              </a:rPr>
              <a:t> </a:t>
            </a:r>
            <a:r>
              <a:rPr sz="2025" baseline="-34979" dirty="0">
                <a:latin typeface="Symbol"/>
                <a:cs typeface="Symbol"/>
              </a:rPr>
              <a:t></a:t>
            </a:r>
            <a:endParaRPr sz="2025" baseline="-34979">
              <a:latin typeface="Symbol"/>
              <a:cs typeface="Symbol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630936" y="4950967"/>
            <a:ext cx="4343400" cy="2743200"/>
          </a:xfrm>
          <a:custGeom>
            <a:avLst/>
            <a:gdLst/>
            <a:ahLst/>
            <a:cxnLst/>
            <a:rect l="l" t="t" r="r" b="b"/>
            <a:pathLst>
              <a:path w="4343400" h="2743200">
                <a:moveTo>
                  <a:pt x="0" y="2743199"/>
                </a:moveTo>
                <a:lnTo>
                  <a:pt x="4343400" y="2743199"/>
                </a:lnTo>
                <a:lnTo>
                  <a:pt x="4343400" y="0"/>
                </a:lnTo>
                <a:lnTo>
                  <a:pt x="0" y="0"/>
                </a:lnTo>
                <a:lnTo>
                  <a:pt x="0" y="2743199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618236" y="4926076"/>
            <a:ext cx="4365625" cy="17964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515"/>
              </a:lnSpc>
              <a:spcBef>
                <a:spcPts val="95"/>
              </a:spcBef>
            </a:pPr>
            <a:r>
              <a:rPr sz="1300" b="1" i="1" dirty="0">
                <a:latin typeface="Times New Roman"/>
                <a:cs typeface="Times New Roman"/>
              </a:rPr>
              <a:t>2.2.2- </a:t>
            </a:r>
            <a:r>
              <a:rPr sz="1300" b="1" i="1" spc="-5" dirty="0">
                <a:latin typeface="Times New Roman"/>
                <a:cs typeface="Times New Roman"/>
              </a:rPr>
              <a:t>Cylindrical</a:t>
            </a:r>
            <a:r>
              <a:rPr sz="1300" b="1" i="1" spc="15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Coordinates</a:t>
            </a:r>
            <a:endParaRPr sz="1300">
              <a:latin typeface="Times New Roman"/>
              <a:cs typeface="Times New Roman"/>
            </a:endParaRPr>
          </a:p>
          <a:p>
            <a:pPr marL="12700" marR="5080" indent="191770">
              <a:lnSpc>
                <a:spcPct val="95800"/>
              </a:lnSpc>
              <a:spcBef>
                <a:spcPts val="15"/>
              </a:spcBef>
            </a:pP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general heat conduction </a:t>
            </a:r>
            <a:r>
              <a:rPr sz="1200" dirty="0">
                <a:latin typeface="Times New Roman"/>
                <a:cs typeface="Times New Roman"/>
              </a:rPr>
              <a:t>equation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cylindrical </a:t>
            </a:r>
            <a:r>
              <a:rPr sz="1200" dirty="0">
                <a:latin typeface="Times New Roman"/>
                <a:cs typeface="Times New Roman"/>
              </a:rPr>
              <a:t>coordinates </a:t>
            </a:r>
            <a:r>
              <a:rPr sz="1200" spc="-5" dirty="0">
                <a:latin typeface="Times New Roman"/>
                <a:cs typeface="Times New Roman"/>
              </a:rPr>
              <a:t>can 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obtained from </a:t>
            </a:r>
            <a:r>
              <a:rPr sz="1200" spc="5" dirty="0">
                <a:latin typeface="Times New Roman"/>
                <a:cs typeface="Times New Roman"/>
              </a:rPr>
              <a:t>an </a:t>
            </a:r>
            <a:r>
              <a:rPr sz="1200" dirty="0">
                <a:latin typeface="Times New Roman"/>
                <a:cs typeface="Times New Roman"/>
              </a:rPr>
              <a:t>energy </a:t>
            </a:r>
            <a:r>
              <a:rPr sz="1200" spc="-5" dirty="0">
                <a:latin typeface="Times New Roman"/>
                <a:cs typeface="Times New Roman"/>
              </a:rPr>
              <a:t>balance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volume </a:t>
            </a:r>
            <a:r>
              <a:rPr sz="1200" spc="-5" dirty="0">
                <a:latin typeface="Times New Roman"/>
                <a:cs typeface="Times New Roman"/>
              </a:rPr>
              <a:t>element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cylindrical  coordinates, which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shown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Fig.(2.6), by </a:t>
            </a:r>
            <a:r>
              <a:rPr sz="1200" spc="-10" dirty="0">
                <a:latin typeface="Times New Roman"/>
                <a:cs typeface="Times New Roman"/>
              </a:rPr>
              <a:t>following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steps </a:t>
            </a:r>
            <a:r>
              <a:rPr sz="1200" spc="-10" dirty="0">
                <a:latin typeface="Times New Roman"/>
                <a:cs typeface="Times New Roman"/>
              </a:rPr>
              <a:t>just  </a:t>
            </a:r>
            <a:r>
              <a:rPr sz="1200" spc="-5" dirty="0">
                <a:latin typeface="Times New Roman"/>
                <a:cs typeface="Times New Roman"/>
              </a:rPr>
              <a:t>outlined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rectangular coordinates. </a:t>
            </a:r>
            <a:r>
              <a:rPr sz="1200" spc="-10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also be </a:t>
            </a:r>
            <a:r>
              <a:rPr sz="1200" spc="-10" dirty="0">
                <a:latin typeface="Times New Roman"/>
                <a:cs typeface="Times New Roman"/>
              </a:rPr>
              <a:t>obtained </a:t>
            </a:r>
            <a:r>
              <a:rPr sz="1200" spc="-5" dirty="0">
                <a:latin typeface="Times New Roman"/>
                <a:cs typeface="Times New Roman"/>
              </a:rPr>
              <a:t>directly  </a:t>
            </a:r>
            <a:r>
              <a:rPr sz="1200" dirty="0">
                <a:latin typeface="Times New Roman"/>
                <a:cs typeface="Times New Roman"/>
              </a:rPr>
              <a:t>from Eq.(2.5) </a:t>
            </a:r>
            <a:r>
              <a:rPr sz="1200" spc="-5" dirty="0">
                <a:latin typeface="Times New Roman"/>
                <a:cs typeface="Times New Roman"/>
              </a:rPr>
              <a:t>by coordinate transformation using </a:t>
            </a:r>
            <a:r>
              <a:rPr sz="1200" spc="-10" dirty="0">
                <a:latin typeface="Times New Roman"/>
                <a:cs typeface="Times New Roman"/>
              </a:rPr>
              <a:t>the following  </a:t>
            </a:r>
            <a:r>
              <a:rPr sz="1200" spc="-5" dirty="0">
                <a:latin typeface="Times New Roman"/>
                <a:cs typeface="Times New Roman"/>
              </a:rPr>
              <a:t>relations between the coordinates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point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rectangular and  cylindrical </a:t>
            </a:r>
            <a:r>
              <a:rPr sz="1200" dirty="0">
                <a:latin typeface="Times New Roman"/>
                <a:cs typeface="Times New Roman"/>
              </a:rPr>
              <a:t>coordinate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systems;</a:t>
            </a:r>
            <a:endParaRPr sz="1200">
              <a:latin typeface="Times New Roman"/>
              <a:cs typeface="Times New Roman"/>
            </a:endParaRPr>
          </a:p>
          <a:p>
            <a:pPr marL="12700" marR="737235" indent="457200">
              <a:lnSpc>
                <a:spcPts val="1370"/>
              </a:lnSpc>
              <a:spcBef>
                <a:spcPts val="55"/>
              </a:spcBef>
              <a:tabLst>
                <a:tab pos="3212465" algn="l"/>
              </a:tabLst>
            </a:pPr>
            <a:r>
              <a:rPr sz="1200" b="1" i="1" spc="-5" dirty="0">
                <a:latin typeface="Times New Roman"/>
                <a:cs typeface="Times New Roman"/>
              </a:rPr>
              <a:t>x</a:t>
            </a:r>
            <a:r>
              <a:rPr sz="1200" b="1" i="1" spc="1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=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r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10" dirty="0">
                <a:latin typeface="Times New Roman"/>
                <a:cs typeface="Times New Roman"/>
              </a:rPr>
              <a:t>c</a:t>
            </a:r>
            <a:r>
              <a:rPr sz="1200" b="1" i="1" spc="-5" dirty="0">
                <a:latin typeface="Times New Roman"/>
                <a:cs typeface="Times New Roman"/>
              </a:rPr>
              <a:t>os </a:t>
            </a:r>
            <a:r>
              <a:rPr sz="1200" b="1" i="1" spc="-10" dirty="0">
                <a:latin typeface="Times New Roman"/>
                <a:cs typeface="Times New Roman"/>
              </a:rPr>
              <a:t>Ø</a:t>
            </a:r>
            <a:r>
              <a:rPr sz="1200" b="1" i="1" spc="-5" dirty="0">
                <a:latin typeface="Times New Roman"/>
                <a:cs typeface="Times New Roman"/>
              </a:rPr>
              <a:t>,</a:t>
            </a:r>
            <a:r>
              <a:rPr sz="1200" b="1" i="1" spc="2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y</a:t>
            </a:r>
            <a:r>
              <a:rPr sz="1200" b="1" i="1" spc="-2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=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r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15" dirty="0">
                <a:latin typeface="Times New Roman"/>
                <a:cs typeface="Times New Roman"/>
              </a:rPr>
              <a:t>s</a:t>
            </a:r>
            <a:r>
              <a:rPr sz="1200" b="1" i="1" spc="-5" dirty="0">
                <a:latin typeface="Times New Roman"/>
                <a:cs typeface="Times New Roman"/>
              </a:rPr>
              <a:t>in</a:t>
            </a:r>
            <a:r>
              <a:rPr sz="1200" b="1" i="1" spc="10" dirty="0">
                <a:latin typeface="Times New Roman"/>
                <a:cs typeface="Times New Roman"/>
              </a:rPr>
              <a:t> </a:t>
            </a:r>
            <a:r>
              <a:rPr sz="1200" b="1" i="1" spc="-10" dirty="0">
                <a:latin typeface="Times New Roman"/>
                <a:cs typeface="Times New Roman"/>
              </a:rPr>
              <a:t>Ø</a:t>
            </a:r>
            <a:r>
              <a:rPr sz="1200" b="1" i="1" spc="-5" dirty="0">
                <a:latin typeface="Times New Roman"/>
                <a:cs typeface="Times New Roman"/>
              </a:rPr>
              <a:t>,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and</a:t>
            </a:r>
            <a:r>
              <a:rPr sz="1200" b="1" i="1" spc="-1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z =</a:t>
            </a:r>
            <a:r>
              <a:rPr sz="1200" b="1" i="1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z</a:t>
            </a:r>
            <a:r>
              <a:rPr sz="1200" b="1" i="1" dirty="0">
                <a:latin typeface="Times New Roman"/>
                <a:cs typeface="Times New Roman"/>
              </a:rPr>
              <a:t>	</a:t>
            </a:r>
            <a:r>
              <a:rPr sz="1200" spc="5" dirty="0">
                <a:latin typeface="Times New Roman"/>
                <a:cs typeface="Times New Roman"/>
              </a:rPr>
              <a:t>.</a:t>
            </a:r>
            <a:r>
              <a:rPr sz="1200" spc="-20" dirty="0">
                <a:latin typeface="Times New Roman"/>
                <a:cs typeface="Times New Roman"/>
              </a:rPr>
              <a:t>.</a:t>
            </a:r>
            <a:r>
              <a:rPr sz="1200" spc="5" dirty="0">
                <a:latin typeface="Times New Roman"/>
                <a:cs typeface="Times New Roman"/>
              </a:rPr>
              <a:t>.</a:t>
            </a:r>
            <a:r>
              <a:rPr sz="1200" dirty="0">
                <a:latin typeface="Times New Roman"/>
                <a:cs typeface="Times New Roman"/>
              </a:rPr>
              <a:t>(</a:t>
            </a:r>
            <a:r>
              <a:rPr sz="1200" spc="-5" dirty="0">
                <a:latin typeface="Times New Roman"/>
                <a:cs typeface="Times New Roman"/>
              </a:rPr>
              <a:t>2</a:t>
            </a:r>
            <a:r>
              <a:rPr sz="1200" spc="5" dirty="0">
                <a:latin typeface="Times New Roman"/>
                <a:cs typeface="Times New Roman"/>
              </a:rPr>
              <a:t>.</a:t>
            </a:r>
            <a:r>
              <a:rPr sz="1200" spc="-30" dirty="0">
                <a:latin typeface="Times New Roman"/>
                <a:cs typeface="Times New Roman"/>
              </a:rPr>
              <a:t>8</a:t>
            </a:r>
            <a:r>
              <a:rPr sz="1200" spc="-5" dirty="0">
                <a:latin typeface="Times New Roman"/>
                <a:cs typeface="Times New Roman"/>
              </a:rPr>
              <a:t>)  </a:t>
            </a:r>
            <a:r>
              <a:rPr sz="1200" spc="-10" dirty="0">
                <a:latin typeface="Times New Roman"/>
                <a:cs typeface="Times New Roman"/>
              </a:rPr>
              <a:t>After lengthy </a:t>
            </a:r>
            <a:r>
              <a:rPr sz="1200" spc="-5" dirty="0">
                <a:latin typeface="Times New Roman"/>
                <a:cs typeface="Times New Roman"/>
              </a:rPr>
              <a:t>manipulations, we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obtain;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2056892" y="6955197"/>
            <a:ext cx="74930" cy="1435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50" spc="10" dirty="0">
                <a:latin typeface="Times New Roman"/>
                <a:cs typeface="Times New Roman"/>
              </a:rPr>
              <a:t>2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3852164" y="6979411"/>
            <a:ext cx="90170" cy="2279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10" dirty="0">
                <a:latin typeface="Symbol"/>
                <a:cs typeface="Symbol"/>
              </a:rPr>
              <a:t>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401059" y="6979411"/>
            <a:ext cx="90170" cy="2279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10" dirty="0">
                <a:latin typeface="Symbol"/>
                <a:cs typeface="Symbol"/>
              </a:rPr>
              <a:t>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2959100" y="6994652"/>
            <a:ext cx="90170" cy="2279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10" dirty="0">
                <a:latin typeface="Symbol"/>
                <a:cs typeface="Symbol"/>
              </a:rPr>
              <a:t>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2404364" y="6830059"/>
            <a:ext cx="90170" cy="2279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b="1" spc="10" dirty="0">
                <a:latin typeface="Symbol"/>
                <a:cs typeface="Symbol"/>
              </a:rPr>
              <a:t>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2404364" y="6994652"/>
            <a:ext cx="90170" cy="2279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10" dirty="0">
                <a:latin typeface="Symbol"/>
                <a:cs typeface="Symbol"/>
              </a:rPr>
              <a:t>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718564" y="6979411"/>
            <a:ext cx="90170" cy="2279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10" dirty="0">
                <a:latin typeface="Symbol"/>
                <a:cs typeface="Symbol"/>
              </a:rPr>
              <a:t>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163827" y="6979411"/>
            <a:ext cx="90170" cy="2279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10" dirty="0">
                <a:latin typeface="Symbol"/>
                <a:cs typeface="Symbol"/>
              </a:rPr>
              <a:t>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803148" y="6729622"/>
            <a:ext cx="4111625" cy="2349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  <a:tabLst>
                <a:tab pos="1437005" algn="l"/>
                <a:tab pos="2406650" algn="l"/>
              </a:tabLst>
            </a:pPr>
            <a:r>
              <a:rPr sz="1950" u="sng" spc="15" baseline="4273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  </a:t>
            </a:r>
            <a:r>
              <a:rPr sz="1950" u="sng" spc="15" baseline="4273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1950" spc="15" baseline="4273" dirty="0">
                <a:latin typeface="Times New Roman"/>
                <a:cs typeface="Times New Roman"/>
              </a:rPr>
              <a:t>  </a:t>
            </a:r>
            <a:r>
              <a:rPr sz="1300" spc="10" dirty="0">
                <a:latin typeface="Symbol"/>
                <a:cs typeface="Symbol"/>
              </a:rPr>
              <a:t>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950" i="1" spc="15" baseline="-32051" dirty="0">
                <a:latin typeface="Times New Roman"/>
                <a:cs typeface="Times New Roman"/>
              </a:rPr>
              <a:t>k r </a:t>
            </a:r>
            <a:r>
              <a:rPr sz="1950" u="sng" spc="30" baseline="4273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1950" i="1" u="sng" spc="30" baseline="4273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</a:t>
            </a:r>
            <a:r>
              <a:rPr sz="1950" i="1" spc="30" baseline="4273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Symbol"/>
                <a:cs typeface="Symbol"/>
              </a:rPr>
              <a:t></a:t>
            </a:r>
            <a:r>
              <a:rPr sz="1300" spc="-75" dirty="0">
                <a:latin typeface="Times New Roman"/>
                <a:cs typeface="Times New Roman"/>
              </a:rPr>
              <a:t> </a:t>
            </a:r>
            <a:r>
              <a:rPr sz="1950" spc="22" baseline="-32051" dirty="0">
                <a:latin typeface="Symbol"/>
                <a:cs typeface="Symbol"/>
              </a:rPr>
              <a:t></a:t>
            </a:r>
            <a:r>
              <a:rPr sz="1950" spc="22" baseline="-32051" dirty="0">
                <a:latin typeface="Times New Roman"/>
                <a:cs typeface="Times New Roman"/>
              </a:rPr>
              <a:t> </a:t>
            </a:r>
            <a:r>
              <a:rPr sz="1950" spc="75" baseline="-32051" dirty="0">
                <a:latin typeface="Times New Roman"/>
                <a:cs typeface="Times New Roman"/>
              </a:rPr>
              <a:t> </a:t>
            </a:r>
            <a:r>
              <a:rPr sz="1950" u="sng" spc="15" baseline="4273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	</a:t>
            </a:r>
            <a:r>
              <a:rPr sz="1950" u="sng" spc="15" baseline="4273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1950" spc="15" baseline="4273" dirty="0">
                <a:latin typeface="Times New Roman"/>
                <a:cs typeface="Times New Roman"/>
              </a:rPr>
              <a:t>  </a:t>
            </a:r>
            <a:r>
              <a:rPr sz="1950" spc="15" baseline="4273" dirty="0">
                <a:latin typeface="Symbol"/>
                <a:cs typeface="Symbol"/>
              </a:rPr>
              <a:t></a:t>
            </a:r>
            <a:r>
              <a:rPr sz="1950" spc="15" baseline="4273" dirty="0">
                <a:latin typeface="Times New Roman"/>
                <a:cs typeface="Times New Roman"/>
              </a:rPr>
              <a:t> </a:t>
            </a:r>
            <a:r>
              <a:rPr sz="1950" i="1" spc="15" baseline="-32051" dirty="0">
                <a:latin typeface="Times New Roman"/>
                <a:cs typeface="Times New Roman"/>
              </a:rPr>
              <a:t>k r</a:t>
            </a:r>
            <a:r>
              <a:rPr sz="1950" i="1" spc="-37" baseline="-32051" dirty="0">
                <a:latin typeface="Times New Roman"/>
                <a:cs typeface="Times New Roman"/>
              </a:rPr>
              <a:t> </a:t>
            </a:r>
            <a:r>
              <a:rPr sz="1950" u="sng" spc="30" baseline="4273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1950" i="1" u="sng" spc="30" baseline="4273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</a:t>
            </a:r>
            <a:r>
              <a:rPr sz="1950" i="1" spc="165" baseline="4273" dirty="0">
                <a:latin typeface="Times New Roman"/>
                <a:cs typeface="Times New Roman"/>
              </a:rPr>
              <a:t> </a:t>
            </a:r>
            <a:r>
              <a:rPr sz="1950" spc="15" baseline="4273" dirty="0">
                <a:latin typeface="Symbol"/>
                <a:cs typeface="Symbol"/>
              </a:rPr>
              <a:t></a:t>
            </a:r>
            <a:r>
              <a:rPr sz="1950" spc="15" baseline="4273" dirty="0">
                <a:latin typeface="Times New Roman"/>
                <a:cs typeface="Times New Roman"/>
              </a:rPr>
              <a:t>	</a:t>
            </a:r>
            <a:r>
              <a:rPr sz="1950" u="sng" spc="15" baseline="4273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950" u="sng" spc="15" baseline="4273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1950" spc="15" baseline="4273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Symbol"/>
                <a:cs typeface="Symbol"/>
              </a:rPr>
              <a:t>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950" i="1" spc="15" baseline="-32051" dirty="0">
                <a:latin typeface="Times New Roman"/>
                <a:cs typeface="Times New Roman"/>
              </a:rPr>
              <a:t>k </a:t>
            </a:r>
            <a:r>
              <a:rPr sz="1950" u="sng" spc="30" baseline="4273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1950" i="1" u="sng" spc="30" baseline="4273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</a:t>
            </a:r>
            <a:r>
              <a:rPr sz="1950" i="1" spc="30" baseline="4273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Symbol"/>
                <a:cs typeface="Symbol"/>
              </a:rPr>
              <a:t>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950" spc="22" baseline="-32051" dirty="0">
                <a:latin typeface="Symbol"/>
                <a:cs typeface="Symbol"/>
              </a:rPr>
              <a:t></a:t>
            </a:r>
            <a:r>
              <a:rPr sz="1950" spc="22" baseline="-32051" dirty="0">
                <a:latin typeface="Times New Roman"/>
                <a:cs typeface="Times New Roman"/>
              </a:rPr>
              <a:t> </a:t>
            </a:r>
            <a:r>
              <a:rPr sz="1950" i="1" spc="-345" baseline="-32051" dirty="0">
                <a:latin typeface="Times New Roman"/>
                <a:cs typeface="Times New Roman"/>
              </a:rPr>
              <a:t>g</a:t>
            </a:r>
            <a:r>
              <a:rPr sz="1950" spc="-345" baseline="-27777" dirty="0">
                <a:latin typeface="MT Extra"/>
                <a:cs typeface="MT Extra"/>
              </a:rPr>
              <a:t></a:t>
            </a:r>
            <a:r>
              <a:rPr sz="1950" spc="-345" baseline="-27777" dirty="0">
                <a:latin typeface="Times New Roman"/>
                <a:cs typeface="Times New Roman"/>
              </a:rPr>
              <a:t> </a:t>
            </a:r>
            <a:r>
              <a:rPr sz="1950" spc="22" baseline="-32051" dirty="0">
                <a:latin typeface="Symbol"/>
                <a:cs typeface="Symbol"/>
              </a:rPr>
              <a:t></a:t>
            </a:r>
            <a:r>
              <a:rPr sz="1950" spc="22" baseline="-32051" dirty="0">
                <a:latin typeface="Times New Roman"/>
                <a:cs typeface="Times New Roman"/>
              </a:rPr>
              <a:t> </a:t>
            </a:r>
            <a:r>
              <a:rPr sz="2025" i="1" spc="-937" baseline="-30864" dirty="0">
                <a:latin typeface="Verdana"/>
                <a:cs typeface="Verdana"/>
              </a:rPr>
              <a:t></a:t>
            </a:r>
            <a:r>
              <a:rPr sz="2025" i="1" spc="-270" baseline="-30864" dirty="0">
                <a:latin typeface="Verdana"/>
                <a:cs typeface="Verdana"/>
              </a:rPr>
              <a:t> </a:t>
            </a:r>
            <a:r>
              <a:rPr sz="1950" i="1" spc="22" baseline="-32051" dirty="0">
                <a:latin typeface="Times New Roman"/>
                <a:cs typeface="Times New Roman"/>
              </a:rPr>
              <a:t>C</a:t>
            </a:r>
            <a:r>
              <a:rPr sz="1950" i="1" spc="127" baseline="-32051" dirty="0">
                <a:latin typeface="Times New Roman"/>
                <a:cs typeface="Times New Roman"/>
              </a:rPr>
              <a:t> </a:t>
            </a:r>
            <a:r>
              <a:rPr sz="1950" u="sng" spc="30" baseline="4273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1950" i="1" u="sng" spc="30" baseline="4273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</a:t>
            </a:r>
            <a:endParaRPr sz="1950" baseline="4273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2692400" y="6955174"/>
            <a:ext cx="2202815" cy="2349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25"/>
              </a:spcBef>
              <a:tabLst>
                <a:tab pos="962025" algn="l"/>
                <a:tab pos="2031364" algn="l"/>
              </a:tabLst>
            </a:pPr>
            <a:r>
              <a:rPr sz="1300" spc="-315" dirty="0">
                <a:latin typeface="Symbol"/>
                <a:cs typeface="Symbol"/>
              </a:rPr>
              <a:t></a:t>
            </a:r>
            <a:r>
              <a:rPr sz="1350" i="1" spc="-315" dirty="0">
                <a:latin typeface="Verdana"/>
                <a:cs typeface="Verdana"/>
              </a:rPr>
              <a:t>   </a:t>
            </a:r>
            <a:r>
              <a:rPr sz="1950" b="1" spc="15" baseline="44871" dirty="0">
                <a:latin typeface="Symbol"/>
                <a:cs typeface="Symbol"/>
              </a:rPr>
              <a:t></a:t>
            </a:r>
            <a:r>
              <a:rPr sz="1950" b="1" spc="15" baseline="44871" dirty="0">
                <a:latin typeface="Times New Roman"/>
                <a:cs typeface="Times New Roman"/>
              </a:rPr>
              <a:t> </a:t>
            </a:r>
            <a:r>
              <a:rPr sz="1950" spc="22" baseline="44871" dirty="0">
                <a:latin typeface="Symbol"/>
                <a:cs typeface="Symbol"/>
              </a:rPr>
              <a:t></a:t>
            </a:r>
            <a:r>
              <a:rPr sz="1950" baseline="44871" dirty="0">
                <a:latin typeface="Times New Roman"/>
                <a:cs typeface="Times New Roman"/>
              </a:rPr>
              <a:t> </a:t>
            </a:r>
            <a:r>
              <a:rPr sz="1300" spc="15" dirty="0">
                <a:latin typeface="Symbol"/>
                <a:cs typeface="Symbol"/>
              </a:rPr>
              <a:t></a:t>
            </a:r>
            <a:r>
              <a:rPr sz="1300" i="1" spc="15" dirty="0">
                <a:latin typeface="Times New Roman"/>
                <a:cs typeface="Times New Roman"/>
              </a:rPr>
              <a:t>z</a:t>
            </a:r>
            <a:r>
              <a:rPr sz="1300" i="1" spc="20" dirty="0">
                <a:latin typeface="Times New Roman"/>
                <a:cs typeface="Times New Roman"/>
              </a:rPr>
              <a:t> </a:t>
            </a:r>
            <a:r>
              <a:rPr sz="1950" spc="15" baseline="38461" dirty="0">
                <a:latin typeface="Symbol"/>
                <a:cs typeface="Symbol"/>
              </a:rPr>
              <a:t></a:t>
            </a:r>
            <a:r>
              <a:rPr sz="1950" spc="15" baseline="38461" dirty="0">
                <a:latin typeface="Times New Roman"/>
                <a:cs typeface="Times New Roman"/>
              </a:rPr>
              <a:t>	</a:t>
            </a:r>
            <a:r>
              <a:rPr sz="1300" spc="15" dirty="0">
                <a:latin typeface="Symbol"/>
                <a:cs typeface="Symbol"/>
              </a:rPr>
              <a:t></a:t>
            </a:r>
            <a:r>
              <a:rPr sz="1300" i="1" spc="15" dirty="0">
                <a:latin typeface="Times New Roman"/>
                <a:cs typeface="Times New Roman"/>
              </a:rPr>
              <a:t>z</a:t>
            </a:r>
            <a:r>
              <a:rPr sz="1300" i="1" spc="140" dirty="0">
                <a:latin typeface="Times New Roman"/>
                <a:cs typeface="Times New Roman"/>
              </a:rPr>
              <a:t> </a:t>
            </a:r>
            <a:r>
              <a:rPr sz="1950" spc="15" baseline="38461" dirty="0">
                <a:latin typeface="Symbol"/>
                <a:cs typeface="Symbol"/>
              </a:rPr>
              <a:t></a:t>
            </a:r>
            <a:r>
              <a:rPr sz="1950" spc="15" baseline="38461" dirty="0">
                <a:latin typeface="Times New Roman"/>
                <a:cs typeface="Times New Roman"/>
              </a:rPr>
              <a:t>	</a:t>
            </a:r>
            <a:r>
              <a:rPr sz="1300" spc="15" dirty="0">
                <a:latin typeface="Symbol"/>
                <a:cs typeface="Symbol"/>
              </a:rPr>
              <a:t></a:t>
            </a:r>
            <a:r>
              <a:rPr sz="1300" i="1" spc="15" dirty="0">
                <a:latin typeface="Times New Roman"/>
                <a:cs typeface="Times New Roman"/>
              </a:rPr>
              <a:t>t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812291" y="6955174"/>
            <a:ext cx="1590675" cy="2349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  <a:tabLst>
                <a:tab pos="705485" algn="l"/>
                <a:tab pos="1168400" algn="l"/>
                <a:tab pos="1378585" algn="l"/>
              </a:tabLst>
            </a:pPr>
            <a:r>
              <a:rPr sz="1300" i="1" spc="10" dirty="0">
                <a:latin typeface="Times New Roman"/>
                <a:cs typeface="Times New Roman"/>
              </a:rPr>
              <a:t>r</a:t>
            </a:r>
            <a:r>
              <a:rPr sz="1300" i="1" spc="165" dirty="0">
                <a:latin typeface="Times New Roman"/>
                <a:cs typeface="Times New Roman"/>
              </a:rPr>
              <a:t> </a:t>
            </a:r>
            <a:r>
              <a:rPr sz="1300" spc="15" dirty="0">
                <a:latin typeface="Symbol"/>
                <a:cs typeface="Symbol"/>
              </a:rPr>
              <a:t></a:t>
            </a:r>
            <a:r>
              <a:rPr sz="1300" i="1" spc="15" dirty="0">
                <a:latin typeface="Times New Roman"/>
                <a:cs typeface="Times New Roman"/>
              </a:rPr>
              <a:t>r</a:t>
            </a:r>
            <a:r>
              <a:rPr sz="1300" i="1" spc="45" dirty="0">
                <a:latin typeface="Times New Roman"/>
                <a:cs typeface="Times New Roman"/>
              </a:rPr>
              <a:t> </a:t>
            </a:r>
            <a:r>
              <a:rPr sz="1950" spc="15" baseline="38461" dirty="0">
                <a:latin typeface="Symbol"/>
                <a:cs typeface="Symbol"/>
              </a:rPr>
              <a:t></a:t>
            </a:r>
            <a:r>
              <a:rPr sz="1950" spc="15" baseline="38461" dirty="0">
                <a:latin typeface="Times New Roman"/>
                <a:cs typeface="Times New Roman"/>
              </a:rPr>
              <a:t>	</a:t>
            </a:r>
            <a:r>
              <a:rPr sz="1300" spc="15" dirty="0">
                <a:latin typeface="Symbol"/>
                <a:cs typeface="Symbol"/>
              </a:rPr>
              <a:t></a:t>
            </a:r>
            <a:r>
              <a:rPr sz="1300" i="1" spc="15" dirty="0">
                <a:latin typeface="Times New Roman"/>
                <a:cs typeface="Times New Roman"/>
              </a:rPr>
              <a:t>r</a:t>
            </a:r>
            <a:r>
              <a:rPr sz="1300" i="1" spc="170" dirty="0">
                <a:latin typeface="Times New Roman"/>
                <a:cs typeface="Times New Roman"/>
              </a:rPr>
              <a:t> </a:t>
            </a:r>
            <a:r>
              <a:rPr sz="1950" spc="15" baseline="38461" dirty="0">
                <a:latin typeface="Symbol"/>
                <a:cs typeface="Symbol"/>
              </a:rPr>
              <a:t></a:t>
            </a:r>
            <a:r>
              <a:rPr sz="1950" spc="15" baseline="38461" dirty="0">
                <a:latin typeface="Times New Roman"/>
                <a:cs typeface="Times New Roman"/>
              </a:rPr>
              <a:t>	</a:t>
            </a:r>
            <a:r>
              <a:rPr sz="1300" i="1" spc="10" dirty="0">
                <a:latin typeface="Times New Roman"/>
                <a:cs typeface="Times New Roman"/>
              </a:rPr>
              <a:t>r	</a:t>
            </a:r>
            <a:r>
              <a:rPr sz="1300" spc="-315" dirty="0">
                <a:latin typeface="Symbol"/>
                <a:cs typeface="Symbol"/>
              </a:rPr>
              <a:t></a:t>
            </a:r>
            <a:r>
              <a:rPr sz="1350" i="1" spc="-315" dirty="0">
                <a:latin typeface="Verdana"/>
                <a:cs typeface="Verdana"/>
              </a:rPr>
              <a:t>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4986528" y="5182615"/>
            <a:ext cx="2045207" cy="18775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30936" y="7685023"/>
            <a:ext cx="6300470" cy="2295525"/>
          </a:xfrm>
          <a:custGeom>
            <a:avLst/>
            <a:gdLst/>
            <a:ahLst/>
            <a:cxnLst/>
            <a:rect l="l" t="t" r="r" b="b"/>
            <a:pathLst>
              <a:path w="6300470" h="2295525">
                <a:moveTo>
                  <a:pt x="0" y="2295144"/>
                </a:moveTo>
                <a:lnTo>
                  <a:pt x="6300216" y="2295144"/>
                </a:lnTo>
                <a:lnTo>
                  <a:pt x="6300216" y="0"/>
                </a:lnTo>
                <a:lnTo>
                  <a:pt x="0" y="0"/>
                </a:lnTo>
                <a:lnTo>
                  <a:pt x="0" y="2295144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542036" y="7153147"/>
            <a:ext cx="6606540" cy="17945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58895">
              <a:lnSpc>
                <a:spcPts val="1520"/>
              </a:lnSpc>
              <a:spcBef>
                <a:spcPts val="125"/>
              </a:spcBef>
            </a:pPr>
            <a:r>
              <a:rPr sz="1950" spc="75" baseline="-23504" dirty="0">
                <a:latin typeface="MT Extra"/>
                <a:cs typeface="MT Extra"/>
              </a:rPr>
              <a:t></a:t>
            </a:r>
            <a:r>
              <a:rPr sz="1950" spc="75" baseline="-23504" dirty="0">
                <a:latin typeface="Times New Roman"/>
                <a:cs typeface="Times New Roman"/>
              </a:rPr>
              <a:t>(2.8) </a:t>
            </a:r>
            <a:r>
              <a:rPr sz="1000" b="1" i="1" dirty="0">
                <a:latin typeface="Times New Roman"/>
                <a:cs typeface="Times New Roman"/>
              </a:rPr>
              <a:t>Fig.(2.6) </a:t>
            </a:r>
            <a:r>
              <a:rPr sz="1000" b="1" i="1" spc="5" dirty="0">
                <a:latin typeface="Times New Roman"/>
                <a:cs typeface="Times New Roman"/>
              </a:rPr>
              <a:t>A </a:t>
            </a:r>
            <a:r>
              <a:rPr sz="1000" b="1" i="1" spc="-5" dirty="0">
                <a:latin typeface="Times New Roman"/>
                <a:cs typeface="Times New Roman"/>
              </a:rPr>
              <a:t>differential volume element</a:t>
            </a:r>
            <a:endParaRPr sz="1000">
              <a:latin typeface="Times New Roman"/>
              <a:cs typeface="Times New Roman"/>
            </a:endParaRPr>
          </a:p>
          <a:p>
            <a:pPr marR="470534" algn="r">
              <a:lnSpc>
                <a:spcPts val="1160"/>
              </a:lnSpc>
            </a:pPr>
            <a:r>
              <a:rPr sz="1000" b="1" i="1" spc="5" dirty="0">
                <a:latin typeface="Times New Roman"/>
                <a:cs typeface="Times New Roman"/>
              </a:rPr>
              <a:t>in </a:t>
            </a:r>
            <a:r>
              <a:rPr sz="1000" b="1" i="1" spc="-5" dirty="0">
                <a:latin typeface="Times New Roman"/>
                <a:cs typeface="Times New Roman"/>
              </a:rPr>
              <a:t>cylindrical</a:t>
            </a:r>
            <a:r>
              <a:rPr sz="1000" b="1" i="1" spc="-3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coordinates</a:t>
            </a: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100">
              <a:latin typeface="Times New Roman"/>
              <a:cs typeface="Times New Roman"/>
            </a:endParaRPr>
          </a:p>
          <a:p>
            <a:pPr marL="88900" algn="just">
              <a:lnSpc>
                <a:spcPts val="1525"/>
              </a:lnSpc>
            </a:pPr>
            <a:r>
              <a:rPr sz="1300" b="1" i="1" dirty="0">
                <a:latin typeface="Times New Roman"/>
                <a:cs typeface="Times New Roman"/>
              </a:rPr>
              <a:t>2.3- </a:t>
            </a:r>
            <a:r>
              <a:rPr sz="1300" b="1" i="1" spc="-5" dirty="0">
                <a:latin typeface="Times New Roman"/>
                <a:cs typeface="Times New Roman"/>
              </a:rPr>
              <a:t>One-Dimensional Heat Conduction</a:t>
            </a:r>
            <a:r>
              <a:rPr sz="1300" b="1" i="1" spc="-185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Equation</a:t>
            </a:r>
            <a:endParaRPr sz="1300">
              <a:latin typeface="Times New Roman"/>
              <a:cs typeface="Times New Roman"/>
            </a:endParaRPr>
          </a:p>
          <a:p>
            <a:pPr marL="88900" algn="just">
              <a:lnSpc>
                <a:spcPts val="1490"/>
              </a:lnSpc>
            </a:pPr>
            <a:r>
              <a:rPr sz="1300" b="1" i="1" dirty="0">
                <a:latin typeface="Times New Roman"/>
                <a:cs typeface="Times New Roman"/>
              </a:rPr>
              <a:t>2.3.1- </a:t>
            </a:r>
            <a:r>
              <a:rPr sz="1300" b="1" i="1" spc="-5" dirty="0">
                <a:latin typeface="Times New Roman"/>
                <a:cs typeface="Times New Roman"/>
              </a:rPr>
              <a:t>Heat Conduction Equation in a Large Plane </a:t>
            </a:r>
            <a:r>
              <a:rPr sz="1300" b="1" i="1" spc="-10" dirty="0">
                <a:latin typeface="Times New Roman"/>
                <a:cs typeface="Times New Roman"/>
              </a:rPr>
              <a:t>Wall </a:t>
            </a:r>
            <a:r>
              <a:rPr sz="1300" b="1" i="1" spc="-5" dirty="0">
                <a:latin typeface="Times New Roman"/>
                <a:cs typeface="Times New Roman"/>
              </a:rPr>
              <a:t>(Rectangular</a:t>
            </a:r>
            <a:r>
              <a:rPr sz="1300" b="1" i="1" spc="150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Coordinates)</a:t>
            </a:r>
            <a:endParaRPr sz="1300">
              <a:latin typeface="Times New Roman"/>
              <a:cs typeface="Times New Roman"/>
            </a:endParaRPr>
          </a:p>
          <a:p>
            <a:pPr marL="88900" marR="208279" indent="158115" algn="just">
              <a:lnSpc>
                <a:spcPct val="95800"/>
              </a:lnSpc>
              <a:spcBef>
                <a:spcPts val="25"/>
              </a:spcBef>
            </a:pP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thin </a:t>
            </a:r>
            <a:r>
              <a:rPr sz="1200" spc="-20" dirty="0">
                <a:latin typeface="Times New Roman"/>
                <a:cs typeface="Times New Roman"/>
              </a:rPr>
              <a:t>element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thickness </a:t>
            </a:r>
            <a:r>
              <a:rPr sz="1200" b="1" spc="-10" dirty="0">
                <a:latin typeface="Times New Roman"/>
                <a:cs typeface="Times New Roman"/>
              </a:rPr>
              <a:t>Δ</a:t>
            </a:r>
            <a:r>
              <a:rPr sz="1200" b="1" i="1" spc="-10" dirty="0">
                <a:latin typeface="Times New Roman"/>
                <a:cs typeface="Times New Roman"/>
              </a:rPr>
              <a:t>x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i="1" spc="-5" dirty="0">
                <a:latin typeface="Times New Roman"/>
                <a:cs typeface="Times New Roman"/>
              </a:rPr>
              <a:t>large plane </a:t>
            </a:r>
            <a:r>
              <a:rPr sz="1200" i="1" spc="-15" dirty="0">
                <a:latin typeface="Times New Roman"/>
                <a:cs typeface="Times New Roman"/>
              </a:rPr>
              <a:t>wall</a:t>
            </a:r>
            <a:r>
              <a:rPr sz="1200" spc="-15" dirty="0">
                <a:latin typeface="Times New Roman"/>
                <a:cs typeface="Times New Roman"/>
              </a:rPr>
              <a:t>, </a:t>
            </a:r>
            <a:r>
              <a:rPr sz="1200" spc="-5" dirty="0">
                <a:latin typeface="Times New Roman"/>
                <a:cs typeface="Times New Roman"/>
              </a:rPr>
              <a:t>as shown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Fig.(2.7). </a:t>
            </a:r>
            <a:r>
              <a:rPr sz="1200" spc="-20" dirty="0">
                <a:latin typeface="Times New Roman"/>
                <a:cs typeface="Times New Roman"/>
              </a:rPr>
              <a:t>Assume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0" dirty="0">
                <a:latin typeface="Times New Roman"/>
                <a:cs typeface="Times New Roman"/>
              </a:rPr>
              <a:t>density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wall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dirty="0">
                <a:latin typeface="Times New Roman"/>
                <a:cs typeface="Times New Roman"/>
              </a:rPr>
              <a:t>ρ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specific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-10" dirty="0">
                <a:latin typeface="Times New Roman"/>
                <a:cs typeface="Times New Roman"/>
              </a:rPr>
              <a:t>C</a:t>
            </a:r>
            <a:r>
              <a:rPr sz="1200" spc="-10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area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wall </a:t>
            </a:r>
            <a:r>
              <a:rPr sz="1200" spc="-10" dirty="0">
                <a:latin typeface="Times New Roman"/>
                <a:cs typeface="Times New Roman"/>
              </a:rPr>
              <a:t>normal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direction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heat  transfer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-10" dirty="0">
                <a:latin typeface="Times New Roman"/>
                <a:cs typeface="Times New Roman"/>
              </a:rPr>
              <a:t>A</a:t>
            </a:r>
            <a:r>
              <a:rPr sz="1200" spc="-10" dirty="0">
                <a:latin typeface="Times New Roman"/>
                <a:cs typeface="Times New Roman"/>
              </a:rPr>
              <a:t>. Because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large </a:t>
            </a:r>
            <a:r>
              <a:rPr sz="1200" spc="-20" dirty="0">
                <a:latin typeface="Times New Roman"/>
                <a:cs typeface="Times New Roman"/>
              </a:rPr>
              <a:t>dimensions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wall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b="1" i="1" dirty="0">
                <a:latin typeface="Times New Roman"/>
                <a:cs typeface="Times New Roman"/>
              </a:rPr>
              <a:t>(y </a:t>
            </a:r>
            <a:r>
              <a:rPr sz="1200" b="1" i="1" spc="-5" dirty="0">
                <a:latin typeface="Times New Roman"/>
                <a:cs typeface="Times New Roman"/>
              </a:rPr>
              <a:t>&amp; </a:t>
            </a:r>
            <a:r>
              <a:rPr sz="1200" b="1" i="1" spc="-10" dirty="0">
                <a:latin typeface="Times New Roman"/>
                <a:cs typeface="Times New Roman"/>
              </a:rPr>
              <a:t>z) </a:t>
            </a:r>
            <a:r>
              <a:rPr sz="1200" spc="-10" dirty="0">
                <a:latin typeface="Times New Roman"/>
                <a:cs typeface="Times New Roman"/>
              </a:rPr>
              <a:t>directions, </a:t>
            </a:r>
            <a:r>
              <a:rPr sz="1200" spc="5" dirty="0">
                <a:latin typeface="Times New Roman"/>
                <a:cs typeface="Times New Roman"/>
              </a:rPr>
              <a:t>So, </a:t>
            </a:r>
            <a:r>
              <a:rPr sz="1200" spc="-5" dirty="0">
                <a:latin typeface="Times New Roman"/>
                <a:cs typeface="Times New Roman"/>
              </a:rPr>
              <a:t>we can </a:t>
            </a:r>
            <a:r>
              <a:rPr sz="1200" spc="-15" dirty="0">
                <a:latin typeface="Times New Roman"/>
                <a:cs typeface="Times New Roman"/>
              </a:rPr>
              <a:t>neglect </a:t>
            </a:r>
            <a:r>
              <a:rPr sz="1200" spc="-5" dirty="0">
                <a:latin typeface="Times New Roman"/>
                <a:cs typeface="Times New Roman"/>
              </a:rPr>
              <a:t>the  temperature </a:t>
            </a:r>
            <a:r>
              <a:rPr sz="1200" spc="-10" dirty="0">
                <a:latin typeface="Times New Roman"/>
                <a:cs typeface="Times New Roman"/>
              </a:rPr>
              <a:t>variation with </a:t>
            </a:r>
            <a:r>
              <a:rPr sz="1200" spc="-5" dirty="0">
                <a:latin typeface="Times New Roman"/>
                <a:cs typeface="Times New Roman"/>
              </a:rPr>
              <a:t>these </a:t>
            </a:r>
            <a:r>
              <a:rPr sz="1200" spc="-10" dirty="0">
                <a:latin typeface="Times New Roman"/>
                <a:cs typeface="Times New Roman"/>
              </a:rPr>
              <a:t>directions </a:t>
            </a:r>
            <a:r>
              <a:rPr sz="1200" spc="-5" dirty="0">
                <a:latin typeface="Times New Roman"/>
                <a:cs typeface="Times New Roman"/>
              </a:rPr>
              <a:t>from </a:t>
            </a:r>
            <a:r>
              <a:rPr sz="1200" dirty="0">
                <a:latin typeface="Times New Roman"/>
                <a:cs typeface="Times New Roman"/>
              </a:rPr>
              <a:t>Eq.(2.5)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obtain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one-dimensional </a:t>
            </a:r>
            <a:r>
              <a:rPr sz="1200" b="1" spc="-10" dirty="0">
                <a:latin typeface="Times New Roman"/>
                <a:cs typeface="Times New Roman"/>
              </a:rPr>
              <a:t>Fourier-Biot  </a:t>
            </a:r>
            <a:r>
              <a:rPr sz="1200" b="1" spc="-5" dirty="0">
                <a:latin typeface="Times New Roman"/>
                <a:cs typeface="Times New Roman"/>
              </a:rPr>
              <a:t>equation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i="1" spc="-5" dirty="0">
                <a:latin typeface="Times New Roman"/>
                <a:cs typeface="Times New Roman"/>
              </a:rPr>
              <a:t>rectangular coordinates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follow;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618236" y="9062211"/>
            <a:ext cx="211772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i="1" spc="-5" dirty="0">
                <a:latin typeface="Times New Roman"/>
                <a:cs typeface="Times New Roman"/>
              </a:rPr>
              <a:t>- Variable thermal conductivity</a:t>
            </a:r>
            <a:r>
              <a:rPr sz="1200" i="1" spc="3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k</a:t>
            </a:r>
            <a:r>
              <a:rPr sz="1400" i="1" spc="-5" dirty="0">
                <a:latin typeface="Times New Roman"/>
                <a:cs typeface="Times New Roman"/>
              </a:rPr>
              <a:t>;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5674867" y="9042489"/>
            <a:ext cx="69850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spc="160" dirty="0">
                <a:latin typeface="MT Extra"/>
                <a:cs typeface="MT Extra"/>
              </a:rPr>
              <a:t></a:t>
            </a:r>
            <a:r>
              <a:rPr sz="1350" spc="50" dirty="0">
                <a:latin typeface="Times New Roman"/>
                <a:cs typeface="Times New Roman"/>
              </a:rPr>
              <a:t>(</a:t>
            </a:r>
            <a:r>
              <a:rPr sz="1350" spc="40" dirty="0">
                <a:latin typeface="Times New Roman"/>
                <a:cs typeface="Times New Roman"/>
              </a:rPr>
              <a:t>2</a:t>
            </a:r>
            <a:r>
              <a:rPr sz="1350" spc="-5" dirty="0">
                <a:latin typeface="Times New Roman"/>
                <a:cs typeface="Times New Roman"/>
              </a:rPr>
              <a:t>.</a:t>
            </a:r>
            <a:r>
              <a:rPr sz="1350" spc="40" dirty="0">
                <a:latin typeface="Times New Roman"/>
                <a:cs typeface="Times New Roman"/>
              </a:rPr>
              <a:t>9</a:t>
            </a:r>
            <a:r>
              <a:rPr sz="1350" spc="-30" dirty="0">
                <a:latin typeface="Times New Roman"/>
                <a:cs typeface="Times New Roman"/>
              </a:rPr>
              <a:t>.</a:t>
            </a:r>
            <a:r>
              <a:rPr sz="1350" i="1" spc="65" dirty="0">
                <a:latin typeface="Times New Roman"/>
                <a:cs typeface="Times New Roman"/>
              </a:rPr>
              <a:t>a</a:t>
            </a:r>
            <a:r>
              <a:rPr sz="1350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3605276" y="9197938"/>
            <a:ext cx="55499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75615" algn="l"/>
              </a:tabLst>
            </a:pPr>
            <a:r>
              <a:rPr sz="1350" dirty="0">
                <a:latin typeface="Symbol"/>
                <a:cs typeface="Symbol"/>
              </a:rPr>
              <a:t>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1350" dirty="0">
                <a:latin typeface="Symbol"/>
                <a:cs typeface="Symbol"/>
              </a:rPr>
              <a:t>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3362959" y="9176601"/>
            <a:ext cx="1771014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5"/>
              </a:spcBef>
              <a:tabLst>
                <a:tab pos="498475" algn="l"/>
                <a:tab pos="1595755" algn="l"/>
              </a:tabLst>
            </a:pPr>
            <a:r>
              <a:rPr sz="1350" spc="10" dirty="0">
                <a:latin typeface="Symbol"/>
                <a:cs typeface="Symbol"/>
              </a:rPr>
              <a:t></a:t>
            </a:r>
            <a:r>
              <a:rPr sz="1350" i="1" spc="10" dirty="0">
                <a:latin typeface="Times New Roman"/>
                <a:cs typeface="Times New Roman"/>
              </a:rPr>
              <a:t>x</a:t>
            </a:r>
            <a:r>
              <a:rPr sz="1350" i="1" spc="-30" dirty="0">
                <a:latin typeface="Times New Roman"/>
                <a:cs typeface="Times New Roman"/>
              </a:rPr>
              <a:t> </a:t>
            </a:r>
            <a:r>
              <a:rPr sz="2025" baseline="39094" dirty="0">
                <a:latin typeface="Symbol"/>
                <a:cs typeface="Symbol"/>
              </a:rPr>
              <a:t></a:t>
            </a:r>
            <a:r>
              <a:rPr sz="2025" baseline="39094" dirty="0">
                <a:latin typeface="Times New Roman"/>
                <a:cs typeface="Times New Roman"/>
              </a:rPr>
              <a:t>	</a:t>
            </a:r>
            <a:r>
              <a:rPr sz="1350" dirty="0">
                <a:latin typeface="Symbol"/>
                <a:cs typeface="Symbol"/>
              </a:rPr>
              <a:t></a:t>
            </a:r>
            <a:r>
              <a:rPr sz="1350" i="1" dirty="0">
                <a:latin typeface="Times New Roman"/>
                <a:cs typeface="Times New Roman"/>
              </a:rPr>
              <a:t>x</a:t>
            </a:r>
            <a:r>
              <a:rPr sz="1350" i="1" spc="114" dirty="0">
                <a:latin typeface="Times New Roman"/>
                <a:cs typeface="Times New Roman"/>
              </a:rPr>
              <a:t> </a:t>
            </a:r>
            <a:r>
              <a:rPr sz="2025" baseline="39094" dirty="0">
                <a:latin typeface="Symbol"/>
                <a:cs typeface="Symbol"/>
              </a:rPr>
              <a:t></a:t>
            </a:r>
            <a:r>
              <a:rPr sz="2025" baseline="39094" dirty="0">
                <a:latin typeface="Times New Roman"/>
                <a:cs typeface="Times New Roman"/>
              </a:rPr>
              <a:t>	</a:t>
            </a:r>
            <a:r>
              <a:rPr sz="1350" spc="10" dirty="0">
                <a:latin typeface="Symbol"/>
                <a:cs typeface="Symbol"/>
              </a:rPr>
              <a:t></a:t>
            </a:r>
            <a:r>
              <a:rPr sz="1350" i="1" spc="10" dirty="0">
                <a:latin typeface="Times New Roman"/>
                <a:cs typeface="Times New Roman"/>
              </a:rPr>
              <a:t>t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3366134" y="8941930"/>
            <a:ext cx="17849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25" u="sng" spc="30" baseline="41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25" u="sng" baseline="411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025" baseline="411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Symbol"/>
                <a:cs typeface="Symbol"/>
              </a:rPr>
              <a:t></a:t>
            </a:r>
            <a:r>
              <a:rPr sz="1350" dirty="0">
                <a:latin typeface="Times New Roman"/>
                <a:cs typeface="Times New Roman"/>
              </a:rPr>
              <a:t> </a:t>
            </a:r>
            <a:r>
              <a:rPr sz="2025" i="1" baseline="-30864" dirty="0">
                <a:latin typeface="Times New Roman"/>
                <a:cs typeface="Times New Roman"/>
              </a:rPr>
              <a:t>k </a:t>
            </a:r>
            <a:r>
              <a:rPr sz="2025" u="sng" spc="22" baseline="411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025" i="1" u="sng" spc="22" baseline="41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</a:t>
            </a:r>
            <a:r>
              <a:rPr sz="2025" i="1" spc="22" baseline="411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Symbol"/>
                <a:cs typeface="Symbol"/>
              </a:rPr>
              <a:t></a:t>
            </a:r>
            <a:r>
              <a:rPr sz="1350" dirty="0">
                <a:latin typeface="Times New Roman"/>
                <a:cs typeface="Times New Roman"/>
              </a:rPr>
              <a:t> </a:t>
            </a:r>
            <a:r>
              <a:rPr sz="2025" baseline="-30864" dirty="0">
                <a:latin typeface="Symbol"/>
                <a:cs typeface="Symbol"/>
              </a:rPr>
              <a:t></a:t>
            </a:r>
            <a:r>
              <a:rPr sz="2025" baseline="-30864" dirty="0">
                <a:latin typeface="Times New Roman"/>
                <a:cs typeface="Times New Roman"/>
              </a:rPr>
              <a:t> </a:t>
            </a:r>
            <a:r>
              <a:rPr sz="2025" i="1" spc="-367" baseline="-30864" dirty="0">
                <a:latin typeface="Times New Roman"/>
                <a:cs typeface="Times New Roman"/>
              </a:rPr>
              <a:t>g</a:t>
            </a:r>
            <a:r>
              <a:rPr sz="2025" spc="-367" baseline="-28806" dirty="0">
                <a:latin typeface="MT Extra"/>
                <a:cs typeface="MT Extra"/>
              </a:rPr>
              <a:t></a:t>
            </a:r>
            <a:r>
              <a:rPr sz="2025" spc="-367" baseline="-28806" dirty="0">
                <a:latin typeface="Times New Roman"/>
                <a:cs typeface="Times New Roman"/>
              </a:rPr>
              <a:t> </a:t>
            </a:r>
            <a:r>
              <a:rPr sz="2025" baseline="-30864" dirty="0">
                <a:latin typeface="Symbol"/>
                <a:cs typeface="Symbol"/>
              </a:rPr>
              <a:t></a:t>
            </a:r>
            <a:r>
              <a:rPr sz="2025" baseline="-30864" dirty="0">
                <a:latin typeface="Times New Roman"/>
                <a:cs typeface="Times New Roman"/>
              </a:rPr>
              <a:t> </a:t>
            </a:r>
            <a:r>
              <a:rPr sz="2100" i="1" spc="-989" baseline="-29761" dirty="0">
                <a:latin typeface="Verdana"/>
                <a:cs typeface="Verdana"/>
              </a:rPr>
              <a:t></a:t>
            </a:r>
            <a:r>
              <a:rPr sz="2100" i="1" spc="-284" baseline="-29761" dirty="0">
                <a:latin typeface="Verdana"/>
                <a:cs typeface="Verdana"/>
              </a:rPr>
              <a:t> </a:t>
            </a:r>
            <a:r>
              <a:rPr sz="2025" i="1" baseline="-30864" dirty="0">
                <a:latin typeface="Times New Roman"/>
                <a:cs typeface="Times New Roman"/>
              </a:rPr>
              <a:t>C</a:t>
            </a:r>
            <a:r>
              <a:rPr sz="2025" i="1" spc="142" baseline="-30864" dirty="0">
                <a:latin typeface="Times New Roman"/>
                <a:cs typeface="Times New Roman"/>
              </a:rPr>
              <a:t> </a:t>
            </a:r>
            <a:r>
              <a:rPr sz="2025" u="sng" spc="22" baseline="411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2025" i="1" u="sng" spc="22" baseline="41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</a:t>
            </a:r>
            <a:endParaRPr sz="2025" baseline="4115"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618236" y="9562083"/>
            <a:ext cx="213614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i="1" spc="-5" dirty="0">
                <a:latin typeface="Times New Roman"/>
                <a:cs typeface="Times New Roman"/>
              </a:rPr>
              <a:t>- Constant thermal conductivity</a:t>
            </a:r>
            <a:r>
              <a:rPr sz="1200" i="1" spc="4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k</a:t>
            </a:r>
            <a:r>
              <a:rPr sz="1400" i="1" spc="-5" dirty="0">
                <a:latin typeface="Times New Roman"/>
                <a:cs typeface="Times New Roman"/>
              </a:rPr>
              <a:t>;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3404234" y="9687750"/>
            <a:ext cx="295275" cy="0"/>
          </a:xfrm>
          <a:custGeom>
            <a:avLst/>
            <a:gdLst/>
            <a:ahLst/>
            <a:cxnLst/>
            <a:rect l="l" t="t" r="r" b="b"/>
            <a:pathLst>
              <a:path w="295275">
                <a:moveTo>
                  <a:pt x="0" y="0"/>
                </a:moveTo>
                <a:lnTo>
                  <a:pt x="294703" y="0"/>
                </a:lnTo>
              </a:path>
            </a:pathLst>
          </a:custGeom>
          <a:ln w="73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881056" y="9687750"/>
            <a:ext cx="131445" cy="0"/>
          </a:xfrm>
          <a:custGeom>
            <a:avLst/>
            <a:gdLst/>
            <a:ahLst/>
            <a:cxnLst/>
            <a:rect l="l" t="t" r="r" b="b"/>
            <a:pathLst>
              <a:path w="131445">
                <a:moveTo>
                  <a:pt x="0" y="0"/>
                </a:moveTo>
                <a:lnTo>
                  <a:pt x="131444" y="0"/>
                </a:lnTo>
              </a:path>
            </a:pathLst>
          </a:custGeom>
          <a:ln w="73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209097" y="9687750"/>
            <a:ext cx="140335" cy="0"/>
          </a:xfrm>
          <a:custGeom>
            <a:avLst/>
            <a:gdLst/>
            <a:ahLst/>
            <a:cxnLst/>
            <a:rect l="l" t="t" r="r" b="b"/>
            <a:pathLst>
              <a:path w="140335">
                <a:moveTo>
                  <a:pt x="0" y="0"/>
                </a:moveTo>
                <a:lnTo>
                  <a:pt x="139826" y="0"/>
                </a:lnTo>
              </a:path>
            </a:pathLst>
          </a:custGeom>
          <a:ln w="73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384547" y="9687750"/>
            <a:ext cx="227329" cy="0"/>
          </a:xfrm>
          <a:custGeom>
            <a:avLst/>
            <a:gdLst/>
            <a:ahLst/>
            <a:cxnLst/>
            <a:rect l="l" t="t" r="r" b="b"/>
            <a:pathLst>
              <a:path w="227329">
                <a:moveTo>
                  <a:pt x="0" y="0"/>
                </a:moveTo>
                <a:lnTo>
                  <a:pt x="227266" y="0"/>
                </a:lnTo>
              </a:path>
            </a:pathLst>
          </a:custGeom>
          <a:ln w="73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 txBox="1"/>
          <p:nvPr/>
        </p:nvSpPr>
        <p:spPr>
          <a:xfrm>
            <a:off x="5141467" y="9544628"/>
            <a:ext cx="689610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spc="135" dirty="0">
                <a:latin typeface="MT Extra"/>
                <a:cs typeface="MT Extra"/>
              </a:rPr>
              <a:t></a:t>
            </a:r>
            <a:r>
              <a:rPr sz="1350" spc="70" dirty="0">
                <a:latin typeface="Times New Roman"/>
                <a:cs typeface="Times New Roman"/>
              </a:rPr>
              <a:t>(</a:t>
            </a:r>
            <a:r>
              <a:rPr sz="1350" spc="15" dirty="0">
                <a:latin typeface="Times New Roman"/>
                <a:cs typeface="Times New Roman"/>
              </a:rPr>
              <a:t>2.</a:t>
            </a:r>
            <a:r>
              <a:rPr sz="1350" spc="40" dirty="0">
                <a:latin typeface="Times New Roman"/>
                <a:cs typeface="Times New Roman"/>
              </a:rPr>
              <a:t>9</a:t>
            </a:r>
            <a:r>
              <a:rPr sz="1350" spc="-80" dirty="0">
                <a:latin typeface="Times New Roman"/>
                <a:cs typeface="Times New Roman"/>
              </a:rPr>
              <a:t>.</a:t>
            </a:r>
            <a:r>
              <a:rPr sz="1350" i="1" spc="40" dirty="0">
                <a:latin typeface="Times New Roman"/>
                <a:cs typeface="Times New Roman"/>
              </a:rPr>
              <a:t>b</a:t>
            </a:r>
            <a:r>
              <a:rPr sz="1350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83" name="object 8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19</a:t>
            </a:r>
          </a:p>
        </p:txBody>
      </p:sp>
      <p:sp>
        <p:nvSpPr>
          <p:cNvPr id="81" name="object 81"/>
          <p:cNvSpPr txBox="1"/>
          <p:nvPr/>
        </p:nvSpPr>
        <p:spPr>
          <a:xfrm>
            <a:off x="3375659" y="9437947"/>
            <a:ext cx="1239520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1350" spc="5" dirty="0">
                <a:latin typeface="Symbol"/>
                <a:cs typeface="Symbol"/>
              </a:rPr>
              <a:t></a:t>
            </a:r>
            <a:r>
              <a:rPr sz="1350" spc="5" dirty="0">
                <a:latin typeface="Times New Roman"/>
                <a:cs typeface="Times New Roman"/>
              </a:rPr>
              <a:t> </a:t>
            </a:r>
            <a:r>
              <a:rPr sz="1200" spc="7" baseline="41666" dirty="0">
                <a:latin typeface="Times New Roman"/>
                <a:cs typeface="Times New Roman"/>
              </a:rPr>
              <a:t>2</a:t>
            </a:r>
            <a:r>
              <a:rPr sz="1350" i="1" spc="5" dirty="0">
                <a:latin typeface="Times New Roman"/>
                <a:cs typeface="Times New Roman"/>
              </a:rPr>
              <a:t>T </a:t>
            </a:r>
            <a:r>
              <a:rPr sz="2025" spc="7" baseline="-34979" dirty="0">
                <a:latin typeface="Symbol"/>
                <a:cs typeface="Symbol"/>
              </a:rPr>
              <a:t></a:t>
            </a:r>
            <a:r>
              <a:rPr sz="2025" spc="7" baseline="-34979" dirty="0">
                <a:latin typeface="Times New Roman"/>
                <a:cs typeface="Times New Roman"/>
              </a:rPr>
              <a:t> </a:t>
            </a:r>
            <a:r>
              <a:rPr sz="1350" i="1" spc="-229" dirty="0">
                <a:latin typeface="Times New Roman"/>
                <a:cs typeface="Times New Roman"/>
              </a:rPr>
              <a:t>g</a:t>
            </a:r>
            <a:r>
              <a:rPr sz="2025" spc="-345" baseline="2057" dirty="0">
                <a:latin typeface="MT Extra"/>
                <a:cs typeface="MT Extra"/>
              </a:rPr>
              <a:t></a:t>
            </a:r>
            <a:r>
              <a:rPr sz="2025" spc="-345" baseline="2057" dirty="0">
                <a:latin typeface="Times New Roman"/>
                <a:cs typeface="Times New Roman"/>
              </a:rPr>
              <a:t> </a:t>
            </a:r>
            <a:r>
              <a:rPr sz="2025" spc="7" baseline="-34979" dirty="0">
                <a:latin typeface="Symbol"/>
                <a:cs typeface="Symbol"/>
              </a:rPr>
              <a:t></a:t>
            </a:r>
            <a:r>
              <a:rPr sz="2025" spc="7" baseline="-34979" dirty="0">
                <a:latin typeface="Times New Roman"/>
                <a:cs typeface="Times New Roman"/>
              </a:rPr>
              <a:t> </a:t>
            </a:r>
            <a:r>
              <a:rPr sz="1350" spc="5" dirty="0">
                <a:latin typeface="Times New Roman"/>
                <a:cs typeface="Times New Roman"/>
              </a:rPr>
              <a:t>1</a:t>
            </a:r>
            <a:r>
              <a:rPr sz="1350" spc="2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Symbol"/>
                <a:cs typeface="Symbol"/>
              </a:rPr>
              <a:t></a:t>
            </a:r>
            <a:r>
              <a:rPr sz="1350" i="1" dirty="0">
                <a:latin typeface="Times New Roman"/>
                <a:cs typeface="Times New Roman"/>
              </a:rPr>
              <a:t>T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3387852" y="9672640"/>
            <a:ext cx="1209675" cy="2406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  <a:tabLst>
                <a:tab pos="513080" algn="l"/>
                <a:tab pos="817880" algn="l"/>
              </a:tabLst>
            </a:pPr>
            <a:r>
              <a:rPr sz="1350" spc="45" dirty="0">
                <a:latin typeface="Symbol"/>
                <a:cs typeface="Symbol"/>
              </a:rPr>
              <a:t></a:t>
            </a:r>
            <a:r>
              <a:rPr sz="1350" i="1" spc="45" dirty="0">
                <a:latin typeface="Times New Roman"/>
                <a:cs typeface="Times New Roman"/>
              </a:rPr>
              <a:t>x</a:t>
            </a:r>
            <a:r>
              <a:rPr sz="1200" spc="67" baseline="41666" dirty="0">
                <a:latin typeface="Times New Roman"/>
                <a:cs typeface="Times New Roman"/>
              </a:rPr>
              <a:t>2	</a:t>
            </a:r>
            <a:r>
              <a:rPr sz="1350" i="1" spc="5" dirty="0">
                <a:latin typeface="Times New Roman"/>
                <a:cs typeface="Times New Roman"/>
              </a:rPr>
              <a:t>k	</a:t>
            </a:r>
            <a:r>
              <a:rPr sz="1400" i="1" spc="-545" dirty="0">
                <a:latin typeface="Verdana"/>
                <a:cs typeface="Verdana"/>
              </a:rPr>
              <a:t></a:t>
            </a:r>
            <a:r>
              <a:rPr sz="1400" i="1" spc="300" dirty="0">
                <a:latin typeface="Verdana"/>
                <a:cs typeface="Verdana"/>
              </a:rPr>
              <a:t> </a:t>
            </a:r>
            <a:r>
              <a:rPr sz="1350" dirty="0">
                <a:latin typeface="Symbol"/>
                <a:cs typeface="Symbol"/>
              </a:rPr>
              <a:t></a:t>
            </a:r>
            <a:r>
              <a:rPr sz="1350" i="1" dirty="0">
                <a:latin typeface="Times New Roman"/>
                <a:cs typeface="Times New Roman"/>
              </a:rPr>
              <a:t>t</a:t>
            </a:r>
            <a:endParaRPr sz="13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65124" y="9400540"/>
            <a:ext cx="2502535" cy="32893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 indent="103505">
              <a:lnSpc>
                <a:spcPts val="1180"/>
              </a:lnSpc>
              <a:spcBef>
                <a:spcPts val="165"/>
              </a:spcBef>
            </a:pPr>
            <a:r>
              <a:rPr sz="1000" b="1" i="1" dirty="0">
                <a:latin typeface="Times New Roman"/>
                <a:cs typeface="Times New Roman"/>
              </a:rPr>
              <a:t>Fig.(2.7) </a:t>
            </a:r>
            <a:r>
              <a:rPr sz="1000" b="1" i="1" spc="-5" dirty="0">
                <a:latin typeface="Times New Roman"/>
                <a:cs typeface="Times New Roman"/>
              </a:rPr>
              <a:t>One-dimensional heat conduction  </a:t>
            </a:r>
            <a:r>
              <a:rPr sz="1000" b="1" i="1" dirty="0">
                <a:latin typeface="Times New Roman"/>
                <a:cs typeface="Times New Roman"/>
              </a:rPr>
              <a:t>through a volume element </a:t>
            </a:r>
            <a:r>
              <a:rPr sz="1000" b="1" i="1" spc="5" dirty="0">
                <a:latin typeface="Times New Roman"/>
                <a:cs typeface="Times New Roman"/>
              </a:rPr>
              <a:t>in </a:t>
            </a:r>
            <a:r>
              <a:rPr sz="1000" b="1" i="1" dirty="0">
                <a:latin typeface="Times New Roman"/>
                <a:cs typeface="Times New Roman"/>
              </a:rPr>
              <a:t>a </a:t>
            </a:r>
            <a:r>
              <a:rPr sz="1000" b="1" i="1" spc="-5" dirty="0">
                <a:latin typeface="Times New Roman"/>
                <a:cs typeface="Times New Roman"/>
              </a:rPr>
              <a:t>large plane</a:t>
            </a:r>
            <a:r>
              <a:rPr sz="1000" b="1" i="1" spc="-11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wall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00911" y="6657847"/>
            <a:ext cx="2118360" cy="26060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0936" y="778255"/>
            <a:ext cx="6300470" cy="5657215"/>
          </a:xfrm>
          <a:custGeom>
            <a:avLst/>
            <a:gdLst/>
            <a:ahLst/>
            <a:cxnLst/>
            <a:rect l="l" t="t" r="r" b="b"/>
            <a:pathLst>
              <a:path w="6300470" h="5657215">
                <a:moveTo>
                  <a:pt x="0" y="5657088"/>
                </a:moveTo>
                <a:lnTo>
                  <a:pt x="6300216" y="5657088"/>
                </a:lnTo>
                <a:lnTo>
                  <a:pt x="6300216" y="0"/>
                </a:lnTo>
                <a:lnTo>
                  <a:pt x="0" y="0"/>
                </a:lnTo>
                <a:lnTo>
                  <a:pt x="0" y="5657088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18236" y="377533"/>
            <a:ext cx="6301740" cy="58166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4306570" algn="l"/>
              </a:tabLst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1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Two	</a:t>
            </a:r>
            <a:r>
              <a:rPr sz="1400" b="1" i="1" spc="-5" dirty="0">
                <a:latin typeface="Times New Roman"/>
                <a:cs typeface="Times New Roman"/>
              </a:rPr>
              <a:t>Heat Conduction</a:t>
            </a:r>
            <a:r>
              <a:rPr sz="1400" b="1" i="1" spc="-50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Equation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Eq.(2.9.b) 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reduced to the </a:t>
            </a:r>
            <a:r>
              <a:rPr sz="1200" spc="-10" dirty="0">
                <a:latin typeface="Times New Roman"/>
                <a:cs typeface="Times New Roman"/>
              </a:rPr>
              <a:t>following forms </a:t>
            </a:r>
            <a:r>
              <a:rPr sz="1200" spc="-5" dirty="0">
                <a:latin typeface="Times New Roman"/>
                <a:cs typeface="Times New Roman"/>
              </a:rPr>
              <a:t>under </a:t>
            </a:r>
            <a:r>
              <a:rPr sz="1200" spc="-10" dirty="0">
                <a:latin typeface="Times New Roman"/>
                <a:cs typeface="Times New Roman"/>
              </a:rPr>
              <a:t>specified</a:t>
            </a:r>
            <a:r>
              <a:rPr sz="1200" spc="2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conditions;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18236" y="1109980"/>
            <a:ext cx="16154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(1) </a:t>
            </a:r>
            <a:r>
              <a:rPr sz="1200" i="1" spc="-5" dirty="0">
                <a:latin typeface="Times New Roman"/>
                <a:cs typeface="Times New Roman"/>
              </a:rPr>
              <a:t>Steady-state </a:t>
            </a:r>
            <a:r>
              <a:rPr sz="1200" b="1" i="1" spc="-5" dirty="0">
                <a:latin typeface="Times New Roman"/>
                <a:cs typeface="Times New Roman"/>
              </a:rPr>
              <a:t>(∂/∂t</a:t>
            </a:r>
            <a:r>
              <a:rPr sz="1200" b="1" i="1" spc="-1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=0)</a:t>
            </a:r>
            <a:r>
              <a:rPr sz="1200" i="1" spc="-5" dirty="0">
                <a:latin typeface="Times New Roman"/>
                <a:cs typeface="Times New Roman"/>
              </a:rPr>
              <a:t>: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318634" y="1211262"/>
            <a:ext cx="294640" cy="0"/>
          </a:xfrm>
          <a:custGeom>
            <a:avLst/>
            <a:gdLst/>
            <a:ahLst/>
            <a:cxnLst/>
            <a:rect l="l" t="t" r="r" b="b"/>
            <a:pathLst>
              <a:path w="294639">
                <a:moveTo>
                  <a:pt x="0" y="0"/>
                </a:moveTo>
                <a:lnTo>
                  <a:pt x="294322" y="0"/>
                </a:lnTo>
              </a:path>
            </a:pathLst>
          </a:custGeom>
          <a:ln w="73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794503" y="1211262"/>
            <a:ext cx="131445" cy="0"/>
          </a:xfrm>
          <a:custGeom>
            <a:avLst/>
            <a:gdLst/>
            <a:ahLst/>
            <a:cxnLst/>
            <a:rect l="l" t="t" r="r" b="b"/>
            <a:pathLst>
              <a:path w="131445">
                <a:moveTo>
                  <a:pt x="0" y="0"/>
                </a:moveTo>
                <a:lnTo>
                  <a:pt x="131063" y="0"/>
                </a:lnTo>
              </a:path>
            </a:pathLst>
          </a:custGeom>
          <a:ln w="73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104891" y="1068139"/>
            <a:ext cx="1466850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688975" algn="l"/>
              </a:tabLst>
            </a:pPr>
            <a:r>
              <a:rPr sz="1350" spc="5" dirty="0">
                <a:latin typeface="Times New Roman"/>
                <a:cs typeface="Times New Roman"/>
              </a:rPr>
              <a:t>0	</a:t>
            </a:r>
            <a:r>
              <a:rPr sz="1350" spc="40" dirty="0">
                <a:latin typeface="MT Extra"/>
                <a:cs typeface="MT Extra"/>
              </a:rPr>
              <a:t></a:t>
            </a:r>
            <a:r>
              <a:rPr sz="1350" spc="40" dirty="0">
                <a:latin typeface="Times New Roman"/>
                <a:cs typeface="Times New Roman"/>
              </a:rPr>
              <a:t>(2.10.</a:t>
            </a:r>
            <a:r>
              <a:rPr sz="1350" i="1" spc="40" dirty="0">
                <a:latin typeface="Times New Roman"/>
                <a:cs typeface="Times New Roman"/>
              </a:rPr>
              <a:t>a</a:t>
            </a:r>
            <a:r>
              <a:rPr sz="1350" spc="40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302252" y="1202252"/>
            <a:ext cx="628650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  <a:tabLst>
                <a:tab pos="513080" algn="l"/>
              </a:tabLst>
            </a:pPr>
            <a:r>
              <a:rPr sz="1350" spc="45" dirty="0">
                <a:latin typeface="Symbol"/>
                <a:cs typeface="Symbol"/>
              </a:rPr>
              <a:t></a:t>
            </a:r>
            <a:r>
              <a:rPr sz="1350" i="1" spc="45" dirty="0">
                <a:latin typeface="Times New Roman"/>
                <a:cs typeface="Times New Roman"/>
              </a:rPr>
              <a:t>x</a:t>
            </a:r>
            <a:r>
              <a:rPr sz="1200" spc="67" baseline="41666" dirty="0">
                <a:latin typeface="Times New Roman"/>
                <a:cs typeface="Times New Roman"/>
              </a:rPr>
              <a:t>2	</a:t>
            </a:r>
            <a:r>
              <a:rPr sz="1350" i="1" spc="5" dirty="0">
                <a:latin typeface="Times New Roman"/>
                <a:cs typeface="Times New Roman"/>
              </a:rPr>
              <a:t>k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290059" y="961459"/>
            <a:ext cx="820419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1350" spc="5" dirty="0">
                <a:latin typeface="Symbol"/>
                <a:cs typeface="Symbol"/>
              </a:rPr>
              <a:t></a:t>
            </a:r>
            <a:r>
              <a:rPr sz="1350" spc="5" dirty="0">
                <a:latin typeface="Times New Roman"/>
                <a:cs typeface="Times New Roman"/>
              </a:rPr>
              <a:t> </a:t>
            </a:r>
            <a:r>
              <a:rPr sz="1200" spc="7" baseline="41666" dirty="0">
                <a:latin typeface="Times New Roman"/>
                <a:cs typeface="Times New Roman"/>
              </a:rPr>
              <a:t>2</a:t>
            </a:r>
            <a:r>
              <a:rPr sz="1350" i="1" spc="5" dirty="0">
                <a:latin typeface="Times New Roman"/>
                <a:cs typeface="Times New Roman"/>
              </a:rPr>
              <a:t>T </a:t>
            </a:r>
            <a:r>
              <a:rPr sz="2025" spc="7" baseline="-34979" dirty="0">
                <a:latin typeface="Symbol"/>
                <a:cs typeface="Symbol"/>
              </a:rPr>
              <a:t></a:t>
            </a:r>
            <a:r>
              <a:rPr sz="2025" spc="7" baseline="-34979" dirty="0">
                <a:latin typeface="Times New Roman"/>
                <a:cs typeface="Times New Roman"/>
              </a:rPr>
              <a:t> </a:t>
            </a:r>
            <a:r>
              <a:rPr sz="1350" i="1" spc="-245" dirty="0">
                <a:latin typeface="Times New Roman"/>
                <a:cs typeface="Times New Roman"/>
              </a:rPr>
              <a:t>g</a:t>
            </a:r>
            <a:r>
              <a:rPr sz="2025" spc="-367" baseline="2057" dirty="0">
                <a:latin typeface="MT Extra"/>
                <a:cs typeface="MT Extra"/>
              </a:rPr>
              <a:t></a:t>
            </a:r>
            <a:r>
              <a:rPr sz="2025" spc="-277" baseline="2057" dirty="0">
                <a:latin typeface="Times New Roman"/>
                <a:cs typeface="Times New Roman"/>
              </a:rPr>
              <a:t> </a:t>
            </a:r>
            <a:r>
              <a:rPr sz="2025" spc="7" baseline="-34979" dirty="0">
                <a:latin typeface="Symbol"/>
                <a:cs typeface="Symbol"/>
              </a:rPr>
              <a:t></a:t>
            </a:r>
            <a:endParaRPr sz="2025" baseline="-34979">
              <a:latin typeface="Symbol"/>
              <a:cs typeface="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92836" y="1564894"/>
            <a:ext cx="2611120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200" dirty="0">
                <a:latin typeface="Times New Roman"/>
                <a:cs typeface="Times New Roman"/>
              </a:rPr>
              <a:t>(2) </a:t>
            </a:r>
            <a:r>
              <a:rPr sz="1200" i="1" spc="-5" dirty="0">
                <a:latin typeface="Times New Roman"/>
                <a:cs typeface="Times New Roman"/>
              </a:rPr>
              <a:t>Transient, no heat generation </a:t>
            </a:r>
            <a:r>
              <a:rPr sz="1200" b="1" i="1" spc="-5" dirty="0">
                <a:latin typeface="Times New Roman"/>
                <a:cs typeface="Times New Roman"/>
              </a:rPr>
              <a:t>( </a:t>
            </a:r>
            <a:r>
              <a:rPr sz="2025" b="1" i="1" spc="-397" baseline="2057" dirty="0">
                <a:latin typeface="Times New Roman"/>
                <a:cs typeface="Times New Roman"/>
              </a:rPr>
              <a:t>g</a:t>
            </a:r>
            <a:r>
              <a:rPr sz="2025" spc="-397" baseline="6172" dirty="0">
                <a:latin typeface="MT Extra"/>
                <a:cs typeface="MT Extra"/>
              </a:rPr>
              <a:t></a:t>
            </a:r>
            <a:r>
              <a:rPr sz="2025" spc="-315" baseline="6172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=0)</a:t>
            </a:r>
            <a:r>
              <a:rPr sz="1200" i="1" spc="-5" dirty="0">
                <a:latin typeface="Times New Roman"/>
                <a:cs typeface="Times New Roman"/>
              </a:rPr>
              <a:t>: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318634" y="1688464"/>
            <a:ext cx="294640" cy="0"/>
          </a:xfrm>
          <a:custGeom>
            <a:avLst/>
            <a:gdLst/>
            <a:ahLst/>
            <a:cxnLst/>
            <a:rect l="l" t="t" r="r" b="b"/>
            <a:pathLst>
              <a:path w="294639">
                <a:moveTo>
                  <a:pt x="0" y="0"/>
                </a:moveTo>
                <a:lnTo>
                  <a:pt x="294131" y="0"/>
                </a:lnTo>
              </a:path>
            </a:pathLst>
          </a:custGeom>
          <a:ln w="7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809934" y="1688464"/>
            <a:ext cx="140335" cy="0"/>
          </a:xfrm>
          <a:custGeom>
            <a:avLst/>
            <a:gdLst/>
            <a:ahLst/>
            <a:cxnLst/>
            <a:rect l="l" t="t" r="r" b="b"/>
            <a:pathLst>
              <a:path w="140335">
                <a:moveTo>
                  <a:pt x="0" y="0"/>
                </a:moveTo>
                <a:lnTo>
                  <a:pt x="140017" y="0"/>
                </a:lnTo>
              </a:path>
            </a:pathLst>
          </a:custGeom>
          <a:ln w="7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985575" y="1688464"/>
            <a:ext cx="226695" cy="0"/>
          </a:xfrm>
          <a:custGeom>
            <a:avLst/>
            <a:gdLst/>
            <a:ahLst/>
            <a:cxnLst/>
            <a:rect l="l" t="t" r="r" b="b"/>
            <a:pathLst>
              <a:path w="226695">
                <a:moveTo>
                  <a:pt x="0" y="0"/>
                </a:moveTo>
                <a:lnTo>
                  <a:pt x="226695" y="0"/>
                </a:lnTo>
              </a:path>
            </a:pathLst>
          </a:custGeom>
          <a:ln w="7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5778500" y="1545567"/>
            <a:ext cx="778510" cy="2343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50" spc="135" dirty="0">
                <a:latin typeface="MT Extra"/>
                <a:cs typeface="MT Extra"/>
              </a:rPr>
              <a:t></a:t>
            </a:r>
            <a:r>
              <a:rPr sz="1350" spc="50" dirty="0">
                <a:latin typeface="Times New Roman"/>
                <a:cs typeface="Times New Roman"/>
              </a:rPr>
              <a:t>(</a:t>
            </a:r>
            <a:r>
              <a:rPr sz="1350" spc="45" dirty="0">
                <a:latin typeface="Times New Roman"/>
                <a:cs typeface="Times New Roman"/>
              </a:rPr>
              <a:t>2</a:t>
            </a:r>
            <a:r>
              <a:rPr sz="1350" spc="20" dirty="0">
                <a:latin typeface="Times New Roman"/>
                <a:cs typeface="Times New Roman"/>
              </a:rPr>
              <a:t>.1</a:t>
            </a:r>
            <a:r>
              <a:rPr sz="1350" spc="45" dirty="0">
                <a:latin typeface="Times New Roman"/>
                <a:cs typeface="Times New Roman"/>
              </a:rPr>
              <a:t>0</a:t>
            </a:r>
            <a:r>
              <a:rPr sz="1350" spc="-75" dirty="0">
                <a:latin typeface="Times New Roman"/>
                <a:cs typeface="Times New Roman"/>
              </a:rPr>
              <a:t>.</a:t>
            </a:r>
            <a:r>
              <a:rPr sz="1350" i="1" spc="45" dirty="0">
                <a:latin typeface="Times New Roman"/>
                <a:cs typeface="Times New Roman"/>
              </a:rPr>
              <a:t>b</a:t>
            </a:r>
            <a:r>
              <a:rPr sz="1350" spc="5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277359" y="1400814"/>
            <a:ext cx="938530" cy="51308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395"/>
              </a:spcBef>
              <a:tabLst>
                <a:tab pos="556260" algn="l"/>
              </a:tabLst>
            </a:pPr>
            <a:r>
              <a:rPr sz="1350" spc="5" dirty="0">
                <a:latin typeface="Symbol"/>
                <a:cs typeface="Symbol"/>
              </a:rPr>
              <a:t></a:t>
            </a:r>
            <a:r>
              <a:rPr sz="1350" spc="-200" dirty="0">
                <a:latin typeface="Times New Roman"/>
                <a:cs typeface="Times New Roman"/>
              </a:rPr>
              <a:t> </a:t>
            </a:r>
            <a:r>
              <a:rPr sz="1200" spc="7" baseline="41666" dirty="0">
                <a:latin typeface="Times New Roman"/>
                <a:cs typeface="Times New Roman"/>
              </a:rPr>
              <a:t>2</a:t>
            </a:r>
            <a:r>
              <a:rPr sz="1350" i="1" spc="5" dirty="0">
                <a:latin typeface="Times New Roman"/>
                <a:cs typeface="Times New Roman"/>
              </a:rPr>
              <a:t>T	</a:t>
            </a:r>
            <a:r>
              <a:rPr sz="1350" spc="10" dirty="0">
                <a:latin typeface="Times New Roman"/>
                <a:cs typeface="Times New Roman"/>
              </a:rPr>
              <a:t>1</a:t>
            </a:r>
            <a:r>
              <a:rPr sz="1350" spc="185" dirty="0">
                <a:latin typeface="Times New Roman"/>
                <a:cs typeface="Times New Roman"/>
              </a:rPr>
              <a:t> </a:t>
            </a:r>
            <a:r>
              <a:rPr sz="1350" spc="5" dirty="0">
                <a:latin typeface="Symbol"/>
                <a:cs typeface="Symbol"/>
              </a:rPr>
              <a:t></a:t>
            </a:r>
            <a:r>
              <a:rPr sz="1350" i="1" spc="5" dirty="0">
                <a:latin typeface="Times New Roman"/>
                <a:cs typeface="Times New Roman"/>
              </a:rPr>
              <a:t>T</a:t>
            </a:r>
            <a:endParaRPr sz="1350">
              <a:latin typeface="Times New Roman"/>
              <a:cs typeface="Times New Roman"/>
            </a:endParaRPr>
          </a:p>
          <a:p>
            <a:pPr marL="62865">
              <a:lnSpc>
                <a:spcPct val="100000"/>
              </a:lnSpc>
              <a:spcBef>
                <a:spcPts val="300"/>
              </a:spcBef>
            </a:pPr>
            <a:r>
              <a:rPr sz="1350" spc="45" dirty="0">
                <a:latin typeface="Symbol"/>
                <a:cs typeface="Symbol"/>
              </a:rPr>
              <a:t></a:t>
            </a:r>
            <a:r>
              <a:rPr sz="1350" i="1" spc="45" dirty="0">
                <a:latin typeface="Times New Roman"/>
                <a:cs typeface="Times New Roman"/>
              </a:rPr>
              <a:t>x</a:t>
            </a:r>
            <a:r>
              <a:rPr sz="1200" spc="67" baseline="41666" dirty="0">
                <a:latin typeface="Times New Roman"/>
                <a:cs typeface="Times New Roman"/>
              </a:rPr>
              <a:t>2</a:t>
            </a:r>
            <a:endParaRPr sz="1200" baseline="41666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625340" y="1673540"/>
            <a:ext cx="572770" cy="2419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2025" spc="15" baseline="43209" dirty="0">
                <a:latin typeface="Symbol"/>
                <a:cs typeface="Symbol"/>
              </a:rPr>
              <a:t></a:t>
            </a:r>
            <a:r>
              <a:rPr sz="2025" spc="15" baseline="43209" dirty="0">
                <a:latin typeface="Times New Roman"/>
                <a:cs typeface="Times New Roman"/>
              </a:rPr>
              <a:t> </a:t>
            </a:r>
            <a:r>
              <a:rPr sz="1400" i="1" spc="-540" dirty="0">
                <a:latin typeface="Verdana"/>
                <a:cs typeface="Verdana"/>
              </a:rPr>
              <a:t></a:t>
            </a:r>
            <a:r>
              <a:rPr sz="1400" i="1" spc="315" dirty="0">
                <a:latin typeface="Verdana"/>
                <a:cs typeface="Verdana"/>
              </a:rPr>
              <a:t> </a:t>
            </a:r>
            <a:r>
              <a:rPr sz="1350" spc="5" dirty="0">
                <a:latin typeface="Symbol"/>
                <a:cs typeface="Symbol"/>
              </a:rPr>
              <a:t></a:t>
            </a:r>
            <a:r>
              <a:rPr sz="1350" i="1" spc="5" dirty="0">
                <a:latin typeface="Times New Roman"/>
                <a:cs typeface="Times New Roman"/>
              </a:rPr>
              <a:t>t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92836" y="2040382"/>
            <a:ext cx="3403600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200" dirty="0">
                <a:latin typeface="Times New Roman"/>
                <a:cs typeface="Times New Roman"/>
              </a:rPr>
              <a:t>(3) </a:t>
            </a:r>
            <a:r>
              <a:rPr sz="1200" i="1" spc="-5" dirty="0">
                <a:latin typeface="Times New Roman"/>
                <a:cs typeface="Times New Roman"/>
              </a:rPr>
              <a:t>Steady-state, no heat generation </a:t>
            </a:r>
            <a:r>
              <a:rPr sz="1200" b="1" i="1" spc="-5" dirty="0">
                <a:latin typeface="Times New Roman"/>
                <a:cs typeface="Times New Roman"/>
              </a:rPr>
              <a:t>(∂/∂t </a:t>
            </a:r>
            <a:r>
              <a:rPr sz="1200" b="1" i="1" spc="-10" dirty="0">
                <a:latin typeface="Times New Roman"/>
                <a:cs typeface="Times New Roman"/>
              </a:rPr>
              <a:t>=0 </a:t>
            </a:r>
            <a:r>
              <a:rPr sz="1200" b="1" i="1" spc="-5" dirty="0">
                <a:latin typeface="Times New Roman"/>
                <a:cs typeface="Times New Roman"/>
              </a:rPr>
              <a:t>&amp;</a:t>
            </a:r>
            <a:r>
              <a:rPr sz="1200" b="1" i="1" spc="35" dirty="0">
                <a:latin typeface="Times New Roman"/>
                <a:cs typeface="Times New Roman"/>
              </a:rPr>
              <a:t> </a:t>
            </a:r>
            <a:r>
              <a:rPr sz="2025" b="1" i="1" spc="-397" baseline="2057" dirty="0">
                <a:latin typeface="Times New Roman"/>
                <a:cs typeface="Times New Roman"/>
              </a:rPr>
              <a:t>g</a:t>
            </a:r>
            <a:r>
              <a:rPr sz="2025" spc="-397" baseline="6172" dirty="0">
                <a:latin typeface="MT Extra"/>
                <a:cs typeface="MT Extra"/>
              </a:rPr>
              <a:t></a:t>
            </a:r>
            <a:r>
              <a:rPr sz="2025" spc="-397" baseline="6172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=0)</a:t>
            </a:r>
            <a:r>
              <a:rPr sz="1200" i="1" spc="-5" dirty="0">
                <a:latin typeface="Times New Roman"/>
                <a:cs typeface="Times New Roman"/>
              </a:rPr>
              <a:t>: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318634" y="2165286"/>
            <a:ext cx="295275" cy="0"/>
          </a:xfrm>
          <a:custGeom>
            <a:avLst/>
            <a:gdLst/>
            <a:ahLst/>
            <a:cxnLst/>
            <a:rect l="l" t="t" r="r" b="b"/>
            <a:pathLst>
              <a:path w="295275">
                <a:moveTo>
                  <a:pt x="0" y="0"/>
                </a:moveTo>
                <a:lnTo>
                  <a:pt x="294703" y="0"/>
                </a:lnTo>
              </a:path>
            </a:pathLst>
          </a:custGeom>
          <a:ln w="73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4650740" y="2022164"/>
            <a:ext cx="1915160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152525" algn="l"/>
              </a:tabLst>
            </a:pPr>
            <a:r>
              <a:rPr sz="1350" spc="5" dirty="0">
                <a:latin typeface="Symbol"/>
                <a:cs typeface="Symbol"/>
              </a:rPr>
              <a:t></a:t>
            </a:r>
            <a:r>
              <a:rPr sz="1350" spc="15" dirty="0">
                <a:latin typeface="Times New Roman"/>
                <a:cs typeface="Times New Roman"/>
              </a:rPr>
              <a:t> </a:t>
            </a:r>
            <a:r>
              <a:rPr sz="1350" spc="5" dirty="0">
                <a:latin typeface="Times New Roman"/>
                <a:cs typeface="Times New Roman"/>
              </a:rPr>
              <a:t>0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1350" spc="135" dirty="0">
                <a:latin typeface="MT Extra"/>
                <a:cs typeface="MT Extra"/>
              </a:rPr>
              <a:t></a:t>
            </a:r>
            <a:r>
              <a:rPr sz="1350" spc="70" dirty="0">
                <a:latin typeface="Times New Roman"/>
                <a:cs typeface="Times New Roman"/>
              </a:rPr>
              <a:t>(</a:t>
            </a:r>
            <a:r>
              <a:rPr sz="1350" spc="15" dirty="0">
                <a:latin typeface="Times New Roman"/>
                <a:cs typeface="Times New Roman"/>
              </a:rPr>
              <a:t>2.1</a:t>
            </a:r>
            <a:r>
              <a:rPr sz="1350" spc="40" dirty="0">
                <a:latin typeface="Times New Roman"/>
                <a:cs typeface="Times New Roman"/>
              </a:rPr>
              <a:t>0</a:t>
            </a:r>
            <a:r>
              <a:rPr sz="1350" spc="-55" dirty="0">
                <a:latin typeface="Times New Roman"/>
                <a:cs typeface="Times New Roman"/>
              </a:rPr>
              <a:t>.</a:t>
            </a:r>
            <a:r>
              <a:rPr sz="1350" i="1" spc="70" dirty="0">
                <a:latin typeface="Times New Roman"/>
                <a:cs typeface="Times New Roman"/>
              </a:rPr>
              <a:t>c</a:t>
            </a:r>
            <a:r>
              <a:rPr sz="1350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302252" y="2156276"/>
            <a:ext cx="30670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1350" spc="45" dirty="0">
                <a:latin typeface="Symbol"/>
                <a:cs typeface="Symbol"/>
              </a:rPr>
              <a:t></a:t>
            </a:r>
            <a:r>
              <a:rPr sz="1350" i="1" spc="45" dirty="0">
                <a:latin typeface="Times New Roman"/>
                <a:cs typeface="Times New Roman"/>
              </a:rPr>
              <a:t>x</a:t>
            </a:r>
            <a:r>
              <a:rPr sz="1200" spc="67" baseline="41666" dirty="0">
                <a:latin typeface="Times New Roman"/>
                <a:cs typeface="Times New Roman"/>
              </a:rPr>
              <a:t>2</a:t>
            </a:r>
            <a:endParaRPr sz="1200" baseline="41666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290059" y="1915483"/>
            <a:ext cx="32829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1350" spc="5" dirty="0">
                <a:latin typeface="Symbol"/>
                <a:cs typeface="Symbol"/>
              </a:rPr>
              <a:t></a:t>
            </a:r>
            <a:r>
              <a:rPr sz="1350" spc="-229" dirty="0">
                <a:latin typeface="Times New Roman"/>
                <a:cs typeface="Times New Roman"/>
              </a:rPr>
              <a:t> </a:t>
            </a:r>
            <a:r>
              <a:rPr sz="1200" spc="7" baseline="41666" dirty="0">
                <a:latin typeface="Times New Roman"/>
                <a:cs typeface="Times New Roman"/>
              </a:rPr>
              <a:t>2</a:t>
            </a:r>
            <a:r>
              <a:rPr sz="1350" i="1" spc="5" dirty="0">
                <a:latin typeface="Times New Roman"/>
                <a:cs typeface="Times New Roman"/>
              </a:rPr>
              <a:t>T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18236" y="2475483"/>
            <a:ext cx="6331585" cy="1269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ts val="1515"/>
              </a:lnSpc>
              <a:spcBef>
                <a:spcPts val="95"/>
              </a:spcBef>
            </a:pPr>
            <a:r>
              <a:rPr sz="1300" b="1" i="1" dirty="0">
                <a:latin typeface="Times New Roman"/>
                <a:cs typeface="Times New Roman"/>
              </a:rPr>
              <a:t>2.3.2- </a:t>
            </a:r>
            <a:r>
              <a:rPr sz="1300" b="1" i="1" spc="-5" dirty="0">
                <a:latin typeface="Times New Roman"/>
                <a:cs typeface="Times New Roman"/>
              </a:rPr>
              <a:t>Heat Conduction Equation in a Long Cylinder (Cylindrical</a:t>
            </a:r>
            <a:r>
              <a:rPr sz="1300" b="1" i="1" spc="120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Coordinates)</a:t>
            </a:r>
            <a:endParaRPr sz="1300">
              <a:latin typeface="Times New Roman"/>
              <a:cs typeface="Times New Roman"/>
            </a:endParaRPr>
          </a:p>
          <a:p>
            <a:pPr marL="12700" marR="5080" indent="198120" algn="just">
              <a:lnSpc>
                <a:spcPct val="95700"/>
              </a:lnSpc>
              <a:spcBef>
                <a:spcPts val="15"/>
              </a:spcBef>
            </a:pP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thin </a:t>
            </a:r>
            <a:r>
              <a:rPr sz="1200" spc="-25" dirty="0">
                <a:latin typeface="Times New Roman"/>
                <a:cs typeface="Times New Roman"/>
              </a:rPr>
              <a:t>cylindrical </a:t>
            </a:r>
            <a:r>
              <a:rPr sz="1200" spc="-20" dirty="0">
                <a:latin typeface="Times New Roman"/>
                <a:cs typeface="Times New Roman"/>
              </a:rPr>
              <a:t>shell element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thickness </a:t>
            </a:r>
            <a:r>
              <a:rPr sz="1200" b="1" spc="-10" dirty="0">
                <a:latin typeface="Times New Roman"/>
                <a:cs typeface="Times New Roman"/>
              </a:rPr>
              <a:t>Δ</a:t>
            </a:r>
            <a:r>
              <a:rPr sz="1200" b="1" i="1" spc="-10" dirty="0">
                <a:latin typeface="Times New Roman"/>
                <a:cs typeface="Times New Roman"/>
              </a:rPr>
              <a:t>r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long </a:t>
            </a:r>
            <a:r>
              <a:rPr sz="1200" spc="-20" dirty="0">
                <a:latin typeface="Times New Roman"/>
                <a:cs typeface="Times New Roman"/>
              </a:rPr>
              <a:t>cylinder, </a:t>
            </a:r>
            <a:r>
              <a:rPr sz="1200" spc="-5" dirty="0">
                <a:latin typeface="Times New Roman"/>
                <a:cs typeface="Times New Roman"/>
              </a:rPr>
              <a:t>as shown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Fig.(2.8).  </a:t>
            </a:r>
            <a:r>
              <a:rPr sz="1200" spc="-20" dirty="0">
                <a:latin typeface="Times New Roman"/>
                <a:cs typeface="Times New Roman"/>
              </a:rPr>
              <a:t>Assume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density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cylinder is </a:t>
            </a:r>
            <a:r>
              <a:rPr sz="1200" b="1" i="1" dirty="0">
                <a:latin typeface="Times New Roman"/>
                <a:cs typeface="Times New Roman"/>
              </a:rPr>
              <a:t>ρ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specific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-10" dirty="0">
                <a:latin typeface="Times New Roman"/>
                <a:cs typeface="Times New Roman"/>
              </a:rPr>
              <a:t>C</a:t>
            </a:r>
            <a:r>
              <a:rPr sz="1200" spc="-10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length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dirty="0">
                <a:latin typeface="Times New Roman"/>
                <a:cs typeface="Times New Roman"/>
              </a:rPr>
              <a:t>L</a:t>
            </a:r>
            <a:r>
              <a:rPr sz="1200" i="1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area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25" dirty="0">
                <a:latin typeface="Times New Roman"/>
                <a:cs typeface="Times New Roman"/>
              </a:rPr>
              <a:t>cylinder </a:t>
            </a:r>
            <a:r>
              <a:rPr sz="1200" spc="-10" dirty="0">
                <a:latin typeface="Times New Roman"/>
                <a:cs typeface="Times New Roman"/>
              </a:rPr>
              <a:t>normal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direction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spc="-15" dirty="0">
                <a:latin typeface="Times New Roman"/>
                <a:cs typeface="Times New Roman"/>
              </a:rPr>
              <a:t>any </a:t>
            </a:r>
            <a:r>
              <a:rPr sz="1200" spc="-5" dirty="0">
                <a:latin typeface="Times New Roman"/>
                <a:cs typeface="Times New Roman"/>
              </a:rPr>
              <a:t>location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A = </a:t>
            </a:r>
            <a:r>
              <a:rPr sz="1200" b="1" i="1" spc="-10" dirty="0">
                <a:latin typeface="Times New Roman"/>
                <a:cs typeface="Times New Roman"/>
              </a:rPr>
              <a:t>2πrL </a:t>
            </a: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spc="-5" dirty="0">
                <a:latin typeface="Times New Roman"/>
                <a:cs typeface="Times New Roman"/>
              </a:rPr>
              <a:t>r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value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0" dirty="0">
                <a:latin typeface="Times New Roman"/>
                <a:cs typeface="Times New Roman"/>
              </a:rPr>
              <a:t>radius </a:t>
            </a:r>
            <a:r>
              <a:rPr sz="1200" spc="-5" dirty="0">
                <a:latin typeface="Times New Roman"/>
                <a:cs typeface="Times New Roman"/>
              </a:rPr>
              <a:t>at that </a:t>
            </a:r>
            <a:r>
              <a:rPr sz="1200" spc="-10" dirty="0">
                <a:latin typeface="Times New Roman"/>
                <a:cs typeface="Times New Roman"/>
              </a:rPr>
              <a:t>location. </a:t>
            </a:r>
            <a:r>
              <a:rPr sz="1200" spc="5" dirty="0">
                <a:latin typeface="Times New Roman"/>
                <a:cs typeface="Times New Roman"/>
              </a:rPr>
              <a:t>Note </a:t>
            </a:r>
            <a:r>
              <a:rPr sz="1200" spc="-5" dirty="0">
                <a:latin typeface="Times New Roman"/>
                <a:cs typeface="Times New Roman"/>
              </a:rPr>
              <a:t>that the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5" dirty="0">
                <a:latin typeface="Times New Roman"/>
                <a:cs typeface="Times New Roman"/>
              </a:rPr>
              <a:t>area </a:t>
            </a:r>
            <a:r>
              <a:rPr sz="1200" b="1" i="1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depends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b="1" i="1" spc="-5" dirty="0">
                <a:latin typeface="Times New Roman"/>
                <a:cs typeface="Times New Roman"/>
              </a:rPr>
              <a:t>r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5" dirty="0">
                <a:latin typeface="Times New Roman"/>
                <a:cs typeface="Times New Roman"/>
              </a:rPr>
              <a:t>this </a:t>
            </a:r>
            <a:r>
              <a:rPr sz="1200" spc="-10" dirty="0">
                <a:latin typeface="Times New Roman"/>
                <a:cs typeface="Times New Roman"/>
              </a:rPr>
              <a:t>case,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thus </a:t>
            </a:r>
            <a:r>
              <a:rPr sz="1200" spc="-25" dirty="0">
                <a:latin typeface="Times New Roman"/>
                <a:cs typeface="Times New Roman"/>
              </a:rPr>
              <a:t>it </a:t>
            </a:r>
            <a:r>
              <a:rPr sz="1200" spc="-15" dirty="0">
                <a:latin typeface="Times New Roman"/>
                <a:cs typeface="Times New Roman"/>
              </a:rPr>
              <a:t>varies  </a:t>
            </a:r>
            <a:r>
              <a:rPr sz="1200" spc="-10" dirty="0">
                <a:latin typeface="Times New Roman"/>
                <a:cs typeface="Times New Roman"/>
              </a:rPr>
              <a:t>with location. </a:t>
            </a:r>
            <a:r>
              <a:rPr sz="1200" spc="5" dirty="0">
                <a:latin typeface="Times New Roman"/>
                <a:cs typeface="Times New Roman"/>
              </a:rPr>
              <a:t>So, </a:t>
            </a:r>
            <a:r>
              <a:rPr sz="1200" spc="-10" dirty="0">
                <a:latin typeface="Times New Roman"/>
                <a:cs typeface="Times New Roman"/>
              </a:rPr>
              <a:t>By </a:t>
            </a:r>
            <a:r>
              <a:rPr sz="1200" spc="-15" dirty="0">
                <a:latin typeface="Times New Roman"/>
                <a:cs typeface="Times New Roman"/>
              </a:rPr>
              <a:t>neglecting </a:t>
            </a:r>
            <a:r>
              <a:rPr sz="1200" spc="-5" dirty="0">
                <a:latin typeface="Times New Roman"/>
                <a:cs typeface="Times New Roman"/>
              </a:rPr>
              <a:t>the temperature </a:t>
            </a:r>
            <a:r>
              <a:rPr sz="1200" spc="-10" dirty="0">
                <a:latin typeface="Times New Roman"/>
                <a:cs typeface="Times New Roman"/>
              </a:rPr>
              <a:t>variation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b="1" i="1" dirty="0">
                <a:latin typeface="Times New Roman"/>
                <a:cs typeface="Times New Roman"/>
              </a:rPr>
              <a:t>(Ø </a:t>
            </a:r>
            <a:r>
              <a:rPr sz="1200" b="1" i="1" spc="-5" dirty="0">
                <a:latin typeface="Times New Roman"/>
                <a:cs typeface="Times New Roman"/>
              </a:rPr>
              <a:t>&amp; </a:t>
            </a:r>
            <a:r>
              <a:rPr sz="1200" b="1" i="1" spc="-10" dirty="0">
                <a:latin typeface="Times New Roman"/>
                <a:cs typeface="Times New Roman"/>
              </a:rPr>
              <a:t>z) </a:t>
            </a:r>
            <a:r>
              <a:rPr sz="1200" spc="-10" dirty="0">
                <a:latin typeface="Times New Roman"/>
                <a:cs typeface="Times New Roman"/>
              </a:rPr>
              <a:t>directions </a:t>
            </a:r>
            <a:r>
              <a:rPr sz="1200" spc="-5" dirty="0">
                <a:latin typeface="Times New Roman"/>
                <a:cs typeface="Times New Roman"/>
              </a:rPr>
              <a:t>from </a:t>
            </a:r>
            <a:r>
              <a:rPr sz="1200" dirty="0">
                <a:latin typeface="Times New Roman"/>
                <a:cs typeface="Times New Roman"/>
              </a:rPr>
              <a:t>Eq.(2.8), </a:t>
            </a:r>
            <a:r>
              <a:rPr sz="1200" spc="-20" dirty="0">
                <a:latin typeface="Times New Roman"/>
                <a:cs typeface="Times New Roman"/>
              </a:rPr>
              <a:t>we'll 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obtain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one-dimensional </a:t>
            </a:r>
            <a:r>
              <a:rPr sz="1200" b="1" spc="-10" dirty="0">
                <a:latin typeface="Times New Roman"/>
                <a:cs typeface="Times New Roman"/>
              </a:rPr>
              <a:t>Fourier-Biot </a:t>
            </a:r>
            <a:r>
              <a:rPr sz="1200" b="1" spc="-5" dirty="0">
                <a:latin typeface="Times New Roman"/>
                <a:cs typeface="Times New Roman"/>
              </a:rPr>
              <a:t>equation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i="1" spc="-5" dirty="0">
                <a:latin typeface="Times New Roman"/>
                <a:cs typeface="Times New Roman"/>
              </a:rPr>
              <a:t>cylindrical coordinates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follow;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18236" y="3853179"/>
            <a:ext cx="211772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i="1" spc="-5" dirty="0">
                <a:latin typeface="Times New Roman"/>
                <a:cs typeface="Times New Roman"/>
              </a:rPr>
              <a:t>- Variable thermal conductivity</a:t>
            </a:r>
            <a:r>
              <a:rPr sz="1200" i="1" spc="3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k</a:t>
            </a:r>
            <a:r>
              <a:rPr sz="1400" i="1" spc="-5" dirty="0">
                <a:latin typeface="Times New Roman"/>
                <a:cs typeface="Times New Roman"/>
              </a:rPr>
              <a:t>;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730244" y="3992133"/>
            <a:ext cx="645160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567055" algn="l"/>
              </a:tabLst>
            </a:pPr>
            <a:r>
              <a:rPr sz="1300" spc="10" dirty="0">
                <a:latin typeface="Symbol"/>
                <a:cs typeface="Symbol"/>
              </a:rPr>
              <a:t></a:t>
            </a:r>
            <a:r>
              <a:rPr sz="1300" spc="10" dirty="0">
                <a:latin typeface="Times New Roman"/>
                <a:cs typeface="Times New Roman"/>
              </a:rPr>
              <a:t>	</a:t>
            </a:r>
            <a:r>
              <a:rPr sz="1300" spc="10" dirty="0">
                <a:latin typeface="Symbol"/>
                <a:cs typeface="Symbol"/>
              </a:rPr>
              <a:t>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366008" y="3970797"/>
            <a:ext cx="1962150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30"/>
              </a:spcBef>
              <a:tabLst>
                <a:tab pos="718185" algn="l"/>
                <a:tab pos="1790700" algn="l"/>
              </a:tabLst>
            </a:pPr>
            <a:r>
              <a:rPr sz="1300" i="1" spc="10" dirty="0">
                <a:latin typeface="Times New Roman"/>
                <a:cs typeface="Times New Roman"/>
              </a:rPr>
              <a:t>r</a:t>
            </a:r>
            <a:r>
              <a:rPr sz="1300" i="1" spc="165" dirty="0">
                <a:latin typeface="Times New Roman"/>
                <a:cs typeface="Times New Roman"/>
              </a:rPr>
              <a:t> </a:t>
            </a:r>
            <a:r>
              <a:rPr sz="1300" spc="20" dirty="0">
                <a:latin typeface="Symbol"/>
                <a:cs typeface="Symbol"/>
              </a:rPr>
              <a:t></a:t>
            </a:r>
            <a:r>
              <a:rPr sz="1300" i="1" spc="20" dirty="0">
                <a:latin typeface="Times New Roman"/>
                <a:cs typeface="Times New Roman"/>
              </a:rPr>
              <a:t>r</a:t>
            </a:r>
            <a:r>
              <a:rPr sz="1300" i="1" spc="45" dirty="0">
                <a:latin typeface="Times New Roman"/>
                <a:cs typeface="Times New Roman"/>
              </a:rPr>
              <a:t> </a:t>
            </a:r>
            <a:r>
              <a:rPr sz="1950" spc="15" baseline="38461" dirty="0">
                <a:latin typeface="Symbol"/>
                <a:cs typeface="Symbol"/>
              </a:rPr>
              <a:t></a:t>
            </a:r>
            <a:r>
              <a:rPr sz="1950" spc="15" baseline="38461" dirty="0">
                <a:latin typeface="Times New Roman"/>
                <a:cs typeface="Times New Roman"/>
              </a:rPr>
              <a:t>	</a:t>
            </a:r>
            <a:r>
              <a:rPr sz="1300" spc="20" dirty="0">
                <a:latin typeface="Symbol"/>
                <a:cs typeface="Symbol"/>
              </a:rPr>
              <a:t></a:t>
            </a:r>
            <a:r>
              <a:rPr sz="1300" i="1" spc="20" dirty="0">
                <a:latin typeface="Times New Roman"/>
                <a:cs typeface="Times New Roman"/>
              </a:rPr>
              <a:t>r</a:t>
            </a:r>
            <a:r>
              <a:rPr sz="1300" i="1" spc="165" dirty="0">
                <a:latin typeface="Times New Roman"/>
                <a:cs typeface="Times New Roman"/>
              </a:rPr>
              <a:t> </a:t>
            </a:r>
            <a:r>
              <a:rPr sz="1950" spc="15" baseline="38461" dirty="0">
                <a:latin typeface="Symbol"/>
                <a:cs typeface="Symbol"/>
              </a:rPr>
              <a:t></a:t>
            </a:r>
            <a:r>
              <a:rPr sz="1950" spc="15" baseline="38461" dirty="0">
                <a:latin typeface="Times New Roman"/>
                <a:cs typeface="Times New Roman"/>
              </a:rPr>
              <a:t>	</a:t>
            </a:r>
            <a:r>
              <a:rPr sz="1300" spc="15" dirty="0">
                <a:latin typeface="Symbol"/>
                <a:cs typeface="Symbol"/>
              </a:rPr>
              <a:t></a:t>
            </a:r>
            <a:r>
              <a:rPr sz="1300" i="1" spc="15" dirty="0">
                <a:latin typeface="Times New Roman"/>
                <a:cs typeface="Times New Roman"/>
              </a:rPr>
              <a:t>t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356864" y="3833775"/>
            <a:ext cx="3348990" cy="2355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25"/>
              </a:spcBef>
              <a:tabLst>
                <a:tab pos="2564765" algn="l"/>
              </a:tabLst>
            </a:pPr>
            <a:r>
              <a:rPr sz="1950" u="sng" spc="15" baseline="34188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  </a:t>
            </a:r>
            <a:r>
              <a:rPr sz="1950" u="sng" spc="15" baseline="34188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1950" spc="15" baseline="34188" dirty="0">
                <a:latin typeface="Times New Roman"/>
                <a:cs typeface="Times New Roman"/>
              </a:rPr>
              <a:t>  </a:t>
            </a:r>
            <a:r>
              <a:rPr sz="1950" spc="15" baseline="29914" dirty="0">
                <a:latin typeface="Symbol"/>
                <a:cs typeface="Symbol"/>
              </a:rPr>
              <a:t></a:t>
            </a:r>
            <a:r>
              <a:rPr sz="1950" spc="15" baseline="29914" dirty="0">
                <a:latin typeface="Times New Roman"/>
                <a:cs typeface="Times New Roman"/>
              </a:rPr>
              <a:t> </a:t>
            </a:r>
            <a:r>
              <a:rPr sz="1300" i="1" spc="10" dirty="0">
                <a:latin typeface="Times New Roman"/>
                <a:cs typeface="Times New Roman"/>
              </a:rPr>
              <a:t>k r </a:t>
            </a:r>
            <a:r>
              <a:rPr sz="1950" u="sng" spc="30" baseline="34188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1950" i="1" u="sng" spc="30" baseline="34188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</a:t>
            </a:r>
            <a:r>
              <a:rPr sz="1950" i="1" spc="30" baseline="34188" dirty="0">
                <a:latin typeface="Times New Roman"/>
                <a:cs typeface="Times New Roman"/>
              </a:rPr>
              <a:t> </a:t>
            </a:r>
            <a:r>
              <a:rPr sz="1950" spc="15" baseline="29914" dirty="0">
                <a:latin typeface="Symbol"/>
                <a:cs typeface="Symbol"/>
              </a:rPr>
              <a:t></a:t>
            </a:r>
            <a:r>
              <a:rPr sz="1950" spc="15" baseline="29914" dirty="0">
                <a:latin typeface="Times New Roman"/>
                <a:cs typeface="Times New Roman"/>
              </a:rPr>
              <a:t> </a:t>
            </a:r>
            <a:r>
              <a:rPr sz="1300" spc="15" dirty="0">
                <a:latin typeface="Symbol"/>
                <a:cs typeface="Symbol"/>
              </a:rPr>
              <a:t>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i="1" spc="-229" dirty="0">
                <a:latin typeface="Times New Roman"/>
                <a:cs typeface="Times New Roman"/>
              </a:rPr>
              <a:t>g</a:t>
            </a:r>
            <a:r>
              <a:rPr sz="1950" spc="-345" baseline="2136" dirty="0">
                <a:latin typeface="MT Extra"/>
                <a:cs typeface="MT Extra"/>
              </a:rPr>
              <a:t></a:t>
            </a:r>
            <a:r>
              <a:rPr sz="1950" spc="-345" baseline="2136" dirty="0">
                <a:latin typeface="Times New Roman"/>
                <a:cs typeface="Times New Roman"/>
              </a:rPr>
              <a:t>   </a:t>
            </a:r>
            <a:r>
              <a:rPr sz="1950" spc="-202" baseline="2136" dirty="0">
                <a:latin typeface="Times New Roman"/>
                <a:cs typeface="Times New Roman"/>
              </a:rPr>
              <a:t> </a:t>
            </a:r>
            <a:r>
              <a:rPr sz="1300" spc="15" dirty="0">
                <a:latin typeface="Symbol"/>
                <a:cs typeface="Symbol"/>
              </a:rPr>
              <a:t></a:t>
            </a:r>
            <a:r>
              <a:rPr sz="1300" spc="100" dirty="0">
                <a:latin typeface="Times New Roman"/>
                <a:cs typeface="Times New Roman"/>
              </a:rPr>
              <a:t> </a:t>
            </a:r>
            <a:r>
              <a:rPr sz="1350" i="1" spc="-625" dirty="0">
                <a:latin typeface="Verdana"/>
                <a:cs typeface="Verdana"/>
              </a:rPr>
              <a:t></a:t>
            </a:r>
            <a:r>
              <a:rPr sz="1350" i="1" spc="-175" dirty="0">
                <a:latin typeface="Verdana"/>
                <a:cs typeface="Verdana"/>
              </a:rPr>
              <a:t> </a:t>
            </a:r>
            <a:r>
              <a:rPr sz="1300" i="1" spc="15" dirty="0">
                <a:latin typeface="Times New Roman"/>
                <a:cs typeface="Times New Roman"/>
              </a:rPr>
              <a:t>C</a:t>
            </a:r>
            <a:r>
              <a:rPr sz="1300" i="1" spc="85" dirty="0">
                <a:latin typeface="Times New Roman"/>
                <a:cs typeface="Times New Roman"/>
              </a:rPr>
              <a:t> </a:t>
            </a:r>
            <a:r>
              <a:rPr sz="1950" u="sng" spc="30" baseline="34188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1950" i="1" u="sng" spc="30" baseline="34188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</a:t>
            </a:r>
            <a:r>
              <a:rPr sz="1950" i="1" spc="30" baseline="34188" dirty="0">
                <a:latin typeface="Times New Roman"/>
                <a:cs typeface="Times New Roman"/>
              </a:rPr>
              <a:t>	</a:t>
            </a:r>
            <a:r>
              <a:rPr sz="1300" spc="45" dirty="0">
                <a:latin typeface="MT Extra"/>
                <a:cs typeface="MT Extra"/>
              </a:rPr>
              <a:t></a:t>
            </a:r>
            <a:r>
              <a:rPr sz="1300" spc="45" dirty="0">
                <a:latin typeface="Times New Roman"/>
                <a:cs typeface="Times New Roman"/>
              </a:rPr>
              <a:t>(2.11.</a:t>
            </a:r>
            <a:r>
              <a:rPr sz="1300" i="1" spc="45" dirty="0">
                <a:latin typeface="Times New Roman"/>
                <a:cs typeface="Times New Roman"/>
              </a:rPr>
              <a:t>a</a:t>
            </a:r>
            <a:r>
              <a:rPr sz="1300" spc="45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18236" y="4331715"/>
            <a:ext cx="213614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i="1" spc="-5" dirty="0">
                <a:latin typeface="Times New Roman"/>
                <a:cs typeface="Times New Roman"/>
              </a:rPr>
              <a:t>- Constant thermal conductivity</a:t>
            </a:r>
            <a:r>
              <a:rPr sz="1200" i="1" spc="4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k</a:t>
            </a:r>
            <a:r>
              <a:rPr sz="1400" i="1" spc="-5" dirty="0">
                <a:latin typeface="Times New Roman"/>
                <a:cs typeface="Times New Roman"/>
              </a:rPr>
              <a:t>;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702300" y="4318269"/>
            <a:ext cx="761365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spc="155" dirty="0">
                <a:latin typeface="MT Extra"/>
                <a:cs typeface="MT Extra"/>
              </a:rPr>
              <a:t></a:t>
            </a:r>
            <a:r>
              <a:rPr sz="1300" spc="65" dirty="0">
                <a:latin typeface="Times New Roman"/>
                <a:cs typeface="Times New Roman"/>
              </a:rPr>
              <a:t>(</a:t>
            </a:r>
            <a:r>
              <a:rPr sz="1300" spc="40" dirty="0">
                <a:latin typeface="Times New Roman"/>
                <a:cs typeface="Times New Roman"/>
              </a:rPr>
              <a:t>2</a:t>
            </a:r>
            <a:r>
              <a:rPr sz="1300" spc="5" dirty="0">
                <a:latin typeface="Times New Roman"/>
                <a:cs typeface="Times New Roman"/>
              </a:rPr>
              <a:t>.</a:t>
            </a:r>
            <a:r>
              <a:rPr sz="1300" spc="15" dirty="0">
                <a:latin typeface="Times New Roman"/>
                <a:cs typeface="Times New Roman"/>
              </a:rPr>
              <a:t>1</a:t>
            </a:r>
            <a:r>
              <a:rPr sz="1300" spc="65" dirty="0">
                <a:latin typeface="Times New Roman"/>
                <a:cs typeface="Times New Roman"/>
              </a:rPr>
              <a:t>1</a:t>
            </a:r>
            <a:r>
              <a:rPr sz="1300" spc="-65" dirty="0">
                <a:latin typeface="Times New Roman"/>
                <a:cs typeface="Times New Roman"/>
              </a:rPr>
              <a:t>.</a:t>
            </a:r>
            <a:r>
              <a:rPr sz="1300" i="1" spc="40" dirty="0">
                <a:latin typeface="Times New Roman"/>
                <a:cs typeface="Times New Roman"/>
              </a:rPr>
              <a:t>b</a:t>
            </a:r>
            <a:r>
              <a:rPr sz="1300" spc="5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730244" y="4470669"/>
            <a:ext cx="526415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448309" algn="l"/>
              </a:tabLst>
            </a:pPr>
            <a:r>
              <a:rPr sz="1300" spc="10" dirty="0">
                <a:latin typeface="Symbol"/>
                <a:cs typeface="Symbol"/>
              </a:rPr>
              <a:t></a:t>
            </a:r>
            <a:r>
              <a:rPr sz="1300" spc="10" dirty="0">
                <a:latin typeface="Times New Roman"/>
                <a:cs typeface="Times New Roman"/>
              </a:rPr>
              <a:t>	</a:t>
            </a:r>
            <a:r>
              <a:rPr sz="1300" spc="10" dirty="0">
                <a:latin typeface="Symbol"/>
                <a:cs typeface="Symbol"/>
              </a:rPr>
              <a:t>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369564" y="4226829"/>
            <a:ext cx="1767839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1950" u="sng" spc="15" baseline="4273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 </a:t>
            </a:r>
            <a:r>
              <a:rPr sz="1950" u="sng" spc="15" baseline="4273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1950" spc="15" baseline="4273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Symbol"/>
                <a:cs typeface="Symbol"/>
              </a:rPr>
              <a:t>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950" i="1" spc="15" baseline="-29914" dirty="0">
                <a:latin typeface="Times New Roman"/>
                <a:cs typeface="Times New Roman"/>
              </a:rPr>
              <a:t>r </a:t>
            </a:r>
            <a:r>
              <a:rPr sz="1950" u="sng" spc="30" baseline="4273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1950" i="1" u="sng" spc="30" baseline="4273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</a:t>
            </a:r>
            <a:r>
              <a:rPr sz="1950" i="1" spc="30" baseline="4273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Symbol"/>
                <a:cs typeface="Symbol"/>
              </a:rPr>
              <a:t>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950" spc="22" baseline="-29914" dirty="0">
                <a:latin typeface="Symbol"/>
                <a:cs typeface="Symbol"/>
              </a:rPr>
              <a:t></a:t>
            </a:r>
            <a:r>
              <a:rPr sz="1950" spc="22" baseline="-29914" dirty="0">
                <a:latin typeface="Times New Roman"/>
                <a:cs typeface="Times New Roman"/>
              </a:rPr>
              <a:t> </a:t>
            </a:r>
            <a:r>
              <a:rPr sz="1950" i="1" u="sng" spc="-322" baseline="4273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g</a:t>
            </a:r>
            <a:r>
              <a:rPr sz="1950" u="sng" spc="-322" baseline="6410" dirty="0">
                <a:uFill>
                  <a:solidFill>
                    <a:srgbClr val="000000"/>
                  </a:solidFill>
                </a:uFill>
                <a:latin typeface="MT Extra"/>
                <a:cs typeface="MT Extra"/>
              </a:rPr>
              <a:t></a:t>
            </a:r>
            <a:r>
              <a:rPr sz="1950" spc="-322" baseline="6410" dirty="0">
                <a:latin typeface="Times New Roman"/>
                <a:cs typeface="Times New Roman"/>
              </a:rPr>
              <a:t> </a:t>
            </a:r>
            <a:r>
              <a:rPr sz="1950" spc="22" baseline="-29914" dirty="0">
                <a:latin typeface="Symbol"/>
                <a:cs typeface="Symbol"/>
              </a:rPr>
              <a:t></a:t>
            </a:r>
            <a:r>
              <a:rPr sz="1950" spc="22" baseline="-29914" dirty="0">
                <a:latin typeface="Times New Roman"/>
                <a:cs typeface="Times New Roman"/>
              </a:rPr>
              <a:t> </a:t>
            </a:r>
            <a:r>
              <a:rPr sz="1950" u="sng" spc="15" baseline="4273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1950" u="sng" spc="-240" baseline="4273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950" u="sng" spc="30" baseline="4273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1950" i="1" u="sng" spc="30" baseline="4273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</a:t>
            </a:r>
            <a:endParaRPr sz="1950" baseline="4273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378708" y="4443375"/>
            <a:ext cx="1741805" cy="2355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  <a:tabLst>
                <a:tab pos="586105" algn="l"/>
                <a:tab pos="1058545" algn="l"/>
                <a:tab pos="1357630" algn="l"/>
              </a:tabLst>
            </a:pPr>
            <a:r>
              <a:rPr sz="1300" i="1" spc="10" dirty="0">
                <a:latin typeface="Times New Roman"/>
                <a:cs typeface="Times New Roman"/>
              </a:rPr>
              <a:t>r</a:t>
            </a:r>
            <a:r>
              <a:rPr sz="1300" i="1" spc="165" dirty="0">
                <a:latin typeface="Times New Roman"/>
                <a:cs typeface="Times New Roman"/>
              </a:rPr>
              <a:t> </a:t>
            </a:r>
            <a:r>
              <a:rPr sz="1300" spc="20" dirty="0">
                <a:latin typeface="Symbol"/>
                <a:cs typeface="Symbol"/>
              </a:rPr>
              <a:t></a:t>
            </a:r>
            <a:r>
              <a:rPr sz="1300" i="1" spc="20" dirty="0">
                <a:latin typeface="Times New Roman"/>
                <a:cs typeface="Times New Roman"/>
              </a:rPr>
              <a:t>r</a:t>
            </a:r>
            <a:r>
              <a:rPr sz="1300" i="1" spc="45" dirty="0">
                <a:latin typeface="Times New Roman"/>
                <a:cs typeface="Times New Roman"/>
              </a:rPr>
              <a:t> </a:t>
            </a:r>
            <a:r>
              <a:rPr sz="1950" spc="15" baseline="38461" dirty="0">
                <a:latin typeface="Symbol"/>
                <a:cs typeface="Symbol"/>
              </a:rPr>
              <a:t></a:t>
            </a:r>
            <a:r>
              <a:rPr sz="1950" spc="15" baseline="38461" dirty="0">
                <a:latin typeface="Times New Roman"/>
                <a:cs typeface="Times New Roman"/>
              </a:rPr>
              <a:t>	</a:t>
            </a:r>
            <a:r>
              <a:rPr sz="1300" spc="20" dirty="0">
                <a:latin typeface="Symbol"/>
                <a:cs typeface="Symbol"/>
              </a:rPr>
              <a:t></a:t>
            </a:r>
            <a:r>
              <a:rPr sz="1300" i="1" spc="20" dirty="0">
                <a:latin typeface="Times New Roman"/>
                <a:cs typeface="Times New Roman"/>
              </a:rPr>
              <a:t>r</a:t>
            </a:r>
            <a:r>
              <a:rPr sz="1300" i="1" spc="165" dirty="0">
                <a:latin typeface="Times New Roman"/>
                <a:cs typeface="Times New Roman"/>
              </a:rPr>
              <a:t> </a:t>
            </a:r>
            <a:r>
              <a:rPr sz="1950" spc="15" baseline="38461" dirty="0">
                <a:latin typeface="Symbol"/>
                <a:cs typeface="Symbol"/>
              </a:rPr>
              <a:t></a:t>
            </a:r>
            <a:r>
              <a:rPr sz="1950" spc="15" baseline="38461" dirty="0">
                <a:latin typeface="Times New Roman"/>
                <a:cs typeface="Times New Roman"/>
              </a:rPr>
              <a:t>	</a:t>
            </a:r>
            <a:r>
              <a:rPr sz="1300" i="1" spc="10" dirty="0">
                <a:latin typeface="Times New Roman"/>
                <a:cs typeface="Times New Roman"/>
              </a:rPr>
              <a:t>k	</a:t>
            </a:r>
            <a:r>
              <a:rPr sz="1350" i="1" spc="-515" dirty="0">
                <a:latin typeface="Verdana"/>
                <a:cs typeface="Verdana"/>
              </a:rPr>
              <a:t></a:t>
            </a:r>
            <a:r>
              <a:rPr sz="1350" i="1" spc="300" dirty="0">
                <a:latin typeface="Verdana"/>
                <a:cs typeface="Verdana"/>
              </a:rPr>
              <a:t> </a:t>
            </a:r>
            <a:r>
              <a:rPr sz="1300" spc="15" dirty="0">
                <a:latin typeface="Symbol"/>
                <a:cs typeface="Symbol"/>
              </a:rPr>
              <a:t></a:t>
            </a:r>
            <a:r>
              <a:rPr sz="1300" i="1" spc="15" dirty="0">
                <a:latin typeface="Times New Roman"/>
                <a:cs typeface="Times New Roman"/>
              </a:rPr>
              <a:t>t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18236" y="4670044"/>
            <a:ext cx="51498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Eq.(2.11.b) 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reduced to the </a:t>
            </a:r>
            <a:r>
              <a:rPr sz="1200" spc="-10" dirty="0">
                <a:latin typeface="Times New Roman"/>
                <a:cs typeface="Times New Roman"/>
              </a:rPr>
              <a:t>following </a:t>
            </a:r>
            <a:r>
              <a:rPr sz="1200" spc="-5" dirty="0">
                <a:latin typeface="Times New Roman"/>
                <a:cs typeface="Times New Roman"/>
              </a:rPr>
              <a:t>forms </a:t>
            </a:r>
            <a:r>
              <a:rPr sz="1200" spc="-10" dirty="0">
                <a:latin typeface="Times New Roman"/>
                <a:cs typeface="Times New Roman"/>
              </a:rPr>
              <a:t>under </a:t>
            </a:r>
            <a:r>
              <a:rPr sz="1200" spc="-5" dirty="0">
                <a:latin typeface="Times New Roman"/>
                <a:cs typeface="Times New Roman"/>
              </a:rPr>
              <a:t>specified</a:t>
            </a:r>
            <a:r>
              <a:rPr sz="1200" spc="28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conditions;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18236" y="5008371"/>
            <a:ext cx="16154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(1) </a:t>
            </a:r>
            <a:r>
              <a:rPr sz="1200" i="1" spc="-5" dirty="0">
                <a:latin typeface="Times New Roman"/>
                <a:cs typeface="Times New Roman"/>
              </a:rPr>
              <a:t>Steady-state </a:t>
            </a:r>
            <a:r>
              <a:rPr sz="1200" b="1" i="1" spc="-5" dirty="0">
                <a:latin typeface="Times New Roman"/>
                <a:cs typeface="Times New Roman"/>
              </a:rPr>
              <a:t>(∂/∂t</a:t>
            </a:r>
            <a:r>
              <a:rPr sz="1200" b="1" i="1" spc="-1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=0)</a:t>
            </a:r>
            <a:r>
              <a:rPr sz="1200" i="1" spc="-5" dirty="0">
                <a:latin typeface="Times New Roman"/>
                <a:cs typeface="Times New Roman"/>
              </a:rPr>
              <a:t>: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107684" y="4970541"/>
            <a:ext cx="770890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spc="45" dirty="0">
                <a:latin typeface="MT Extra"/>
                <a:cs typeface="MT Extra"/>
              </a:rPr>
              <a:t></a:t>
            </a:r>
            <a:r>
              <a:rPr sz="1300" spc="45" dirty="0">
                <a:latin typeface="Times New Roman"/>
                <a:cs typeface="Times New Roman"/>
              </a:rPr>
              <a:t>(2.12.</a:t>
            </a:r>
            <a:r>
              <a:rPr sz="1300" i="1" spc="45" dirty="0">
                <a:latin typeface="Times New Roman"/>
                <a:cs typeface="Times New Roman"/>
              </a:rPr>
              <a:t>a</a:t>
            </a:r>
            <a:r>
              <a:rPr sz="1300" spc="45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891532" y="5122941"/>
            <a:ext cx="90805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spc="10" dirty="0">
                <a:latin typeface="Symbol"/>
                <a:cs typeface="Symbol"/>
              </a:rPr>
              <a:t>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452620" y="5122941"/>
            <a:ext cx="90805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spc="10" dirty="0">
                <a:latin typeface="Symbol"/>
                <a:cs typeface="Symbol"/>
              </a:rPr>
              <a:t>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101084" y="5101605"/>
            <a:ext cx="1172845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  <a:tabLst>
                <a:tab pos="586105" algn="l"/>
                <a:tab pos="1058545" algn="l"/>
              </a:tabLst>
            </a:pPr>
            <a:r>
              <a:rPr sz="1300" i="1" spc="10" dirty="0">
                <a:latin typeface="Times New Roman"/>
                <a:cs typeface="Times New Roman"/>
              </a:rPr>
              <a:t>r</a:t>
            </a:r>
            <a:r>
              <a:rPr sz="1300" i="1" spc="165" dirty="0">
                <a:latin typeface="Times New Roman"/>
                <a:cs typeface="Times New Roman"/>
              </a:rPr>
              <a:t> </a:t>
            </a:r>
            <a:r>
              <a:rPr sz="1300" spc="20" dirty="0">
                <a:latin typeface="Symbol"/>
                <a:cs typeface="Symbol"/>
              </a:rPr>
              <a:t></a:t>
            </a:r>
            <a:r>
              <a:rPr sz="1300" i="1" spc="20" dirty="0">
                <a:latin typeface="Times New Roman"/>
                <a:cs typeface="Times New Roman"/>
              </a:rPr>
              <a:t>r</a:t>
            </a:r>
            <a:r>
              <a:rPr sz="1300" i="1" spc="45" dirty="0">
                <a:latin typeface="Times New Roman"/>
                <a:cs typeface="Times New Roman"/>
              </a:rPr>
              <a:t> </a:t>
            </a:r>
            <a:r>
              <a:rPr sz="1950" spc="15" baseline="38461" dirty="0">
                <a:latin typeface="Symbol"/>
                <a:cs typeface="Symbol"/>
              </a:rPr>
              <a:t></a:t>
            </a:r>
            <a:r>
              <a:rPr sz="1950" spc="15" baseline="38461" dirty="0">
                <a:latin typeface="Times New Roman"/>
                <a:cs typeface="Times New Roman"/>
              </a:rPr>
              <a:t>	</a:t>
            </a:r>
            <a:r>
              <a:rPr sz="1300" spc="20" dirty="0">
                <a:latin typeface="Symbol"/>
                <a:cs typeface="Symbol"/>
              </a:rPr>
              <a:t></a:t>
            </a:r>
            <a:r>
              <a:rPr sz="1300" i="1" spc="20" dirty="0">
                <a:latin typeface="Times New Roman"/>
                <a:cs typeface="Times New Roman"/>
              </a:rPr>
              <a:t>r</a:t>
            </a:r>
            <a:r>
              <a:rPr sz="1300" i="1" spc="185" dirty="0">
                <a:latin typeface="Times New Roman"/>
                <a:cs typeface="Times New Roman"/>
              </a:rPr>
              <a:t> </a:t>
            </a:r>
            <a:r>
              <a:rPr sz="1950" spc="15" baseline="38461" dirty="0">
                <a:latin typeface="Symbol"/>
                <a:cs typeface="Symbol"/>
              </a:rPr>
              <a:t></a:t>
            </a:r>
            <a:r>
              <a:rPr sz="1950" spc="15" baseline="38461" dirty="0">
                <a:latin typeface="Times New Roman"/>
                <a:cs typeface="Times New Roman"/>
              </a:rPr>
              <a:t>	</a:t>
            </a:r>
            <a:r>
              <a:rPr sz="1300" i="1" spc="10" dirty="0">
                <a:latin typeface="Times New Roman"/>
                <a:cs typeface="Times New Roman"/>
              </a:rPr>
              <a:t>k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091940" y="4879101"/>
            <a:ext cx="1486535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1950" u="sng" spc="15" baseline="4273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 </a:t>
            </a:r>
            <a:r>
              <a:rPr sz="1950" u="sng" spc="15" baseline="4273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1950" spc="15" baseline="4273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Symbol"/>
                <a:cs typeface="Symbol"/>
              </a:rPr>
              <a:t>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950" i="1" spc="15" baseline="-29914" dirty="0">
                <a:latin typeface="Times New Roman"/>
                <a:cs typeface="Times New Roman"/>
              </a:rPr>
              <a:t>r </a:t>
            </a:r>
            <a:r>
              <a:rPr sz="1950" u="sng" spc="30" baseline="4273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1950" i="1" u="sng" spc="30" baseline="4273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</a:t>
            </a:r>
            <a:r>
              <a:rPr sz="1950" i="1" spc="30" baseline="4273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Symbol"/>
                <a:cs typeface="Symbol"/>
              </a:rPr>
              <a:t>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950" spc="22" baseline="-29914" dirty="0">
                <a:latin typeface="Symbol"/>
                <a:cs typeface="Symbol"/>
              </a:rPr>
              <a:t></a:t>
            </a:r>
            <a:r>
              <a:rPr sz="1950" spc="22" baseline="-29914" dirty="0">
                <a:latin typeface="Times New Roman"/>
                <a:cs typeface="Times New Roman"/>
              </a:rPr>
              <a:t> </a:t>
            </a:r>
            <a:r>
              <a:rPr sz="1950" i="1" u="sng" spc="-322" baseline="4273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g</a:t>
            </a:r>
            <a:r>
              <a:rPr sz="1950" u="sng" spc="-322" baseline="6410" dirty="0">
                <a:uFill>
                  <a:solidFill>
                    <a:srgbClr val="000000"/>
                  </a:solidFill>
                </a:uFill>
                <a:latin typeface="MT Extra"/>
                <a:cs typeface="MT Extra"/>
              </a:rPr>
              <a:t></a:t>
            </a:r>
            <a:r>
              <a:rPr sz="1950" spc="-322" baseline="6410" dirty="0">
                <a:latin typeface="Times New Roman"/>
                <a:cs typeface="Times New Roman"/>
              </a:rPr>
              <a:t> </a:t>
            </a:r>
            <a:r>
              <a:rPr sz="1950" spc="22" baseline="-29914" dirty="0">
                <a:latin typeface="Symbol"/>
                <a:cs typeface="Symbol"/>
              </a:rPr>
              <a:t></a:t>
            </a:r>
            <a:r>
              <a:rPr sz="1950" spc="89" baseline="-29914" dirty="0">
                <a:latin typeface="Times New Roman"/>
                <a:cs typeface="Times New Roman"/>
              </a:rPr>
              <a:t> </a:t>
            </a:r>
            <a:r>
              <a:rPr sz="1950" spc="15" baseline="-29914" dirty="0">
                <a:latin typeface="Times New Roman"/>
                <a:cs typeface="Times New Roman"/>
              </a:rPr>
              <a:t>0</a:t>
            </a:r>
            <a:endParaRPr sz="1950" baseline="-29914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92836" y="5463286"/>
            <a:ext cx="2611120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200" dirty="0">
                <a:latin typeface="Times New Roman"/>
                <a:cs typeface="Times New Roman"/>
              </a:rPr>
              <a:t>(2) </a:t>
            </a:r>
            <a:r>
              <a:rPr sz="1200" i="1" spc="-5" dirty="0">
                <a:latin typeface="Times New Roman"/>
                <a:cs typeface="Times New Roman"/>
              </a:rPr>
              <a:t>Transient, no heat generation </a:t>
            </a:r>
            <a:r>
              <a:rPr sz="1200" b="1" i="1" spc="-5" dirty="0">
                <a:latin typeface="Times New Roman"/>
                <a:cs typeface="Times New Roman"/>
              </a:rPr>
              <a:t>( </a:t>
            </a:r>
            <a:r>
              <a:rPr sz="2025" b="1" i="1" spc="-397" baseline="2057" dirty="0">
                <a:latin typeface="Times New Roman"/>
                <a:cs typeface="Times New Roman"/>
              </a:rPr>
              <a:t>g</a:t>
            </a:r>
            <a:r>
              <a:rPr sz="2025" spc="-397" baseline="6172" dirty="0">
                <a:latin typeface="MT Extra"/>
                <a:cs typeface="MT Extra"/>
              </a:rPr>
              <a:t></a:t>
            </a:r>
            <a:r>
              <a:rPr sz="2025" spc="-315" baseline="6172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=0)</a:t>
            </a:r>
            <a:r>
              <a:rPr sz="1200" i="1" spc="-5" dirty="0">
                <a:latin typeface="Times New Roman"/>
                <a:cs typeface="Times New Roman"/>
              </a:rPr>
              <a:t>: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116828" y="5449077"/>
            <a:ext cx="764540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spc="40" dirty="0">
                <a:latin typeface="MT Extra"/>
                <a:cs typeface="MT Extra"/>
              </a:rPr>
              <a:t></a:t>
            </a:r>
            <a:r>
              <a:rPr sz="1300" spc="40" dirty="0">
                <a:latin typeface="Times New Roman"/>
                <a:cs typeface="Times New Roman"/>
              </a:rPr>
              <a:t>(2.12.</a:t>
            </a:r>
            <a:r>
              <a:rPr sz="1300" i="1" spc="40" dirty="0">
                <a:latin typeface="Times New Roman"/>
                <a:cs typeface="Times New Roman"/>
              </a:rPr>
              <a:t>b</a:t>
            </a:r>
            <a:r>
              <a:rPr sz="1300" spc="40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891532" y="5601477"/>
            <a:ext cx="90805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spc="10" dirty="0">
                <a:latin typeface="Symbol"/>
                <a:cs typeface="Symbol"/>
              </a:rPr>
              <a:t>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452620" y="5601477"/>
            <a:ext cx="90805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spc="10" dirty="0">
                <a:latin typeface="Symbol"/>
                <a:cs typeface="Symbol"/>
              </a:rPr>
              <a:t>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091940" y="5357637"/>
            <a:ext cx="1463040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1950" u="sng" spc="15" baseline="4273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 </a:t>
            </a:r>
            <a:r>
              <a:rPr sz="1950" u="sng" spc="15" baseline="4273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1950" spc="15" baseline="4273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Symbol"/>
                <a:cs typeface="Symbol"/>
              </a:rPr>
              <a:t>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950" i="1" spc="15" baseline="-29914" dirty="0">
                <a:latin typeface="Times New Roman"/>
                <a:cs typeface="Times New Roman"/>
              </a:rPr>
              <a:t>r </a:t>
            </a:r>
            <a:r>
              <a:rPr sz="1950" u="sng" spc="30" baseline="4273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1950" i="1" u="sng" spc="30" baseline="4273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</a:t>
            </a:r>
            <a:r>
              <a:rPr sz="1950" i="1" spc="30" baseline="4273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Symbol"/>
                <a:cs typeface="Symbol"/>
              </a:rPr>
              <a:t>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950" spc="22" baseline="-29914" dirty="0">
                <a:latin typeface="Symbol"/>
                <a:cs typeface="Symbol"/>
              </a:rPr>
              <a:t></a:t>
            </a:r>
            <a:r>
              <a:rPr sz="1950" spc="22" baseline="-29914" dirty="0">
                <a:latin typeface="Times New Roman"/>
                <a:cs typeface="Times New Roman"/>
              </a:rPr>
              <a:t> </a:t>
            </a:r>
            <a:r>
              <a:rPr sz="1950" u="sng" spc="15" baseline="4273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1950" u="sng" spc="89" baseline="4273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950" u="sng" spc="30" baseline="4273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1950" i="1" u="sng" spc="30" baseline="4273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</a:t>
            </a:r>
            <a:endParaRPr sz="1950" baseline="4273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101084" y="5574183"/>
            <a:ext cx="1437005" cy="2355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  <a:tabLst>
                <a:tab pos="586105" algn="l"/>
                <a:tab pos="1052830" algn="l"/>
              </a:tabLst>
            </a:pPr>
            <a:r>
              <a:rPr sz="1300" i="1" spc="10" dirty="0">
                <a:latin typeface="Times New Roman"/>
                <a:cs typeface="Times New Roman"/>
              </a:rPr>
              <a:t>r</a:t>
            </a:r>
            <a:r>
              <a:rPr sz="1300" i="1" spc="165" dirty="0">
                <a:latin typeface="Times New Roman"/>
                <a:cs typeface="Times New Roman"/>
              </a:rPr>
              <a:t> </a:t>
            </a:r>
            <a:r>
              <a:rPr sz="1300" spc="20" dirty="0">
                <a:latin typeface="Symbol"/>
                <a:cs typeface="Symbol"/>
              </a:rPr>
              <a:t></a:t>
            </a:r>
            <a:r>
              <a:rPr sz="1300" i="1" spc="20" dirty="0">
                <a:latin typeface="Times New Roman"/>
                <a:cs typeface="Times New Roman"/>
              </a:rPr>
              <a:t>r</a:t>
            </a:r>
            <a:r>
              <a:rPr sz="1300" i="1" spc="45" dirty="0">
                <a:latin typeface="Times New Roman"/>
                <a:cs typeface="Times New Roman"/>
              </a:rPr>
              <a:t> </a:t>
            </a:r>
            <a:r>
              <a:rPr sz="1950" spc="15" baseline="38461" dirty="0">
                <a:latin typeface="Symbol"/>
                <a:cs typeface="Symbol"/>
              </a:rPr>
              <a:t></a:t>
            </a:r>
            <a:r>
              <a:rPr sz="1950" spc="15" baseline="38461" dirty="0">
                <a:latin typeface="Times New Roman"/>
                <a:cs typeface="Times New Roman"/>
              </a:rPr>
              <a:t>	</a:t>
            </a:r>
            <a:r>
              <a:rPr sz="1300" spc="20" dirty="0">
                <a:latin typeface="Symbol"/>
                <a:cs typeface="Symbol"/>
              </a:rPr>
              <a:t></a:t>
            </a:r>
            <a:r>
              <a:rPr sz="1300" i="1" spc="20" dirty="0">
                <a:latin typeface="Times New Roman"/>
                <a:cs typeface="Times New Roman"/>
              </a:rPr>
              <a:t>r</a:t>
            </a:r>
            <a:r>
              <a:rPr sz="1300" i="1" spc="185" dirty="0">
                <a:latin typeface="Times New Roman"/>
                <a:cs typeface="Times New Roman"/>
              </a:rPr>
              <a:t> </a:t>
            </a:r>
            <a:r>
              <a:rPr sz="1950" spc="15" baseline="38461" dirty="0">
                <a:latin typeface="Symbol"/>
                <a:cs typeface="Symbol"/>
              </a:rPr>
              <a:t></a:t>
            </a:r>
            <a:r>
              <a:rPr sz="1950" spc="15" baseline="38461" dirty="0">
                <a:latin typeface="Times New Roman"/>
                <a:cs typeface="Times New Roman"/>
              </a:rPr>
              <a:t>	</a:t>
            </a:r>
            <a:r>
              <a:rPr sz="1350" i="1" spc="-515" dirty="0">
                <a:latin typeface="Verdana"/>
                <a:cs typeface="Verdana"/>
              </a:rPr>
              <a:t></a:t>
            </a:r>
            <a:r>
              <a:rPr sz="1350" i="1" spc="300" dirty="0">
                <a:latin typeface="Verdana"/>
                <a:cs typeface="Verdana"/>
              </a:rPr>
              <a:t> </a:t>
            </a:r>
            <a:r>
              <a:rPr sz="1300" spc="15" dirty="0">
                <a:latin typeface="Symbol"/>
                <a:cs typeface="Symbol"/>
              </a:rPr>
              <a:t></a:t>
            </a:r>
            <a:r>
              <a:rPr sz="1300" i="1" spc="15" dirty="0">
                <a:latin typeface="Times New Roman"/>
                <a:cs typeface="Times New Roman"/>
              </a:rPr>
              <a:t>t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92836" y="5941822"/>
            <a:ext cx="3403600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200" dirty="0">
                <a:latin typeface="Times New Roman"/>
                <a:cs typeface="Times New Roman"/>
              </a:rPr>
              <a:t>(3) </a:t>
            </a:r>
            <a:r>
              <a:rPr sz="1200" i="1" spc="-5" dirty="0">
                <a:latin typeface="Times New Roman"/>
                <a:cs typeface="Times New Roman"/>
              </a:rPr>
              <a:t>Steady-state, no heat generation </a:t>
            </a:r>
            <a:r>
              <a:rPr sz="1200" b="1" i="1" spc="-5" dirty="0">
                <a:latin typeface="Times New Roman"/>
                <a:cs typeface="Times New Roman"/>
              </a:rPr>
              <a:t>(∂/∂t </a:t>
            </a:r>
            <a:r>
              <a:rPr sz="1200" b="1" i="1" spc="-10" dirty="0">
                <a:latin typeface="Times New Roman"/>
                <a:cs typeface="Times New Roman"/>
              </a:rPr>
              <a:t>=0 </a:t>
            </a:r>
            <a:r>
              <a:rPr sz="1200" b="1" i="1" spc="-5" dirty="0">
                <a:latin typeface="Times New Roman"/>
                <a:cs typeface="Times New Roman"/>
              </a:rPr>
              <a:t>&amp;</a:t>
            </a:r>
            <a:r>
              <a:rPr sz="1200" b="1" i="1" spc="35" dirty="0">
                <a:latin typeface="Times New Roman"/>
                <a:cs typeface="Times New Roman"/>
              </a:rPr>
              <a:t> </a:t>
            </a:r>
            <a:r>
              <a:rPr sz="2025" b="1" i="1" spc="-397" baseline="2057" dirty="0">
                <a:latin typeface="Times New Roman"/>
                <a:cs typeface="Times New Roman"/>
              </a:rPr>
              <a:t>g</a:t>
            </a:r>
            <a:r>
              <a:rPr sz="2025" spc="-397" baseline="6172" dirty="0">
                <a:latin typeface="MT Extra"/>
                <a:cs typeface="MT Extra"/>
              </a:rPr>
              <a:t></a:t>
            </a:r>
            <a:r>
              <a:rPr sz="2025" spc="-397" baseline="6172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=0)</a:t>
            </a:r>
            <a:r>
              <a:rPr sz="1200" i="1" spc="-5" dirty="0">
                <a:latin typeface="Times New Roman"/>
                <a:cs typeface="Times New Roman"/>
              </a:rPr>
              <a:t>: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793740" y="5927613"/>
            <a:ext cx="758825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spc="155" dirty="0">
                <a:latin typeface="MT Extra"/>
                <a:cs typeface="MT Extra"/>
              </a:rPr>
              <a:t></a:t>
            </a:r>
            <a:r>
              <a:rPr sz="1300" spc="65" dirty="0">
                <a:latin typeface="Times New Roman"/>
                <a:cs typeface="Times New Roman"/>
              </a:rPr>
              <a:t>(</a:t>
            </a:r>
            <a:r>
              <a:rPr sz="1300" spc="40" dirty="0">
                <a:latin typeface="Times New Roman"/>
                <a:cs typeface="Times New Roman"/>
              </a:rPr>
              <a:t>2</a:t>
            </a:r>
            <a:r>
              <a:rPr sz="1300" spc="5" dirty="0">
                <a:latin typeface="Times New Roman"/>
                <a:cs typeface="Times New Roman"/>
              </a:rPr>
              <a:t>.</a:t>
            </a:r>
            <a:r>
              <a:rPr sz="1300" spc="15" dirty="0">
                <a:latin typeface="Times New Roman"/>
                <a:cs typeface="Times New Roman"/>
              </a:rPr>
              <a:t>1</a:t>
            </a:r>
            <a:r>
              <a:rPr sz="1300" spc="65" dirty="0">
                <a:latin typeface="Times New Roman"/>
                <a:cs typeface="Times New Roman"/>
              </a:rPr>
              <a:t>2</a:t>
            </a:r>
            <a:r>
              <a:rPr sz="1300" spc="-40" dirty="0">
                <a:latin typeface="Times New Roman"/>
                <a:cs typeface="Times New Roman"/>
              </a:rPr>
              <a:t>.</a:t>
            </a:r>
            <a:r>
              <a:rPr sz="1300" i="1" spc="65" dirty="0">
                <a:latin typeface="Times New Roman"/>
                <a:cs typeface="Times New Roman"/>
              </a:rPr>
              <a:t>c</a:t>
            </a:r>
            <a:r>
              <a:rPr sz="1300" spc="5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882388" y="6080013"/>
            <a:ext cx="90805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spc="10" dirty="0">
                <a:latin typeface="Symbol"/>
                <a:cs typeface="Symbol"/>
              </a:rPr>
              <a:t>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4446523" y="6080013"/>
            <a:ext cx="90805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spc="10" dirty="0">
                <a:latin typeface="Symbol"/>
                <a:cs typeface="Symbol"/>
              </a:rPr>
              <a:t>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4094988" y="6058677"/>
            <a:ext cx="903605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  <a:tabLst>
                <a:tab pos="586105" algn="l"/>
              </a:tabLst>
            </a:pPr>
            <a:r>
              <a:rPr sz="1300" i="1" spc="10" dirty="0">
                <a:latin typeface="Times New Roman"/>
                <a:cs typeface="Times New Roman"/>
              </a:rPr>
              <a:t>r</a:t>
            </a:r>
            <a:r>
              <a:rPr sz="1300" i="1" spc="165" dirty="0">
                <a:latin typeface="Times New Roman"/>
                <a:cs typeface="Times New Roman"/>
              </a:rPr>
              <a:t> </a:t>
            </a:r>
            <a:r>
              <a:rPr sz="1300" spc="20" dirty="0">
                <a:latin typeface="Symbol"/>
                <a:cs typeface="Symbol"/>
              </a:rPr>
              <a:t></a:t>
            </a:r>
            <a:r>
              <a:rPr sz="1300" i="1" spc="20" dirty="0">
                <a:latin typeface="Times New Roman"/>
                <a:cs typeface="Times New Roman"/>
              </a:rPr>
              <a:t>r</a:t>
            </a:r>
            <a:r>
              <a:rPr sz="1300" i="1" spc="45" dirty="0">
                <a:latin typeface="Times New Roman"/>
                <a:cs typeface="Times New Roman"/>
              </a:rPr>
              <a:t> </a:t>
            </a:r>
            <a:r>
              <a:rPr sz="1950" spc="15" baseline="38461" dirty="0">
                <a:latin typeface="Symbol"/>
                <a:cs typeface="Symbol"/>
              </a:rPr>
              <a:t></a:t>
            </a:r>
            <a:r>
              <a:rPr sz="1950" spc="15" baseline="38461" dirty="0">
                <a:latin typeface="Times New Roman"/>
                <a:cs typeface="Times New Roman"/>
              </a:rPr>
              <a:t>	</a:t>
            </a:r>
            <a:r>
              <a:rPr sz="1300" spc="20" dirty="0">
                <a:latin typeface="Symbol"/>
                <a:cs typeface="Symbol"/>
              </a:rPr>
              <a:t></a:t>
            </a:r>
            <a:r>
              <a:rPr sz="1300" i="1" spc="20" dirty="0">
                <a:latin typeface="Times New Roman"/>
                <a:cs typeface="Times New Roman"/>
              </a:rPr>
              <a:t>r</a:t>
            </a:r>
            <a:r>
              <a:rPr sz="1300" i="1" spc="105" dirty="0">
                <a:latin typeface="Times New Roman"/>
                <a:cs typeface="Times New Roman"/>
              </a:rPr>
              <a:t> </a:t>
            </a:r>
            <a:r>
              <a:rPr sz="1950" spc="15" baseline="38461" dirty="0">
                <a:latin typeface="Symbol"/>
                <a:cs typeface="Symbol"/>
              </a:rPr>
              <a:t></a:t>
            </a:r>
            <a:endParaRPr sz="1950" baseline="38461">
              <a:latin typeface="Symbol"/>
              <a:cs typeface="Symbo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4085844" y="5836173"/>
            <a:ext cx="1181735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1950" u="sng" spc="15" baseline="4273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 </a:t>
            </a:r>
            <a:r>
              <a:rPr sz="1950" u="sng" spc="15" baseline="4273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1950" spc="15" baseline="4273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Symbol"/>
                <a:cs typeface="Symbol"/>
              </a:rPr>
              <a:t>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950" i="1" spc="15" baseline="-29914" dirty="0">
                <a:latin typeface="Times New Roman"/>
                <a:cs typeface="Times New Roman"/>
              </a:rPr>
              <a:t>r </a:t>
            </a:r>
            <a:r>
              <a:rPr sz="1950" u="sng" spc="30" baseline="4273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1950" i="1" u="sng" spc="30" baseline="4273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</a:t>
            </a:r>
            <a:r>
              <a:rPr sz="1950" i="1" spc="30" baseline="4273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Symbol"/>
                <a:cs typeface="Symbol"/>
              </a:rPr>
              <a:t>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950" spc="22" baseline="-29914" dirty="0">
                <a:latin typeface="Symbol"/>
                <a:cs typeface="Symbol"/>
              </a:rPr>
              <a:t></a:t>
            </a:r>
            <a:r>
              <a:rPr sz="1950" spc="-89" baseline="-29914" dirty="0">
                <a:latin typeface="Times New Roman"/>
                <a:cs typeface="Times New Roman"/>
              </a:rPr>
              <a:t> </a:t>
            </a:r>
            <a:r>
              <a:rPr sz="1950" spc="15" baseline="-29914" dirty="0">
                <a:latin typeface="Times New Roman"/>
                <a:cs typeface="Times New Roman"/>
              </a:rPr>
              <a:t>0</a:t>
            </a:r>
            <a:endParaRPr sz="1950" baseline="-29914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4288535" y="6883400"/>
            <a:ext cx="2292095" cy="2170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4312411" y="9382252"/>
            <a:ext cx="2352040" cy="32893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 indent="27305">
              <a:lnSpc>
                <a:spcPts val="1180"/>
              </a:lnSpc>
              <a:spcBef>
                <a:spcPts val="165"/>
              </a:spcBef>
            </a:pPr>
            <a:r>
              <a:rPr sz="1000" b="1" i="1" dirty="0">
                <a:latin typeface="Times New Roman"/>
                <a:cs typeface="Times New Roman"/>
              </a:rPr>
              <a:t>Fig.(2.8) </a:t>
            </a:r>
            <a:r>
              <a:rPr sz="1000" b="1" i="1" spc="-5" dirty="0">
                <a:latin typeface="Times New Roman"/>
                <a:cs typeface="Times New Roman"/>
              </a:rPr>
              <a:t>One-dimensional heat conduction  </a:t>
            </a:r>
            <a:r>
              <a:rPr sz="1000" b="1" i="1" dirty="0">
                <a:latin typeface="Times New Roman"/>
                <a:cs typeface="Times New Roman"/>
              </a:rPr>
              <a:t>through a volume element </a:t>
            </a:r>
            <a:r>
              <a:rPr sz="1000" b="1" i="1" spc="5" dirty="0">
                <a:latin typeface="Times New Roman"/>
                <a:cs typeface="Times New Roman"/>
              </a:rPr>
              <a:t>in </a:t>
            </a:r>
            <a:r>
              <a:rPr sz="1000" b="1" i="1" dirty="0">
                <a:latin typeface="Times New Roman"/>
                <a:cs typeface="Times New Roman"/>
              </a:rPr>
              <a:t>a </a:t>
            </a:r>
            <a:r>
              <a:rPr sz="1000" b="1" i="1" spc="-5" dirty="0">
                <a:latin typeface="Times New Roman"/>
                <a:cs typeface="Times New Roman"/>
              </a:rPr>
              <a:t>long</a:t>
            </a:r>
            <a:r>
              <a:rPr sz="1000" b="1" i="1" spc="-11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cylinder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20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904" y="339343"/>
            <a:ext cx="6291072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5904" y="339343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895" y="415544"/>
            <a:ext cx="6291072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1895" y="415544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0936" y="49174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3" y="228600"/>
                </a:lnTo>
                <a:lnTo>
                  <a:pt x="628802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30936" y="778255"/>
            <a:ext cx="6300470" cy="4859020"/>
          </a:xfrm>
          <a:custGeom>
            <a:avLst/>
            <a:gdLst/>
            <a:ahLst/>
            <a:cxnLst/>
            <a:rect l="l" t="t" r="r" b="b"/>
            <a:pathLst>
              <a:path w="6300470" h="4859020">
                <a:moveTo>
                  <a:pt x="0" y="4858512"/>
                </a:moveTo>
                <a:lnTo>
                  <a:pt x="6300216" y="4858512"/>
                </a:lnTo>
                <a:lnTo>
                  <a:pt x="6300216" y="0"/>
                </a:lnTo>
                <a:lnTo>
                  <a:pt x="0" y="0"/>
                </a:lnTo>
                <a:lnTo>
                  <a:pt x="0" y="4858512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18236" y="380649"/>
            <a:ext cx="6338570" cy="944244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45"/>
              </a:spcBef>
              <a:tabLst>
                <a:tab pos="4306570" algn="l"/>
              </a:tabLst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1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Two	</a:t>
            </a:r>
            <a:r>
              <a:rPr sz="1400" b="1" i="1" spc="-5" dirty="0">
                <a:latin typeface="Times New Roman"/>
                <a:cs typeface="Times New Roman"/>
              </a:rPr>
              <a:t>Heat Conduction</a:t>
            </a:r>
            <a:r>
              <a:rPr sz="1400" b="1" i="1" spc="-35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Equation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1515"/>
              </a:lnSpc>
              <a:spcBef>
                <a:spcPts val="605"/>
              </a:spcBef>
            </a:pPr>
            <a:r>
              <a:rPr sz="1300" b="1" i="1" dirty="0">
                <a:latin typeface="Times New Roman"/>
                <a:cs typeface="Times New Roman"/>
              </a:rPr>
              <a:t>2.3- </a:t>
            </a:r>
            <a:r>
              <a:rPr sz="1300" b="1" i="1" spc="-5" dirty="0">
                <a:latin typeface="Times New Roman"/>
                <a:cs typeface="Times New Roman"/>
              </a:rPr>
              <a:t>Boundary and </a:t>
            </a:r>
            <a:r>
              <a:rPr sz="1300" b="1" i="1" spc="-10" dirty="0">
                <a:latin typeface="Times New Roman"/>
                <a:cs typeface="Times New Roman"/>
              </a:rPr>
              <a:t>Initial</a:t>
            </a:r>
            <a:r>
              <a:rPr sz="1300" b="1" i="1" spc="45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Conditions</a:t>
            </a:r>
            <a:endParaRPr sz="1300">
              <a:latin typeface="Times New Roman"/>
              <a:cs typeface="Times New Roman"/>
            </a:endParaRPr>
          </a:p>
          <a:p>
            <a:pPr marL="12700" marR="5080" indent="158115">
              <a:lnSpc>
                <a:spcPts val="1390"/>
              </a:lnSpc>
              <a:spcBef>
                <a:spcPts val="40"/>
              </a:spcBef>
            </a:pPr>
            <a:r>
              <a:rPr sz="1200" spc="-10" dirty="0">
                <a:latin typeface="Times New Roman"/>
                <a:cs typeface="Times New Roman"/>
              </a:rPr>
              <a:t>The heat </a:t>
            </a:r>
            <a:r>
              <a:rPr sz="1200" spc="-5" dirty="0">
                <a:latin typeface="Times New Roman"/>
                <a:cs typeface="Times New Roman"/>
              </a:rPr>
              <a:t>conduction equations </a:t>
            </a:r>
            <a:r>
              <a:rPr sz="1200" spc="-10" dirty="0">
                <a:latin typeface="Times New Roman"/>
                <a:cs typeface="Times New Roman"/>
              </a:rPr>
              <a:t>above </a:t>
            </a:r>
            <a:r>
              <a:rPr sz="1200" spc="-5" dirty="0">
                <a:latin typeface="Times New Roman"/>
                <a:cs typeface="Times New Roman"/>
              </a:rPr>
              <a:t>were </a:t>
            </a:r>
            <a:r>
              <a:rPr sz="1200" spc="-10" dirty="0">
                <a:latin typeface="Times New Roman"/>
                <a:cs typeface="Times New Roman"/>
              </a:rPr>
              <a:t>developed </a:t>
            </a:r>
            <a:r>
              <a:rPr sz="1200" spc="-20" dirty="0">
                <a:latin typeface="Times New Roman"/>
                <a:cs typeface="Times New Roman"/>
              </a:rPr>
              <a:t>using </a:t>
            </a:r>
            <a:r>
              <a:rPr sz="1200" spc="-5" dirty="0">
                <a:latin typeface="Times New Roman"/>
                <a:cs typeface="Times New Roman"/>
              </a:rPr>
              <a:t>an </a:t>
            </a:r>
            <a:r>
              <a:rPr sz="1200" spc="-10" dirty="0">
                <a:latin typeface="Times New Roman"/>
                <a:cs typeface="Times New Roman"/>
              </a:rPr>
              <a:t>energy </a:t>
            </a:r>
            <a:r>
              <a:rPr sz="1200" spc="-20" dirty="0">
                <a:latin typeface="Times New Roman"/>
                <a:cs typeface="Times New Roman"/>
              </a:rPr>
              <a:t>balance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0" dirty="0">
                <a:latin typeface="Times New Roman"/>
                <a:cs typeface="Times New Roman"/>
              </a:rPr>
              <a:t>differential  element </a:t>
            </a:r>
            <a:r>
              <a:rPr sz="1200" spc="-25" dirty="0">
                <a:latin typeface="Times New Roman"/>
                <a:cs typeface="Times New Roman"/>
              </a:rPr>
              <a:t>inside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medium,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they </a:t>
            </a:r>
            <a:r>
              <a:rPr sz="1200" spc="-20" dirty="0">
                <a:latin typeface="Times New Roman"/>
                <a:cs typeface="Times New Roman"/>
              </a:rPr>
              <a:t>remain </a:t>
            </a:r>
            <a:r>
              <a:rPr sz="1200" spc="-15" dirty="0">
                <a:latin typeface="Times New Roman"/>
                <a:cs typeface="Times New Roman"/>
              </a:rPr>
              <a:t>unuseful </a:t>
            </a:r>
            <a:r>
              <a:rPr sz="1200" spc="-5" dirty="0">
                <a:latin typeface="Times New Roman"/>
                <a:cs typeface="Times New Roman"/>
              </a:rPr>
              <a:t>without the </a:t>
            </a:r>
            <a:r>
              <a:rPr sz="1200" i="1" spc="-5" dirty="0">
                <a:latin typeface="Times New Roman"/>
                <a:cs typeface="Times New Roman"/>
              </a:rPr>
              <a:t>thermal conditions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14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surfaces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8236" y="1289811"/>
            <a:ext cx="63296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medium, </a:t>
            </a: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mathematical expressions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thermal conditions </a:t>
            </a:r>
            <a:r>
              <a:rPr sz="1200" spc="-5" dirty="0">
                <a:latin typeface="Times New Roman"/>
                <a:cs typeface="Times New Roman"/>
              </a:rPr>
              <a:t>at the </a:t>
            </a:r>
            <a:r>
              <a:rPr sz="1200" spc="-10" dirty="0">
                <a:latin typeface="Times New Roman"/>
                <a:cs typeface="Times New Roman"/>
              </a:rPr>
              <a:t>boundaries</a:t>
            </a:r>
            <a:r>
              <a:rPr sz="1200" spc="19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8236" y="1362173"/>
            <a:ext cx="2023745" cy="623570"/>
          </a:xfrm>
          <a:prstGeom prst="rect">
            <a:avLst/>
          </a:prstGeom>
        </p:spPr>
        <p:txBody>
          <a:bodyPr vert="horz" wrap="square" lIns="0" tIns="1168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sz="1200" spc="-20" dirty="0">
                <a:latin typeface="Times New Roman"/>
                <a:cs typeface="Times New Roman"/>
              </a:rPr>
              <a:t>called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b="1" spc="-5" dirty="0">
                <a:latin typeface="Times New Roman"/>
                <a:cs typeface="Times New Roman"/>
              </a:rPr>
              <a:t>boundary</a:t>
            </a:r>
            <a:r>
              <a:rPr sz="1200" b="1" spc="25" dirty="0">
                <a:latin typeface="Times New Roman"/>
                <a:cs typeface="Times New Roman"/>
              </a:rPr>
              <a:t> </a:t>
            </a:r>
            <a:r>
              <a:rPr sz="1200" b="1" spc="-5" dirty="0">
                <a:latin typeface="Times New Roman"/>
                <a:cs typeface="Times New Roman"/>
              </a:rPr>
              <a:t>conditions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85"/>
              </a:spcBef>
            </a:pPr>
            <a:r>
              <a:rPr sz="1300" b="1" i="1" dirty="0">
                <a:latin typeface="Times New Roman"/>
                <a:cs typeface="Times New Roman"/>
              </a:rPr>
              <a:t>2.3.1- </a:t>
            </a:r>
            <a:r>
              <a:rPr sz="1300" b="1" i="1" spc="-10" dirty="0">
                <a:latin typeface="Times New Roman"/>
                <a:cs typeface="Times New Roman"/>
              </a:rPr>
              <a:t>Initial</a:t>
            </a:r>
            <a:r>
              <a:rPr sz="1300" b="1" i="1" spc="10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Conditions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80136" y="1948180"/>
            <a:ext cx="6400800" cy="224345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50800" marR="34925" indent="158115" algn="just">
              <a:lnSpc>
                <a:spcPct val="96100"/>
              </a:lnSpc>
              <a:spcBef>
                <a:spcPts val="155"/>
              </a:spcBef>
            </a:pP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temperature at </a:t>
            </a:r>
            <a:r>
              <a:rPr sz="1200" spc="-15" dirty="0">
                <a:latin typeface="Times New Roman"/>
                <a:cs typeface="Times New Roman"/>
              </a:rPr>
              <a:t>any point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wall </a:t>
            </a:r>
            <a:r>
              <a:rPr sz="1200" spc="-5" dirty="0">
                <a:latin typeface="Times New Roman"/>
                <a:cs typeface="Times New Roman"/>
              </a:rPr>
              <a:t>at a </a:t>
            </a:r>
            <a:r>
              <a:rPr sz="1200" spc="-20" dirty="0">
                <a:latin typeface="Times New Roman"/>
                <a:cs typeface="Times New Roman"/>
              </a:rPr>
              <a:t>specified time </a:t>
            </a:r>
            <a:r>
              <a:rPr sz="1200" spc="-10" dirty="0">
                <a:latin typeface="Times New Roman"/>
                <a:cs typeface="Times New Roman"/>
              </a:rPr>
              <a:t>depends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condition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5" dirty="0">
                <a:latin typeface="Times New Roman"/>
                <a:cs typeface="Times New Roman"/>
              </a:rPr>
              <a:t>at  the </a:t>
            </a:r>
            <a:r>
              <a:rPr sz="1200" spc="-25" dirty="0">
                <a:latin typeface="Times New Roman"/>
                <a:cs typeface="Times New Roman"/>
              </a:rPr>
              <a:t>beginning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conduction process. Such a </a:t>
            </a:r>
            <a:r>
              <a:rPr sz="1200" spc="-10" dirty="0">
                <a:latin typeface="Times New Roman"/>
                <a:cs typeface="Times New Roman"/>
              </a:rPr>
              <a:t>condition, </a:t>
            </a:r>
            <a:r>
              <a:rPr sz="1200" spc="-20" dirty="0">
                <a:latin typeface="Times New Roman"/>
                <a:cs typeface="Times New Roman"/>
              </a:rPr>
              <a:t>which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20" dirty="0">
                <a:latin typeface="Times New Roman"/>
                <a:cs typeface="Times New Roman"/>
              </a:rPr>
              <a:t>usually specified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spc="-20" dirty="0">
                <a:latin typeface="Times New Roman"/>
                <a:cs typeface="Times New Roman"/>
              </a:rPr>
              <a:t>time </a:t>
            </a:r>
            <a:r>
              <a:rPr sz="1200" i="1" spc="-5" dirty="0">
                <a:latin typeface="Times New Roman"/>
                <a:cs typeface="Times New Roman"/>
              </a:rPr>
              <a:t>t </a:t>
            </a:r>
            <a:r>
              <a:rPr sz="1200" spc="-5" dirty="0">
                <a:latin typeface="Times New Roman"/>
                <a:cs typeface="Times New Roman"/>
              </a:rPr>
              <a:t>= 0, 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20" dirty="0">
                <a:latin typeface="Times New Roman"/>
                <a:cs typeface="Times New Roman"/>
              </a:rPr>
              <a:t>called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b="1" dirty="0">
                <a:latin typeface="Times New Roman"/>
                <a:cs typeface="Times New Roman"/>
              </a:rPr>
              <a:t>initial </a:t>
            </a:r>
            <a:r>
              <a:rPr sz="1200" b="1" spc="-5" dirty="0">
                <a:latin typeface="Times New Roman"/>
                <a:cs typeface="Times New Roman"/>
              </a:rPr>
              <a:t>condition, </a:t>
            </a:r>
            <a:r>
              <a:rPr sz="1200" spc="-20" dirty="0">
                <a:latin typeface="Times New Roman"/>
                <a:cs typeface="Times New Roman"/>
              </a:rPr>
              <a:t>which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mathematical </a:t>
            </a:r>
            <a:r>
              <a:rPr sz="1200" spc="-10" dirty="0">
                <a:latin typeface="Times New Roman"/>
                <a:cs typeface="Times New Roman"/>
              </a:rPr>
              <a:t>expression for </a:t>
            </a:r>
            <a:r>
              <a:rPr sz="1200" spc="-5" dirty="0">
                <a:latin typeface="Times New Roman"/>
                <a:cs typeface="Times New Roman"/>
              </a:rPr>
              <a:t>the temperature </a:t>
            </a:r>
            <a:r>
              <a:rPr sz="1200" spc="-10" dirty="0">
                <a:latin typeface="Times New Roman"/>
                <a:cs typeface="Times New Roman"/>
              </a:rPr>
              <a:t>distribution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medium </a:t>
            </a:r>
            <a:r>
              <a:rPr sz="1200" spc="-30" dirty="0">
                <a:latin typeface="Times New Roman"/>
                <a:cs typeface="Times New Roman"/>
              </a:rPr>
              <a:t>initially.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rectangular </a:t>
            </a:r>
            <a:r>
              <a:rPr sz="1200" spc="-5" dirty="0">
                <a:latin typeface="Times New Roman"/>
                <a:cs typeface="Times New Roman"/>
              </a:rPr>
              <a:t>coordinates, the </a:t>
            </a:r>
            <a:r>
              <a:rPr sz="1200" spc="-25" dirty="0">
                <a:latin typeface="Times New Roman"/>
                <a:cs typeface="Times New Roman"/>
              </a:rPr>
              <a:t>initial </a:t>
            </a:r>
            <a:r>
              <a:rPr sz="1200" spc="-10" dirty="0">
                <a:latin typeface="Times New Roman"/>
                <a:cs typeface="Times New Roman"/>
              </a:rPr>
              <a:t>condition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20" dirty="0">
                <a:latin typeface="Times New Roman"/>
                <a:cs typeface="Times New Roman"/>
              </a:rPr>
              <a:t>specified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24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general</a:t>
            </a:r>
            <a:endParaRPr sz="1200">
              <a:latin typeface="Times New Roman"/>
              <a:cs typeface="Times New Roman"/>
            </a:endParaRPr>
          </a:p>
          <a:p>
            <a:pPr marL="50800" algn="just">
              <a:lnSpc>
                <a:spcPts val="1340"/>
              </a:lnSpc>
            </a:pPr>
            <a:r>
              <a:rPr sz="1200" spc="-5" dirty="0">
                <a:latin typeface="Times New Roman"/>
                <a:cs typeface="Times New Roman"/>
              </a:rPr>
              <a:t>form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  <a:p>
            <a:pPr marL="522605">
              <a:lnSpc>
                <a:spcPts val="1595"/>
              </a:lnSpc>
              <a:tabLst>
                <a:tab pos="2787650" algn="l"/>
              </a:tabLst>
            </a:pPr>
            <a:r>
              <a:rPr sz="1350" i="1" spc="5" dirty="0">
                <a:latin typeface="Times New Roman"/>
                <a:cs typeface="Times New Roman"/>
              </a:rPr>
              <a:t>T</a:t>
            </a:r>
            <a:r>
              <a:rPr sz="1350" i="1" spc="-114" dirty="0">
                <a:latin typeface="Times New Roman"/>
                <a:cs typeface="Times New Roman"/>
              </a:rPr>
              <a:t> </a:t>
            </a:r>
            <a:r>
              <a:rPr sz="1350" spc="5" dirty="0">
                <a:latin typeface="Times New Roman"/>
                <a:cs typeface="Times New Roman"/>
              </a:rPr>
              <a:t>(</a:t>
            </a:r>
            <a:r>
              <a:rPr sz="1350" spc="-220" dirty="0">
                <a:latin typeface="Times New Roman"/>
                <a:cs typeface="Times New Roman"/>
              </a:rPr>
              <a:t> </a:t>
            </a:r>
            <a:r>
              <a:rPr sz="1350" i="1" spc="25" dirty="0">
                <a:latin typeface="Times New Roman"/>
                <a:cs typeface="Times New Roman"/>
              </a:rPr>
              <a:t>x</a:t>
            </a:r>
            <a:r>
              <a:rPr sz="1350" spc="25" dirty="0">
                <a:latin typeface="Times New Roman"/>
                <a:cs typeface="Times New Roman"/>
              </a:rPr>
              <a:t>,</a:t>
            </a:r>
            <a:r>
              <a:rPr sz="1350" spc="-5" dirty="0">
                <a:latin typeface="Times New Roman"/>
                <a:cs typeface="Times New Roman"/>
              </a:rPr>
              <a:t> </a:t>
            </a:r>
            <a:r>
              <a:rPr sz="1350" i="1" spc="35" dirty="0">
                <a:latin typeface="Times New Roman"/>
                <a:cs typeface="Times New Roman"/>
              </a:rPr>
              <a:t>y</a:t>
            </a:r>
            <a:r>
              <a:rPr sz="1350" spc="35" dirty="0">
                <a:latin typeface="Times New Roman"/>
                <a:cs typeface="Times New Roman"/>
              </a:rPr>
              <a:t>,</a:t>
            </a:r>
            <a:r>
              <a:rPr sz="1350" spc="-75" dirty="0">
                <a:latin typeface="Times New Roman"/>
                <a:cs typeface="Times New Roman"/>
              </a:rPr>
              <a:t> </a:t>
            </a:r>
            <a:r>
              <a:rPr sz="1350" i="1" spc="35" dirty="0">
                <a:latin typeface="Times New Roman"/>
                <a:cs typeface="Times New Roman"/>
              </a:rPr>
              <a:t>z</a:t>
            </a:r>
            <a:r>
              <a:rPr sz="1350" spc="35" dirty="0">
                <a:latin typeface="Times New Roman"/>
                <a:cs typeface="Times New Roman"/>
              </a:rPr>
              <a:t>,</a:t>
            </a:r>
            <a:r>
              <a:rPr sz="1350" spc="-155" dirty="0">
                <a:latin typeface="Times New Roman"/>
                <a:cs typeface="Times New Roman"/>
              </a:rPr>
              <a:t> </a:t>
            </a:r>
            <a:r>
              <a:rPr sz="1350" spc="20" dirty="0">
                <a:latin typeface="Times New Roman"/>
                <a:cs typeface="Times New Roman"/>
              </a:rPr>
              <a:t>0)</a:t>
            </a:r>
            <a:r>
              <a:rPr sz="1350" spc="25" dirty="0">
                <a:latin typeface="Times New Roman"/>
                <a:cs typeface="Times New Roman"/>
              </a:rPr>
              <a:t> </a:t>
            </a:r>
            <a:r>
              <a:rPr sz="1350" spc="5" dirty="0">
                <a:latin typeface="Symbol"/>
                <a:cs typeface="Symbol"/>
              </a:rPr>
              <a:t></a:t>
            </a:r>
            <a:r>
              <a:rPr sz="1350" spc="310" dirty="0">
                <a:latin typeface="Times New Roman"/>
                <a:cs typeface="Times New Roman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f</a:t>
            </a:r>
            <a:r>
              <a:rPr sz="1350" i="1" spc="5" dirty="0">
                <a:latin typeface="Times New Roman"/>
                <a:cs typeface="Times New Roman"/>
              </a:rPr>
              <a:t> </a:t>
            </a:r>
            <a:r>
              <a:rPr sz="1350" spc="5" dirty="0">
                <a:latin typeface="Times New Roman"/>
                <a:cs typeface="Times New Roman"/>
              </a:rPr>
              <a:t>(</a:t>
            </a:r>
            <a:r>
              <a:rPr sz="1350" spc="-220" dirty="0">
                <a:latin typeface="Times New Roman"/>
                <a:cs typeface="Times New Roman"/>
              </a:rPr>
              <a:t> </a:t>
            </a:r>
            <a:r>
              <a:rPr sz="1350" i="1" spc="25" dirty="0">
                <a:latin typeface="Times New Roman"/>
                <a:cs typeface="Times New Roman"/>
              </a:rPr>
              <a:t>x</a:t>
            </a:r>
            <a:r>
              <a:rPr sz="1350" spc="25" dirty="0">
                <a:latin typeface="Times New Roman"/>
                <a:cs typeface="Times New Roman"/>
              </a:rPr>
              <a:t>,</a:t>
            </a:r>
            <a:r>
              <a:rPr sz="1350" spc="-5" dirty="0">
                <a:latin typeface="Times New Roman"/>
                <a:cs typeface="Times New Roman"/>
              </a:rPr>
              <a:t> </a:t>
            </a:r>
            <a:r>
              <a:rPr sz="1350" i="1" spc="35" dirty="0">
                <a:latin typeface="Times New Roman"/>
                <a:cs typeface="Times New Roman"/>
              </a:rPr>
              <a:t>y</a:t>
            </a:r>
            <a:r>
              <a:rPr sz="1350" spc="35" dirty="0">
                <a:latin typeface="Times New Roman"/>
                <a:cs typeface="Times New Roman"/>
              </a:rPr>
              <a:t>,</a:t>
            </a:r>
            <a:r>
              <a:rPr sz="1350" spc="-55" dirty="0">
                <a:latin typeface="Times New Roman"/>
                <a:cs typeface="Times New Roman"/>
              </a:rPr>
              <a:t> </a:t>
            </a:r>
            <a:r>
              <a:rPr sz="1350" i="1" spc="35" dirty="0">
                <a:latin typeface="Times New Roman"/>
                <a:cs typeface="Times New Roman"/>
              </a:rPr>
              <a:t>z</a:t>
            </a:r>
            <a:r>
              <a:rPr sz="1350" spc="35" dirty="0">
                <a:latin typeface="Times New Roman"/>
                <a:cs typeface="Times New Roman"/>
              </a:rPr>
              <a:t>)	</a:t>
            </a:r>
            <a:r>
              <a:rPr sz="1350" spc="35" dirty="0">
                <a:latin typeface="MT Extra"/>
                <a:cs typeface="MT Extra"/>
              </a:rPr>
              <a:t></a:t>
            </a:r>
            <a:r>
              <a:rPr sz="1350" spc="35" dirty="0">
                <a:latin typeface="Times New Roman"/>
                <a:cs typeface="Times New Roman"/>
              </a:rPr>
              <a:t>(2.13)</a:t>
            </a:r>
            <a:endParaRPr sz="1350">
              <a:latin typeface="Times New Roman"/>
              <a:cs typeface="Times New Roman"/>
            </a:endParaRPr>
          </a:p>
          <a:p>
            <a:pPr marL="50800" marR="37465" algn="just">
              <a:lnSpc>
                <a:spcPct val="96100"/>
              </a:lnSpc>
              <a:spcBef>
                <a:spcPts val="240"/>
              </a:spcBef>
            </a:pP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spc="-5" dirty="0">
                <a:latin typeface="Times New Roman"/>
                <a:cs typeface="Times New Roman"/>
              </a:rPr>
              <a:t>the function </a:t>
            </a:r>
            <a:r>
              <a:rPr sz="1200" i="1" spc="5" dirty="0">
                <a:latin typeface="Times New Roman"/>
                <a:cs typeface="Times New Roman"/>
              </a:rPr>
              <a:t>f</a:t>
            </a:r>
            <a:r>
              <a:rPr sz="1200" spc="5" dirty="0">
                <a:latin typeface="Times New Roman"/>
                <a:cs typeface="Times New Roman"/>
              </a:rPr>
              <a:t>(</a:t>
            </a:r>
            <a:r>
              <a:rPr sz="1200" i="1" spc="5" dirty="0">
                <a:latin typeface="Times New Roman"/>
                <a:cs typeface="Times New Roman"/>
              </a:rPr>
              <a:t>x</a:t>
            </a:r>
            <a:r>
              <a:rPr sz="1200" spc="5" dirty="0">
                <a:latin typeface="Times New Roman"/>
                <a:cs typeface="Times New Roman"/>
              </a:rPr>
              <a:t>, </a:t>
            </a:r>
            <a:r>
              <a:rPr sz="1200" i="1" spc="-5" dirty="0">
                <a:latin typeface="Times New Roman"/>
                <a:cs typeface="Times New Roman"/>
              </a:rPr>
              <a:t>y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i="1" spc="-10" dirty="0">
                <a:latin typeface="Times New Roman"/>
                <a:cs typeface="Times New Roman"/>
              </a:rPr>
              <a:t>z</a:t>
            </a:r>
            <a:r>
              <a:rPr sz="1200" spc="-10" dirty="0">
                <a:latin typeface="Times New Roman"/>
                <a:cs typeface="Times New Roman"/>
              </a:rPr>
              <a:t>) </a:t>
            </a:r>
            <a:r>
              <a:rPr sz="1200" spc="-5" dirty="0">
                <a:latin typeface="Times New Roman"/>
                <a:cs typeface="Times New Roman"/>
              </a:rPr>
              <a:t>represents the </a:t>
            </a:r>
            <a:r>
              <a:rPr sz="1200" dirty="0">
                <a:latin typeface="Times New Roman"/>
                <a:cs typeface="Times New Roman"/>
              </a:rPr>
              <a:t>temperature </a:t>
            </a:r>
            <a:r>
              <a:rPr sz="1200" spc="-5" dirty="0">
                <a:latin typeface="Times New Roman"/>
                <a:cs typeface="Times New Roman"/>
              </a:rPr>
              <a:t>distribution throughout </a:t>
            </a:r>
            <a:r>
              <a:rPr sz="1200" spc="-10" dirty="0">
                <a:latin typeface="Times New Roman"/>
                <a:cs typeface="Times New Roman"/>
              </a:rPr>
              <a:t>the medium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spc="-15" dirty="0">
                <a:latin typeface="Times New Roman"/>
                <a:cs typeface="Times New Roman"/>
              </a:rPr>
              <a:t>time </a:t>
            </a:r>
            <a:r>
              <a:rPr sz="1200" b="1" i="1" dirty="0">
                <a:latin typeface="Times New Roman"/>
                <a:cs typeface="Times New Roman"/>
              </a:rPr>
              <a:t>t=0</a:t>
            </a:r>
            <a:r>
              <a:rPr sz="1200" dirty="0">
                <a:latin typeface="Times New Roman"/>
                <a:cs typeface="Times New Roman"/>
              </a:rPr>
              <a:t>.  </a:t>
            </a: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Note1-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We </a:t>
            </a:r>
            <a:r>
              <a:rPr sz="1200" spc="-10" dirty="0">
                <a:latin typeface="Times New Roman"/>
                <a:cs typeface="Times New Roman"/>
              </a:rPr>
              <a:t>need </a:t>
            </a:r>
            <a:r>
              <a:rPr sz="1200" spc="-15" dirty="0">
                <a:latin typeface="Times New Roman"/>
                <a:cs typeface="Times New Roman"/>
              </a:rPr>
              <a:t>only </a:t>
            </a:r>
            <a:r>
              <a:rPr sz="1200" spc="-5" dirty="0">
                <a:latin typeface="Times New Roman"/>
                <a:cs typeface="Times New Roman"/>
              </a:rPr>
              <a:t>one </a:t>
            </a:r>
            <a:r>
              <a:rPr sz="1200" spc="-25" dirty="0">
                <a:latin typeface="Times New Roman"/>
                <a:cs typeface="Times New Roman"/>
              </a:rPr>
              <a:t>initial </a:t>
            </a:r>
            <a:r>
              <a:rPr sz="1200" spc="-10" dirty="0">
                <a:latin typeface="Times New Roman"/>
                <a:cs typeface="Times New Roman"/>
              </a:rPr>
              <a:t>condition for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conduction </a:t>
            </a:r>
            <a:r>
              <a:rPr sz="1200" spc="-10" dirty="0">
                <a:latin typeface="Times New Roman"/>
                <a:cs typeface="Times New Roman"/>
              </a:rPr>
              <a:t>problem regardless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dimension  since </a:t>
            </a:r>
            <a:r>
              <a:rPr sz="1200" spc="-5" dirty="0">
                <a:latin typeface="Times New Roman"/>
                <a:cs typeface="Times New Roman"/>
              </a:rPr>
              <a:t>the conduction equation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20" dirty="0">
                <a:latin typeface="Times New Roman"/>
                <a:cs typeface="Times New Roman"/>
              </a:rPr>
              <a:t>first </a:t>
            </a:r>
            <a:r>
              <a:rPr sz="1200" dirty="0">
                <a:latin typeface="Times New Roman"/>
                <a:cs typeface="Times New Roman"/>
              </a:rPr>
              <a:t>order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20" dirty="0">
                <a:latin typeface="Times New Roman"/>
                <a:cs typeface="Times New Roman"/>
              </a:rPr>
              <a:t>time </a:t>
            </a:r>
            <a:r>
              <a:rPr sz="1200" spc="-15" dirty="0">
                <a:latin typeface="Times New Roman"/>
                <a:cs typeface="Times New Roman"/>
              </a:rPr>
              <a:t>(it </a:t>
            </a:r>
            <a:r>
              <a:rPr sz="1200" spc="-20" dirty="0">
                <a:latin typeface="Times New Roman"/>
                <a:cs typeface="Times New Roman"/>
              </a:rPr>
              <a:t>involves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first </a:t>
            </a:r>
            <a:r>
              <a:rPr sz="1200" spc="-15" dirty="0">
                <a:latin typeface="Times New Roman"/>
                <a:cs typeface="Times New Roman"/>
              </a:rPr>
              <a:t>derivative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temperature with  </a:t>
            </a:r>
            <a:r>
              <a:rPr sz="1200" spc="-5" dirty="0">
                <a:latin typeface="Times New Roman"/>
                <a:cs typeface="Times New Roman"/>
              </a:rPr>
              <a:t>respect </a:t>
            </a:r>
            <a:r>
              <a:rPr sz="1200" spc="10" dirty="0">
                <a:latin typeface="Times New Roman"/>
                <a:cs typeface="Times New Roman"/>
              </a:rPr>
              <a:t>to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time).</a:t>
            </a:r>
            <a:endParaRPr sz="1200">
              <a:latin typeface="Times New Roman"/>
              <a:cs typeface="Times New Roman"/>
            </a:endParaRPr>
          </a:p>
          <a:p>
            <a:pPr marL="50800" algn="just">
              <a:lnSpc>
                <a:spcPts val="1370"/>
              </a:lnSpc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Note2-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When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medium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30" dirty="0">
                <a:latin typeface="Times New Roman"/>
                <a:cs typeface="Times New Roman"/>
              </a:rPr>
              <a:t>initially </a:t>
            </a:r>
            <a:r>
              <a:rPr sz="1200" spc="-5" dirty="0">
                <a:latin typeface="Times New Roman"/>
                <a:cs typeface="Times New Roman"/>
              </a:rPr>
              <a:t>at a </a:t>
            </a:r>
            <a:r>
              <a:rPr sz="1200" spc="-15" dirty="0">
                <a:latin typeface="Times New Roman"/>
                <a:cs typeface="Times New Roman"/>
              </a:rPr>
              <a:t>uniform </a:t>
            </a:r>
            <a:r>
              <a:rPr sz="1200" spc="-5" dirty="0">
                <a:latin typeface="Times New Roman"/>
                <a:cs typeface="Times New Roman"/>
              </a:rPr>
              <a:t>temperature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i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initial </a:t>
            </a:r>
            <a:r>
              <a:rPr sz="1200" spc="-10" dirty="0">
                <a:latin typeface="Times New Roman"/>
                <a:cs typeface="Times New Roman"/>
              </a:rPr>
              <a:t>condition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Eq.(2.13)</a:t>
            </a:r>
            <a:endParaRPr sz="1200">
              <a:latin typeface="Times New Roman"/>
              <a:cs typeface="Times New Roman"/>
            </a:endParaRPr>
          </a:p>
          <a:p>
            <a:pPr marL="50800" algn="just">
              <a:lnSpc>
                <a:spcPct val="100000"/>
              </a:lnSpc>
              <a:spcBef>
                <a:spcPts val="114"/>
              </a:spcBef>
            </a:pP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expressed </a:t>
            </a:r>
            <a:r>
              <a:rPr sz="1200" spc="-15" dirty="0">
                <a:latin typeface="Times New Roman"/>
                <a:cs typeface="Times New Roman"/>
              </a:rPr>
              <a:t>as;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2025" i="1" spc="7" baseline="2057" dirty="0">
                <a:latin typeface="Times New Roman"/>
                <a:cs typeface="Times New Roman"/>
              </a:rPr>
              <a:t>T </a:t>
            </a:r>
            <a:r>
              <a:rPr sz="2025" baseline="2057" dirty="0">
                <a:latin typeface="Times New Roman"/>
                <a:cs typeface="Times New Roman"/>
              </a:rPr>
              <a:t>( </a:t>
            </a:r>
            <a:r>
              <a:rPr sz="2025" i="1" spc="30" baseline="2057" dirty="0">
                <a:latin typeface="Times New Roman"/>
                <a:cs typeface="Times New Roman"/>
              </a:rPr>
              <a:t>x</a:t>
            </a:r>
            <a:r>
              <a:rPr sz="2025" spc="30" baseline="2057" dirty="0">
                <a:latin typeface="Times New Roman"/>
                <a:cs typeface="Times New Roman"/>
              </a:rPr>
              <a:t>, </a:t>
            </a:r>
            <a:r>
              <a:rPr sz="2025" i="1" spc="52" baseline="2057" dirty="0">
                <a:latin typeface="Times New Roman"/>
                <a:cs typeface="Times New Roman"/>
              </a:rPr>
              <a:t>y</a:t>
            </a:r>
            <a:r>
              <a:rPr sz="2025" spc="52" baseline="2057" dirty="0">
                <a:latin typeface="Times New Roman"/>
                <a:cs typeface="Times New Roman"/>
              </a:rPr>
              <a:t>, </a:t>
            </a:r>
            <a:r>
              <a:rPr sz="2025" i="1" spc="52" baseline="2057" dirty="0">
                <a:latin typeface="Times New Roman"/>
                <a:cs typeface="Times New Roman"/>
              </a:rPr>
              <a:t>z</a:t>
            </a:r>
            <a:r>
              <a:rPr sz="2025" spc="52" baseline="2057" dirty="0">
                <a:latin typeface="Times New Roman"/>
                <a:cs typeface="Times New Roman"/>
              </a:rPr>
              <a:t>, </a:t>
            </a:r>
            <a:r>
              <a:rPr sz="2025" spc="15" baseline="2057" dirty="0">
                <a:latin typeface="Times New Roman"/>
                <a:cs typeface="Times New Roman"/>
              </a:rPr>
              <a:t>0) </a:t>
            </a:r>
            <a:r>
              <a:rPr sz="2025" spc="7" baseline="2057" dirty="0">
                <a:latin typeface="Symbol"/>
                <a:cs typeface="Symbol"/>
              </a:rPr>
              <a:t></a:t>
            </a:r>
            <a:r>
              <a:rPr sz="2025" spc="7" baseline="2057" dirty="0">
                <a:latin typeface="Times New Roman"/>
                <a:cs typeface="Times New Roman"/>
              </a:rPr>
              <a:t> </a:t>
            </a:r>
            <a:r>
              <a:rPr sz="2025" i="1" spc="-30" baseline="2057" dirty="0">
                <a:latin typeface="Times New Roman"/>
                <a:cs typeface="Times New Roman"/>
              </a:rPr>
              <a:t>T</a:t>
            </a:r>
            <a:r>
              <a:rPr sz="1200" i="1" spc="-30" baseline="-17361" dirty="0">
                <a:latin typeface="Times New Roman"/>
                <a:cs typeface="Times New Roman"/>
              </a:rPr>
              <a:t>i </a:t>
            </a:r>
            <a:r>
              <a:rPr sz="1400" spc="-5" dirty="0">
                <a:latin typeface="Times New Roman"/>
                <a:cs typeface="Times New Roman"/>
              </a:rPr>
              <a:t>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18236" y="4191508"/>
            <a:ext cx="63303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Note3-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Under </a:t>
            </a:r>
            <a:r>
              <a:rPr sz="1200" i="1" spc="-5" dirty="0">
                <a:latin typeface="Times New Roman"/>
                <a:cs typeface="Times New Roman"/>
              </a:rPr>
              <a:t>steady </a:t>
            </a:r>
            <a:r>
              <a:rPr sz="1200" spc="-10" dirty="0">
                <a:latin typeface="Times New Roman"/>
                <a:cs typeface="Times New Roman"/>
              </a:rPr>
              <a:t>conditions,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conduction equation </a:t>
            </a:r>
            <a:r>
              <a:rPr sz="1200" dirty="0">
                <a:latin typeface="Times New Roman"/>
                <a:cs typeface="Times New Roman"/>
              </a:rPr>
              <a:t>does </a:t>
            </a:r>
            <a:r>
              <a:rPr sz="1200" spc="-5" dirty="0">
                <a:latin typeface="Times New Roman"/>
                <a:cs typeface="Times New Roman"/>
              </a:rPr>
              <a:t>not </a:t>
            </a:r>
            <a:r>
              <a:rPr sz="1200" spc="-25" dirty="0">
                <a:latin typeface="Times New Roman"/>
                <a:cs typeface="Times New Roman"/>
              </a:rPr>
              <a:t>involve </a:t>
            </a:r>
            <a:r>
              <a:rPr sz="1200" spc="-15" dirty="0">
                <a:latin typeface="Times New Roman"/>
                <a:cs typeface="Times New Roman"/>
              </a:rPr>
              <a:t>any </a:t>
            </a:r>
            <a:r>
              <a:rPr sz="1200" spc="-20" dirty="0">
                <a:latin typeface="Times New Roman"/>
                <a:cs typeface="Times New Roman"/>
              </a:rPr>
              <a:t>time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derivatives,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18236" y="4260822"/>
            <a:ext cx="3370579" cy="623570"/>
          </a:xfrm>
          <a:prstGeom prst="rect">
            <a:avLst/>
          </a:prstGeom>
        </p:spPr>
        <p:txBody>
          <a:bodyPr vert="horz" wrap="square" lIns="0" tIns="1168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thus, we do not </a:t>
            </a:r>
            <a:r>
              <a:rPr sz="1200" spc="-10" dirty="0">
                <a:latin typeface="Times New Roman"/>
                <a:cs typeface="Times New Roman"/>
              </a:rPr>
              <a:t>need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20" dirty="0">
                <a:latin typeface="Times New Roman"/>
                <a:cs typeface="Times New Roman"/>
              </a:rPr>
              <a:t>specify </a:t>
            </a:r>
            <a:r>
              <a:rPr sz="1200" spc="-5" dirty="0">
                <a:latin typeface="Times New Roman"/>
                <a:cs typeface="Times New Roman"/>
              </a:rPr>
              <a:t>an </a:t>
            </a:r>
            <a:r>
              <a:rPr sz="1200" spc="-25" dirty="0">
                <a:latin typeface="Times New Roman"/>
                <a:cs typeface="Times New Roman"/>
              </a:rPr>
              <a:t>initial</a:t>
            </a:r>
            <a:r>
              <a:rPr sz="1200" spc="17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condition.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85"/>
              </a:spcBef>
            </a:pPr>
            <a:r>
              <a:rPr sz="1300" b="1" i="1" dirty="0">
                <a:latin typeface="Times New Roman"/>
                <a:cs typeface="Times New Roman"/>
              </a:rPr>
              <a:t>2.3.2- </a:t>
            </a:r>
            <a:r>
              <a:rPr sz="1300" b="1" i="1" spc="-5" dirty="0">
                <a:latin typeface="Times New Roman"/>
                <a:cs typeface="Times New Roman"/>
              </a:rPr>
              <a:t>Boundary</a:t>
            </a:r>
            <a:r>
              <a:rPr sz="1300" b="1" i="1" spc="15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Conditions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30936" y="5627623"/>
            <a:ext cx="4572000" cy="4352925"/>
          </a:xfrm>
          <a:custGeom>
            <a:avLst/>
            <a:gdLst/>
            <a:ahLst/>
            <a:cxnLst/>
            <a:rect l="l" t="t" r="r" b="b"/>
            <a:pathLst>
              <a:path w="4572000" h="4352925">
                <a:moveTo>
                  <a:pt x="0" y="4352544"/>
                </a:moveTo>
                <a:lnTo>
                  <a:pt x="4572000" y="4352544"/>
                </a:lnTo>
                <a:lnTo>
                  <a:pt x="4572000" y="0"/>
                </a:lnTo>
                <a:lnTo>
                  <a:pt x="0" y="0"/>
                </a:lnTo>
                <a:lnTo>
                  <a:pt x="0" y="4352544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18236" y="4846828"/>
            <a:ext cx="6332855" cy="150114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 indent="167640" algn="just">
              <a:lnSpc>
                <a:spcPct val="96100"/>
              </a:lnSpc>
              <a:spcBef>
                <a:spcPts val="155"/>
              </a:spcBef>
            </a:pPr>
            <a:r>
              <a:rPr sz="1200" spc="-10" dirty="0">
                <a:latin typeface="Times New Roman"/>
                <a:cs typeface="Times New Roman"/>
              </a:rPr>
              <a:t>The heat </a:t>
            </a:r>
            <a:r>
              <a:rPr sz="1200" spc="-5" dirty="0">
                <a:latin typeface="Times New Roman"/>
                <a:cs typeface="Times New Roman"/>
              </a:rPr>
              <a:t>conduction equation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second </a:t>
            </a:r>
            <a:r>
              <a:rPr sz="1200" dirty="0">
                <a:latin typeface="Times New Roman"/>
                <a:cs typeface="Times New Roman"/>
              </a:rPr>
              <a:t>order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space coordinates,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thus a boundary </a:t>
            </a:r>
            <a:r>
              <a:rPr sz="1200" spc="-10" dirty="0">
                <a:latin typeface="Times New Roman"/>
                <a:cs typeface="Times New Roman"/>
              </a:rPr>
              <a:t>condition  </a:t>
            </a:r>
            <a:r>
              <a:rPr sz="1200" spc="-20" dirty="0">
                <a:latin typeface="Times New Roman"/>
                <a:cs typeface="Times New Roman"/>
              </a:rPr>
              <a:t>may </a:t>
            </a:r>
            <a:r>
              <a:rPr sz="1200" spc="-25" dirty="0">
                <a:latin typeface="Times New Roman"/>
                <a:cs typeface="Times New Roman"/>
              </a:rPr>
              <a:t>involve </a:t>
            </a:r>
            <a:r>
              <a:rPr sz="1200" spc="-20" dirty="0">
                <a:latin typeface="Times New Roman"/>
                <a:cs typeface="Times New Roman"/>
              </a:rPr>
              <a:t>first </a:t>
            </a:r>
            <a:r>
              <a:rPr sz="1200" spc="-15" dirty="0">
                <a:latin typeface="Times New Roman"/>
                <a:cs typeface="Times New Roman"/>
              </a:rPr>
              <a:t>derivatives </a:t>
            </a:r>
            <a:r>
              <a:rPr sz="1200" spc="-5" dirty="0">
                <a:latin typeface="Times New Roman"/>
                <a:cs typeface="Times New Roman"/>
              </a:rPr>
              <a:t>at the </a:t>
            </a:r>
            <a:r>
              <a:rPr sz="1200" spc="-10" dirty="0">
                <a:latin typeface="Times New Roman"/>
                <a:cs typeface="Times New Roman"/>
              </a:rPr>
              <a:t>boundaries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spc="-15" dirty="0">
                <a:latin typeface="Times New Roman"/>
                <a:cs typeface="Times New Roman"/>
              </a:rPr>
              <a:t>well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spc="-20" dirty="0">
                <a:latin typeface="Times New Roman"/>
                <a:cs typeface="Times New Roman"/>
              </a:rPr>
              <a:t>specified </a:t>
            </a:r>
            <a:r>
              <a:rPr sz="1200" spc="-15" dirty="0">
                <a:latin typeface="Times New Roman"/>
                <a:cs typeface="Times New Roman"/>
              </a:rPr>
              <a:t>values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temperature. Boundary  </a:t>
            </a:r>
            <a:r>
              <a:rPr sz="1200" spc="-10" dirty="0">
                <a:latin typeface="Times New Roman"/>
                <a:cs typeface="Times New Roman"/>
              </a:rPr>
              <a:t>conditions most </a:t>
            </a:r>
            <a:r>
              <a:rPr sz="1200" spc="-20" dirty="0">
                <a:latin typeface="Times New Roman"/>
                <a:cs typeface="Times New Roman"/>
              </a:rPr>
              <a:t>commonly </a:t>
            </a:r>
            <a:r>
              <a:rPr sz="1200" spc="-5" dirty="0">
                <a:latin typeface="Times New Roman"/>
                <a:cs typeface="Times New Roman"/>
              </a:rPr>
              <a:t>encountered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practice are the </a:t>
            </a:r>
            <a:r>
              <a:rPr sz="1200" i="1" spc="-5" dirty="0">
                <a:latin typeface="Times New Roman"/>
                <a:cs typeface="Times New Roman"/>
              </a:rPr>
              <a:t>specified temperature, specified heat </a:t>
            </a:r>
            <a:r>
              <a:rPr sz="1200" i="1" dirty="0">
                <a:latin typeface="Times New Roman"/>
                <a:cs typeface="Times New Roman"/>
              </a:rPr>
              <a:t>flux,  </a:t>
            </a:r>
            <a:r>
              <a:rPr sz="1200" i="1" spc="-5" dirty="0">
                <a:latin typeface="Times New Roman"/>
                <a:cs typeface="Times New Roman"/>
              </a:rPr>
              <a:t>convection,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i="1" spc="-5" dirty="0">
                <a:latin typeface="Times New Roman"/>
                <a:cs typeface="Times New Roman"/>
              </a:rPr>
              <a:t>radiation </a:t>
            </a:r>
            <a:r>
              <a:rPr sz="1200" spc="-5" dirty="0">
                <a:latin typeface="Times New Roman"/>
                <a:cs typeface="Times New Roman"/>
              </a:rPr>
              <a:t>boundary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conditions.</a:t>
            </a:r>
            <a:endParaRPr sz="1200">
              <a:latin typeface="Times New Roman"/>
              <a:cs typeface="Times New Roman"/>
            </a:endParaRPr>
          </a:p>
          <a:p>
            <a:pPr marL="12700" algn="just">
              <a:lnSpc>
                <a:spcPts val="1515"/>
              </a:lnSpc>
              <a:spcBef>
                <a:spcPts val="355"/>
              </a:spcBef>
            </a:pPr>
            <a:r>
              <a:rPr sz="1300" b="1" i="1" dirty="0">
                <a:latin typeface="Times New Roman"/>
                <a:cs typeface="Times New Roman"/>
              </a:rPr>
              <a:t>2.3.2.a- </a:t>
            </a:r>
            <a:r>
              <a:rPr sz="1300" b="1" i="1" spc="-10" dirty="0">
                <a:latin typeface="Times New Roman"/>
                <a:cs typeface="Times New Roman"/>
              </a:rPr>
              <a:t>Specified </a:t>
            </a:r>
            <a:r>
              <a:rPr sz="1300" b="1" i="1" spc="-5" dirty="0">
                <a:latin typeface="Times New Roman"/>
                <a:cs typeface="Times New Roman"/>
              </a:rPr>
              <a:t>Temperature Boundary</a:t>
            </a:r>
            <a:r>
              <a:rPr sz="1300" b="1" i="1" spc="55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Condition</a:t>
            </a:r>
            <a:endParaRPr sz="1300">
              <a:latin typeface="Times New Roman"/>
              <a:cs typeface="Times New Roman"/>
            </a:endParaRPr>
          </a:p>
          <a:p>
            <a:pPr marL="12700" marR="1733550" indent="167640" algn="just">
              <a:lnSpc>
                <a:spcPct val="95800"/>
              </a:lnSpc>
              <a:spcBef>
                <a:spcPts val="15"/>
              </a:spcBef>
            </a:pPr>
            <a:r>
              <a:rPr sz="1200" spc="-5" dirty="0">
                <a:latin typeface="Times New Roman"/>
                <a:cs typeface="Times New Roman"/>
              </a:rPr>
              <a:t>For </a:t>
            </a:r>
            <a:r>
              <a:rPr sz="1200" spc="-15" dirty="0">
                <a:latin typeface="Times New Roman"/>
                <a:cs typeface="Times New Roman"/>
              </a:rPr>
              <a:t>one-dimensional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0" dirty="0">
                <a:latin typeface="Times New Roman"/>
                <a:cs typeface="Times New Roman"/>
              </a:rPr>
              <a:t>plane </a:t>
            </a:r>
            <a:r>
              <a:rPr sz="1200" spc="-15" dirty="0">
                <a:latin typeface="Times New Roman"/>
                <a:cs typeface="Times New Roman"/>
              </a:rPr>
              <a:t>wall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thickness </a:t>
            </a:r>
            <a:r>
              <a:rPr sz="1200" b="1" i="1" spc="-5" dirty="0">
                <a:latin typeface="Times New Roman"/>
                <a:cs typeface="Times New Roman"/>
              </a:rPr>
              <a:t>L  </a:t>
            </a:r>
            <a:r>
              <a:rPr sz="1200" spc="-5" dirty="0">
                <a:latin typeface="Times New Roman"/>
                <a:cs typeface="Times New Roman"/>
              </a:rPr>
              <a:t>as shown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Fig.(2.9), for </a:t>
            </a:r>
            <a:r>
              <a:rPr sz="1200" spc="-20" dirty="0">
                <a:latin typeface="Times New Roman"/>
                <a:cs typeface="Times New Roman"/>
              </a:rPr>
              <a:t>example,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specified </a:t>
            </a:r>
            <a:r>
              <a:rPr sz="1200" spc="-5" dirty="0">
                <a:latin typeface="Times New Roman"/>
                <a:cs typeface="Times New Roman"/>
              </a:rPr>
              <a:t>temperature boundary  </a:t>
            </a:r>
            <a:r>
              <a:rPr sz="1200" spc="-10" dirty="0">
                <a:latin typeface="Times New Roman"/>
                <a:cs typeface="Times New Roman"/>
              </a:rPr>
              <a:t>conditions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expressed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404364" y="6462909"/>
            <a:ext cx="596265" cy="2152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50" spc="114" dirty="0">
                <a:latin typeface="MT Extra"/>
                <a:cs typeface="MT Extra"/>
              </a:rPr>
              <a:t></a:t>
            </a:r>
            <a:r>
              <a:rPr sz="1250" spc="35" dirty="0">
                <a:latin typeface="Times New Roman"/>
                <a:cs typeface="Times New Roman"/>
              </a:rPr>
              <a:t>(</a:t>
            </a:r>
            <a:r>
              <a:rPr sz="1250" spc="20" dirty="0">
                <a:latin typeface="Times New Roman"/>
                <a:cs typeface="Times New Roman"/>
              </a:rPr>
              <a:t>2.</a:t>
            </a:r>
            <a:r>
              <a:rPr sz="1250" spc="-5" dirty="0">
                <a:latin typeface="Times New Roman"/>
                <a:cs typeface="Times New Roman"/>
              </a:rPr>
              <a:t>1</a:t>
            </a:r>
            <a:r>
              <a:rPr sz="1250" spc="20" dirty="0">
                <a:latin typeface="Times New Roman"/>
                <a:cs typeface="Times New Roman"/>
              </a:rPr>
              <a:t>4</a:t>
            </a:r>
            <a:r>
              <a:rPr sz="1250" spc="-5" dirty="0">
                <a:latin typeface="Times New Roman"/>
                <a:cs typeface="Times New Roman"/>
              </a:rPr>
              <a:t>)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773427" y="6624453"/>
            <a:ext cx="170815" cy="2152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700" spc="10" dirty="0">
                <a:latin typeface="Times New Roman"/>
                <a:cs typeface="Times New Roman"/>
              </a:rPr>
              <a:t>2</a:t>
            </a:r>
            <a:r>
              <a:rPr sz="700" spc="-70" dirty="0">
                <a:latin typeface="Times New Roman"/>
                <a:cs typeface="Times New Roman"/>
              </a:rPr>
              <a:t> </a:t>
            </a:r>
            <a:r>
              <a:rPr sz="1250" spc="-5" dirty="0">
                <a:latin typeface="Symbol"/>
                <a:cs typeface="Symbol"/>
              </a:rPr>
              <a:t>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65275" y="6584829"/>
            <a:ext cx="904240" cy="2152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1250" i="1" spc="-5" dirty="0">
                <a:latin typeface="Times New Roman"/>
                <a:cs typeface="Times New Roman"/>
              </a:rPr>
              <a:t>T </a:t>
            </a:r>
            <a:r>
              <a:rPr sz="1250" spc="35" dirty="0">
                <a:latin typeface="Times New Roman"/>
                <a:cs typeface="Times New Roman"/>
              </a:rPr>
              <a:t>(</a:t>
            </a:r>
            <a:r>
              <a:rPr sz="1250" i="1" spc="35" dirty="0">
                <a:latin typeface="Times New Roman"/>
                <a:cs typeface="Times New Roman"/>
              </a:rPr>
              <a:t>L</a:t>
            </a:r>
            <a:r>
              <a:rPr sz="1250" spc="35" dirty="0">
                <a:latin typeface="Times New Roman"/>
                <a:cs typeface="Times New Roman"/>
              </a:rPr>
              <a:t>, </a:t>
            </a:r>
            <a:r>
              <a:rPr sz="1250" i="1" spc="40" dirty="0">
                <a:latin typeface="Times New Roman"/>
                <a:cs typeface="Times New Roman"/>
              </a:rPr>
              <a:t>t</a:t>
            </a:r>
            <a:r>
              <a:rPr sz="1250" spc="40" dirty="0">
                <a:latin typeface="Times New Roman"/>
                <a:cs typeface="Times New Roman"/>
              </a:rPr>
              <a:t>)</a:t>
            </a:r>
            <a:r>
              <a:rPr sz="1250" spc="-215" dirty="0">
                <a:latin typeface="Times New Roman"/>
                <a:cs typeface="Times New Roman"/>
              </a:rPr>
              <a:t> </a:t>
            </a:r>
            <a:r>
              <a:rPr sz="1250" spc="-5" dirty="0">
                <a:latin typeface="Symbol"/>
                <a:cs typeface="Symbol"/>
              </a:rPr>
              <a:t></a:t>
            </a:r>
            <a:r>
              <a:rPr sz="1250" spc="-5" dirty="0">
                <a:latin typeface="Times New Roman"/>
                <a:cs typeface="Times New Roman"/>
              </a:rPr>
              <a:t> </a:t>
            </a:r>
            <a:r>
              <a:rPr sz="1250" i="1" spc="-5" dirty="0">
                <a:latin typeface="Times New Roman"/>
                <a:cs typeface="Times New Roman"/>
              </a:rPr>
              <a:t>T </a:t>
            </a:r>
            <a:r>
              <a:rPr sz="1875" spc="-7" baseline="33333" dirty="0">
                <a:latin typeface="Symbol"/>
                <a:cs typeface="Symbol"/>
              </a:rPr>
              <a:t></a:t>
            </a:r>
            <a:endParaRPr sz="1875" baseline="33333">
              <a:latin typeface="Symbol"/>
              <a:cs typeface="Symbo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65275" y="6356229"/>
            <a:ext cx="904240" cy="2152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1875" i="1" spc="-7" baseline="4444" dirty="0">
                <a:latin typeface="Times New Roman"/>
                <a:cs typeface="Times New Roman"/>
              </a:rPr>
              <a:t>T</a:t>
            </a:r>
            <a:r>
              <a:rPr sz="1875" i="1" spc="-195" baseline="4444" dirty="0">
                <a:latin typeface="Times New Roman"/>
                <a:cs typeface="Times New Roman"/>
              </a:rPr>
              <a:t> </a:t>
            </a:r>
            <a:r>
              <a:rPr sz="1875" baseline="4444" dirty="0">
                <a:latin typeface="Times New Roman"/>
                <a:cs typeface="Times New Roman"/>
              </a:rPr>
              <a:t>(0,</a:t>
            </a:r>
            <a:r>
              <a:rPr sz="1875" spc="-262" baseline="4444" dirty="0">
                <a:latin typeface="Times New Roman"/>
                <a:cs typeface="Times New Roman"/>
              </a:rPr>
              <a:t> </a:t>
            </a:r>
            <a:r>
              <a:rPr sz="1875" i="1" spc="-7" baseline="4444" dirty="0">
                <a:latin typeface="Times New Roman"/>
                <a:cs typeface="Times New Roman"/>
              </a:rPr>
              <a:t>t</a:t>
            </a:r>
            <a:r>
              <a:rPr sz="1875" i="1" spc="-315" baseline="4444" dirty="0">
                <a:latin typeface="Times New Roman"/>
                <a:cs typeface="Times New Roman"/>
              </a:rPr>
              <a:t> </a:t>
            </a:r>
            <a:r>
              <a:rPr sz="1875" spc="-7" baseline="4444" dirty="0">
                <a:latin typeface="Times New Roman"/>
                <a:cs typeface="Times New Roman"/>
              </a:rPr>
              <a:t>)</a:t>
            </a:r>
            <a:r>
              <a:rPr sz="1875" baseline="4444" dirty="0">
                <a:latin typeface="Times New Roman"/>
                <a:cs typeface="Times New Roman"/>
              </a:rPr>
              <a:t> </a:t>
            </a:r>
            <a:r>
              <a:rPr sz="1875" spc="-7" baseline="4444" dirty="0">
                <a:latin typeface="Symbol"/>
                <a:cs typeface="Symbol"/>
              </a:rPr>
              <a:t></a:t>
            </a:r>
            <a:r>
              <a:rPr sz="1875" spc="-104" baseline="4444" dirty="0">
                <a:latin typeface="Times New Roman"/>
                <a:cs typeface="Times New Roman"/>
              </a:rPr>
              <a:t> </a:t>
            </a:r>
            <a:r>
              <a:rPr sz="1875" i="1" spc="-89" baseline="4444" dirty="0">
                <a:latin typeface="Times New Roman"/>
                <a:cs typeface="Times New Roman"/>
              </a:rPr>
              <a:t>T</a:t>
            </a:r>
            <a:r>
              <a:rPr sz="1050" spc="-89" baseline="-15873" dirty="0">
                <a:latin typeface="Times New Roman"/>
                <a:cs typeface="Times New Roman"/>
              </a:rPr>
              <a:t>1</a:t>
            </a:r>
            <a:r>
              <a:rPr sz="1050" baseline="-15873" dirty="0">
                <a:latin typeface="Times New Roman"/>
                <a:cs typeface="Times New Roman"/>
              </a:rPr>
              <a:t> </a:t>
            </a:r>
            <a:r>
              <a:rPr sz="1250" spc="-5" dirty="0">
                <a:latin typeface="Symbol"/>
                <a:cs typeface="Symbol"/>
              </a:rPr>
              <a:t>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92836" y="6815835"/>
            <a:ext cx="4646930" cy="576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1405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1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2 </a:t>
            </a:r>
            <a:r>
              <a:rPr sz="1200" spc="-5" dirty="0">
                <a:latin typeface="Times New Roman"/>
                <a:cs typeface="Times New Roman"/>
              </a:rPr>
              <a:t>are the </a:t>
            </a:r>
            <a:r>
              <a:rPr sz="1200" spc="-20" dirty="0">
                <a:latin typeface="Times New Roman"/>
                <a:cs typeface="Times New Roman"/>
              </a:rPr>
              <a:t>specified </a:t>
            </a:r>
            <a:r>
              <a:rPr sz="1200" spc="-5" dirty="0">
                <a:latin typeface="Times New Roman"/>
                <a:cs typeface="Times New Roman"/>
              </a:rPr>
              <a:t>temperatures at </a:t>
            </a:r>
            <a:r>
              <a:rPr sz="1200" spc="-10" dirty="0">
                <a:latin typeface="Times New Roman"/>
                <a:cs typeface="Times New Roman"/>
              </a:rPr>
              <a:t>surfaces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10" dirty="0">
                <a:latin typeface="Times New Roman"/>
                <a:cs typeface="Times New Roman"/>
              </a:rPr>
              <a:t>x=0 </a:t>
            </a:r>
            <a:r>
              <a:rPr sz="1200" spc="-15" dirty="0">
                <a:latin typeface="Times New Roman"/>
                <a:cs typeface="Times New Roman"/>
              </a:rPr>
              <a:t>and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b="1" i="1" spc="-10" dirty="0">
                <a:latin typeface="Times New Roman"/>
                <a:cs typeface="Times New Roman"/>
              </a:rPr>
              <a:t>x=L</a:t>
            </a:r>
            <a:endParaRPr sz="1200">
              <a:latin typeface="Times New Roman"/>
              <a:cs typeface="Times New Roman"/>
            </a:endParaRPr>
          </a:p>
          <a:p>
            <a:pPr marL="38100">
              <a:lnSpc>
                <a:spcPts val="1390"/>
              </a:lnSpc>
            </a:pPr>
            <a:r>
              <a:rPr sz="1200" spc="-15" dirty="0">
                <a:latin typeface="Times New Roman"/>
                <a:cs typeface="Times New Roman"/>
              </a:rPr>
              <a:t>respectively.</a:t>
            </a:r>
            <a:endParaRPr sz="1200">
              <a:latin typeface="Times New Roman"/>
              <a:cs typeface="Times New Roman"/>
            </a:endParaRPr>
          </a:p>
          <a:p>
            <a:pPr marL="38100">
              <a:lnSpc>
                <a:spcPts val="1545"/>
              </a:lnSpc>
            </a:pPr>
            <a:r>
              <a:rPr sz="1300" b="1" i="1" dirty="0">
                <a:latin typeface="Times New Roman"/>
                <a:cs typeface="Times New Roman"/>
              </a:rPr>
              <a:t>2.3.2.b- </a:t>
            </a:r>
            <a:r>
              <a:rPr sz="1300" b="1" i="1" spc="-10" dirty="0">
                <a:latin typeface="Times New Roman"/>
                <a:cs typeface="Times New Roman"/>
              </a:rPr>
              <a:t>Specified </a:t>
            </a:r>
            <a:r>
              <a:rPr sz="1300" b="1" i="1" spc="-5" dirty="0">
                <a:latin typeface="Times New Roman"/>
                <a:cs typeface="Times New Roman"/>
              </a:rPr>
              <a:t>Heat Flux Boundary</a:t>
            </a:r>
            <a:r>
              <a:rPr sz="1300" b="1" i="1" spc="70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Condition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51331" y="7365238"/>
            <a:ext cx="4490720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200" spc="-10" dirty="0">
                <a:latin typeface="Times New Roman"/>
                <a:cs typeface="Times New Roman"/>
              </a:rPr>
              <a:t>The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heat</a:t>
            </a:r>
            <a:r>
              <a:rPr sz="1200" i="1" spc="160" dirty="0">
                <a:latin typeface="Times New Roman"/>
                <a:cs typeface="Times New Roman"/>
              </a:rPr>
              <a:t> </a:t>
            </a:r>
            <a:r>
              <a:rPr sz="1200" i="1" spc="5" dirty="0">
                <a:latin typeface="Times New Roman"/>
                <a:cs typeface="Times New Roman"/>
              </a:rPr>
              <a:t>flux</a:t>
            </a:r>
            <a:r>
              <a:rPr sz="1200" i="1" spc="40" dirty="0">
                <a:latin typeface="Times New Roman"/>
                <a:cs typeface="Times New Roman"/>
              </a:rPr>
              <a:t> </a:t>
            </a:r>
            <a:r>
              <a:rPr sz="2025" b="1" i="1" spc="-359" baseline="2057" dirty="0">
                <a:latin typeface="Times New Roman"/>
                <a:cs typeface="Times New Roman"/>
              </a:rPr>
              <a:t>q</a:t>
            </a:r>
            <a:r>
              <a:rPr sz="2025" spc="-359" baseline="6172" dirty="0">
                <a:latin typeface="MT Extra"/>
                <a:cs typeface="MT Extra"/>
              </a:rPr>
              <a:t></a:t>
            </a:r>
            <a:r>
              <a:rPr sz="2025" spc="-225" baseline="6172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(heat</a:t>
            </a:r>
            <a:r>
              <a:rPr sz="1200" spc="19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transfer</a:t>
            </a:r>
            <a:r>
              <a:rPr sz="1200" spc="16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rate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per</a:t>
            </a:r>
            <a:r>
              <a:rPr sz="1200" spc="16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unit</a:t>
            </a:r>
            <a:r>
              <a:rPr sz="1200" spc="18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surface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area,</a:t>
            </a:r>
            <a:r>
              <a:rPr sz="1200" spc="150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r>
              <a:rPr sz="1200" dirty="0">
                <a:latin typeface="Times New Roman"/>
                <a:cs typeface="Times New Roman"/>
              </a:rPr>
              <a:t>)</a:t>
            </a:r>
            <a:r>
              <a:rPr sz="1200" spc="16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in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18236" y="7590028"/>
            <a:ext cx="4600575" cy="38227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ts val="1370"/>
              </a:lnSpc>
              <a:spcBef>
                <a:spcPts val="200"/>
              </a:spcBef>
            </a:pPr>
            <a:r>
              <a:rPr sz="1200" spc="-15" dirty="0">
                <a:latin typeface="Times New Roman"/>
                <a:cs typeface="Times New Roman"/>
              </a:rPr>
              <a:t>positive </a:t>
            </a:r>
            <a:r>
              <a:rPr sz="1200" b="1" i="1" spc="-5" dirty="0">
                <a:latin typeface="Times New Roman"/>
                <a:cs typeface="Times New Roman"/>
              </a:rPr>
              <a:t>x</a:t>
            </a:r>
            <a:r>
              <a:rPr sz="1200" spc="-5" dirty="0">
                <a:latin typeface="Times New Roman"/>
                <a:cs typeface="Times New Roman"/>
              </a:rPr>
              <a:t>-direction </a:t>
            </a:r>
            <a:r>
              <a:rPr sz="1200" spc="-15" dirty="0">
                <a:latin typeface="Times New Roman"/>
                <a:cs typeface="Times New Roman"/>
              </a:rPr>
              <a:t>anywhere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medium, including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boundaries, 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expressed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i="1" spc="-5" dirty="0">
                <a:latin typeface="Times New Roman"/>
                <a:cs typeface="Times New Roman"/>
              </a:rPr>
              <a:t>Fourier’s law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conduction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180079" y="8071611"/>
            <a:ext cx="17856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257810" algn="l"/>
                <a:tab pos="1217930" algn="l"/>
              </a:tabLst>
            </a:pPr>
            <a:r>
              <a:rPr sz="1800" spc="-7" baseline="2314" dirty="0">
                <a:latin typeface="Symbol"/>
                <a:cs typeface="Symbol"/>
              </a:rPr>
              <a:t></a:t>
            </a:r>
            <a:r>
              <a:rPr sz="1800" spc="-7" baseline="2314" dirty="0">
                <a:latin typeface="Times New Roman"/>
                <a:cs typeface="Times New Roman"/>
              </a:rPr>
              <a:t>	</a:t>
            </a:r>
            <a:r>
              <a:rPr sz="1200" spc="-50" dirty="0">
                <a:latin typeface="Times New Roman"/>
                <a:cs typeface="Times New Roman"/>
              </a:rPr>
              <a:t>(</a:t>
            </a:r>
            <a:r>
              <a:rPr sz="1200" i="1" spc="-50" dirty="0">
                <a:latin typeface="Times New Roman"/>
                <a:cs typeface="Times New Roman"/>
              </a:rPr>
              <a:t>W </a:t>
            </a:r>
            <a:r>
              <a:rPr sz="1200" spc="-5" dirty="0">
                <a:latin typeface="Times New Roman"/>
                <a:cs typeface="Times New Roman"/>
              </a:rPr>
              <a:t>/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i="1" spc="40" dirty="0">
                <a:latin typeface="Times New Roman"/>
                <a:cs typeface="Times New Roman"/>
              </a:rPr>
              <a:t>m</a:t>
            </a:r>
            <a:r>
              <a:rPr sz="1050" spc="60" baseline="43650" dirty="0">
                <a:latin typeface="Times New Roman"/>
                <a:cs typeface="Times New Roman"/>
              </a:rPr>
              <a:t>2</a:t>
            </a:r>
            <a:r>
              <a:rPr sz="1050" spc="-37" baseline="436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)	</a:t>
            </a:r>
            <a:r>
              <a:rPr sz="1200" spc="5" dirty="0">
                <a:latin typeface="MT Extra"/>
                <a:cs typeface="MT Extra"/>
              </a:rPr>
              <a:t></a:t>
            </a:r>
            <a:r>
              <a:rPr sz="1200" spc="5" dirty="0">
                <a:latin typeface="Times New Roman"/>
                <a:cs typeface="Times New Roman"/>
              </a:rPr>
              <a:t>(2.15)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108707" y="7967980"/>
            <a:ext cx="1193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22045" algn="l"/>
              </a:tabLst>
            </a:pPr>
            <a:r>
              <a:rPr sz="1800" i="1" spc="-15" baseline="2314" dirty="0">
                <a:latin typeface="Times New Roman"/>
                <a:cs typeface="Times New Roman"/>
              </a:rPr>
              <a:t>He</a:t>
            </a:r>
            <a:r>
              <a:rPr sz="1800" i="1" spc="-7" baseline="2314" dirty="0">
                <a:latin typeface="Times New Roman"/>
                <a:cs typeface="Times New Roman"/>
              </a:rPr>
              <a:t>at</a:t>
            </a:r>
            <a:r>
              <a:rPr sz="1800" i="1" baseline="2314" dirty="0">
                <a:latin typeface="Times New Roman"/>
                <a:cs typeface="Times New Roman"/>
              </a:rPr>
              <a:t> </a:t>
            </a:r>
            <a:r>
              <a:rPr sz="1800" i="1" spc="-112" baseline="2314" dirty="0">
                <a:latin typeface="Times New Roman"/>
                <a:cs typeface="Times New Roman"/>
              </a:rPr>
              <a:t> </a:t>
            </a:r>
            <a:r>
              <a:rPr sz="1800" i="1" spc="30" baseline="2314" dirty="0">
                <a:latin typeface="Times New Roman"/>
                <a:cs typeface="Times New Roman"/>
              </a:rPr>
              <a:t>f</a:t>
            </a:r>
            <a:r>
              <a:rPr sz="1800" i="1" spc="-7" baseline="2314" dirty="0">
                <a:latin typeface="Times New Roman"/>
                <a:cs typeface="Times New Roman"/>
              </a:rPr>
              <a:t>lux</a:t>
            </a:r>
            <a:r>
              <a:rPr sz="1800" i="1" spc="-172" baseline="2314" dirty="0">
                <a:latin typeface="Times New Roman"/>
                <a:cs typeface="Times New Roman"/>
              </a:rPr>
              <a:t> </a:t>
            </a:r>
            <a:r>
              <a:rPr sz="1800" i="1" spc="-7" baseline="2314" dirty="0">
                <a:latin typeface="Times New Roman"/>
                <a:cs typeface="Times New Roman"/>
              </a:rPr>
              <a:t>in</a:t>
            </a:r>
            <a:r>
              <a:rPr sz="1800" i="1" spc="-127" baseline="2314" dirty="0">
                <a:latin typeface="Times New Roman"/>
                <a:cs typeface="Times New Roman"/>
              </a:rPr>
              <a:t> </a:t>
            </a:r>
            <a:r>
              <a:rPr sz="1800" i="1" spc="-7" baseline="2314" dirty="0">
                <a:latin typeface="Times New Roman"/>
                <a:cs typeface="Times New Roman"/>
              </a:rPr>
              <a:t>the</a:t>
            </a:r>
            <a:r>
              <a:rPr sz="1800" i="1" baseline="2314" dirty="0">
                <a:latin typeface="Times New Roman"/>
                <a:cs typeface="Times New Roman"/>
              </a:rPr>
              <a:t>	</a:t>
            </a:r>
            <a:r>
              <a:rPr sz="1200" spc="-5" dirty="0">
                <a:latin typeface="Symbol"/>
                <a:cs typeface="Symbol"/>
              </a:rPr>
              <a:t>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522475" y="8187435"/>
            <a:ext cx="18053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363855" algn="l"/>
              </a:tabLst>
            </a:pPr>
            <a:r>
              <a:rPr sz="1200" i="1" spc="-5" dirty="0">
                <a:latin typeface="Times New Roman"/>
                <a:cs typeface="Times New Roman"/>
              </a:rPr>
              <a:t>dx	</a:t>
            </a:r>
            <a:r>
              <a:rPr sz="1800" spc="-7" baseline="-13888" dirty="0">
                <a:latin typeface="Symbol"/>
                <a:cs typeface="Symbol"/>
              </a:rPr>
              <a:t></a:t>
            </a:r>
            <a:r>
              <a:rPr sz="1800" spc="-7" baseline="-13888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positive</a:t>
            </a:r>
            <a:r>
              <a:rPr sz="1200" i="1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x</a:t>
            </a:r>
            <a:r>
              <a:rPr sz="1200" i="1" spc="-9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-</a:t>
            </a:r>
            <a:r>
              <a:rPr sz="1200" i="1" spc="-10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direction</a:t>
            </a:r>
            <a:r>
              <a:rPr sz="1200" i="1" spc="-185" dirty="0">
                <a:latin typeface="Times New Roman"/>
                <a:cs typeface="Times New Roman"/>
              </a:rPr>
              <a:t> </a:t>
            </a:r>
            <a:r>
              <a:rPr sz="1800" spc="-7" baseline="-13888" dirty="0">
                <a:latin typeface="Symbol"/>
                <a:cs typeface="Symbol"/>
              </a:rPr>
              <a:t></a:t>
            </a:r>
            <a:endParaRPr sz="1800" baseline="-13888">
              <a:latin typeface="Symbol"/>
              <a:cs typeface="Symbo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61719" y="8065516"/>
            <a:ext cx="934719" cy="214629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50800">
              <a:lnSpc>
                <a:spcPts val="685"/>
              </a:lnSpc>
              <a:spcBef>
                <a:spcPts val="145"/>
              </a:spcBef>
            </a:pPr>
            <a:r>
              <a:rPr sz="1200" i="1" spc="-220" dirty="0">
                <a:latin typeface="Times New Roman"/>
                <a:cs typeface="Times New Roman"/>
              </a:rPr>
              <a:t>q</a:t>
            </a:r>
            <a:r>
              <a:rPr sz="1800" spc="-330" baseline="2314" dirty="0">
                <a:latin typeface="MT Extra"/>
                <a:cs typeface="MT Extra"/>
              </a:rPr>
              <a:t></a:t>
            </a:r>
            <a:r>
              <a:rPr sz="1800" spc="-330" baseline="2314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Symbol"/>
                <a:cs typeface="Symbol"/>
              </a:rPr>
              <a:t>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spc="15" dirty="0">
                <a:latin typeface="Symbol"/>
                <a:cs typeface="Symbol"/>
              </a:rPr>
              <a:t></a:t>
            </a:r>
            <a:r>
              <a:rPr sz="1200" i="1" spc="15" dirty="0">
                <a:latin typeface="Times New Roman"/>
                <a:cs typeface="Times New Roman"/>
              </a:rPr>
              <a:t>k </a:t>
            </a:r>
            <a:r>
              <a:rPr sz="1800" i="1" u="sng" spc="-7" baseline="34722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dT</a:t>
            </a:r>
            <a:r>
              <a:rPr sz="1800" i="1" spc="-7" baseline="34722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Symbol"/>
                <a:cs typeface="Symbol"/>
              </a:rPr>
              <a:t></a:t>
            </a:r>
            <a:r>
              <a:rPr sz="1200" spc="-170" dirty="0">
                <a:latin typeface="Times New Roman"/>
                <a:cs typeface="Times New Roman"/>
              </a:rPr>
              <a:t> </a:t>
            </a:r>
            <a:r>
              <a:rPr sz="1800" spc="-7" baseline="37037" dirty="0">
                <a:latin typeface="Symbol"/>
                <a:cs typeface="Symbol"/>
              </a:rPr>
              <a:t></a:t>
            </a:r>
            <a:endParaRPr sz="1800" baseline="37037">
              <a:latin typeface="Symbol"/>
              <a:cs typeface="Symbol"/>
            </a:endParaRPr>
          </a:p>
          <a:p>
            <a:pPr marR="43180" algn="r">
              <a:lnSpc>
                <a:spcPts val="710"/>
              </a:lnSpc>
            </a:pPr>
            <a:r>
              <a:rPr sz="1200" spc="-5" dirty="0">
                <a:latin typeface="Symbol"/>
                <a:cs typeface="Symbol"/>
              </a:rPr>
              <a:t>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92836" y="8392767"/>
            <a:ext cx="4648200" cy="65278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38100" marR="30480" algn="just">
              <a:lnSpc>
                <a:spcPct val="104800"/>
              </a:lnSpc>
              <a:spcBef>
                <a:spcPts val="295"/>
              </a:spcBef>
            </a:pPr>
            <a:r>
              <a:rPr sz="1200" spc="-5" dirty="0">
                <a:latin typeface="Times New Roman"/>
                <a:cs typeface="Times New Roman"/>
              </a:rPr>
              <a:t>For a </a:t>
            </a:r>
            <a:r>
              <a:rPr sz="1200" spc="-20" dirty="0">
                <a:latin typeface="Times New Roman"/>
                <a:cs typeface="Times New Roman"/>
              </a:rPr>
              <a:t>plane </a:t>
            </a:r>
            <a:r>
              <a:rPr sz="1200" spc="-15" dirty="0">
                <a:latin typeface="Times New Roman"/>
                <a:cs typeface="Times New Roman"/>
              </a:rPr>
              <a:t>wall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thickness </a:t>
            </a:r>
            <a:r>
              <a:rPr sz="1200" b="1" i="1" spc="-5" dirty="0">
                <a:latin typeface="Times New Roman"/>
                <a:cs typeface="Times New Roman"/>
              </a:rPr>
              <a:t>L </a:t>
            </a:r>
            <a:r>
              <a:rPr sz="1200" spc="-10" dirty="0">
                <a:latin typeface="Times New Roman"/>
                <a:cs typeface="Times New Roman"/>
              </a:rPr>
              <a:t>subjected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25" dirty="0">
                <a:latin typeface="Times New Roman"/>
                <a:cs typeface="Times New Roman"/>
              </a:rPr>
              <a:t>fluxes </a:t>
            </a:r>
            <a:r>
              <a:rPr sz="2025" b="1" i="1" spc="-217" baseline="4115" dirty="0">
                <a:latin typeface="Times New Roman"/>
                <a:cs typeface="Times New Roman"/>
              </a:rPr>
              <a:t>q</a:t>
            </a:r>
            <a:r>
              <a:rPr sz="2025" spc="-217" baseline="6172" dirty="0">
                <a:latin typeface="MT Extra"/>
                <a:cs typeface="MT Extra"/>
              </a:rPr>
              <a:t></a:t>
            </a:r>
            <a:r>
              <a:rPr sz="1200" spc="-217" baseline="-17361" dirty="0">
                <a:latin typeface="Times New Roman"/>
                <a:cs typeface="Times New Roman"/>
              </a:rPr>
              <a:t>0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2025" b="1" i="1" spc="-195" baseline="2057" dirty="0">
                <a:latin typeface="Times New Roman"/>
                <a:cs typeface="Times New Roman"/>
              </a:rPr>
              <a:t>q</a:t>
            </a:r>
            <a:r>
              <a:rPr sz="2025" spc="-195" baseline="6172" dirty="0">
                <a:latin typeface="MT Extra"/>
                <a:cs typeface="MT Extra"/>
              </a:rPr>
              <a:t></a:t>
            </a:r>
            <a:r>
              <a:rPr sz="1200" b="1" i="1" spc="-195" baseline="-17361" dirty="0">
                <a:latin typeface="Times New Roman"/>
                <a:cs typeface="Times New Roman"/>
              </a:rPr>
              <a:t>L </a:t>
            </a:r>
            <a:r>
              <a:rPr sz="1200" spc="-5" dirty="0">
                <a:latin typeface="Times New Roman"/>
                <a:cs typeface="Times New Roman"/>
              </a:rPr>
              <a:t>at  </a:t>
            </a:r>
            <a:r>
              <a:rPr sz="1200" spc="-10" dirty="0">
                <a:latin typeface="Times New Roman"/>
                <a:cs typeface="Times New Roman"/>
              </a:rPr>
              <a:t>surfaces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10" dirty="0">
                <a:latin typeface="Times New Roman"/>
                <a:cs typeface="Times New Roman"/>
              </a:rPr>
              <a:t>x=0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10" dirty="0">
                <a:latin typeface="Times New Roman"/>
                <a:cs typeface="Times New Roman"/>
              </a:rPr>
              <a:t>x=L </a:t>
            </a:r>
            <a:r>
              <a:rPr sz="1200" spc="-10" dirty="0">
                <a:latin typeface="Times New Roman"/>
                <a:cs typeface="Times New Roman"/>
              </a:rPr>
              <a:t>respectively </a:t>
            </a:r>
            <a:r>
              <a:rPr sz="1200" spc="-5" dirty="0">
                <a:latin typeface="Times New Roman"/>
                <a:cs typeface="Times New Roman"/>
              </a:rPr>
              <a:t>as shown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Fig.(2.10),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20" dirty="0">
                <a:latin typeface="Times New Roman"/>
                <a:cs typeface="Times New Roman"/>
              </a:rPr>
              <a:t>example,  </a:t>
            </a:r>
            <a:r>
              <a:rPr sz="1200" spc="-10" dirty="0">
                <a:latin typeface="Times New Roman"/>
                <a:cs typeface="Times New Roman"/>
              </a:rPr>
              <a:t>Then </a:t>
            </a:r>
            <a:r>
              <a:rPr sz="1200" spc="-5" dirty="0">
                <a:latin typeface="Times New Roman"/>
                <a:cs typeface="Times New Roman"/>
              </a:rPr>
              <a:t>the boundary </a:t>
            </a:r>
            <a:r>
              <a:rPr sz="1200" spc="-10" dirty="0">
                <a:latin typeface="Times New Roman"/>
                <a:cs typeface="Times New Roman"/>
              </a:rPr>
              <a:t>condition </a:t>
            </a:r>
            <a:r>
              <a:rPr sz="1200" spc="-5" dirty="0">
                <a:latin typeface="Times New Roman"/>
                <a:cs typeface="Times New Roman"/>
              </a:rPr>
              <a:t>at a </a:t>
            </a:r>
            <a:r>
              <a:rPr sz="1200" spc="-15" dirty="0">
                <a:latin typeface="Times New Roman"/>
                <a:cs typeface="Times New Roman"/>
              </a:rPr>
              <a:t>boundaries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obtained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follow;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466909" y="9279508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545" y="0"/>
                </a:lnTo>
              </a:path>
            </a:pathLst>
          </a:custGeom>
          <a:ln w="71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191260" y="9251419"/>
            <a:ext cx="74295" cy="1422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50" spc="5" dirty="0">
                <a:latin typeface="Times New Roman"/>
                <a:cs typeface="Times New Roman"/>
              </a:rPr>
              <a:t>0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309364" y="9355652"/>
            <a:ext cx="633095" cy="2260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00" spc="160" dirty="0">
                <a:latin typeface="MT Extra"/>
                <a:cs typeface="MT Extra"/>
              </a:rPr>
              <a:t></a:t>
            </a:r>
            <a:r>
              <a:rPr sz="1300" spc="40" dirty="0">
                <a:latin typeface="Times New Roman"/>
                <a:cs typeface="Times New Roman"/>
              </a:rPr>
              <a:t>(2</a:t>
            </a:r>
            <a:r>
              <a:rPr sz="1300" spc="5" dirty="0">
                <a:latin typeface="Times New Roman"/>
                <a:cs typeface="Times New Roman"/>
              </a:rPr>
              <a:t>.</a:t>
            </a:r>
            <a:r>
              <a:rPr sz="1300" spc="15" dirty="0">
                <a:latin typeface="Times New Roman"/>
                <a:cs typeface="Times New Roman"/>
              </a:rPr>
              <a:t>1</a:t>
            </a:r>
            <a:r>
              <a:rPr sz="1300" spc="45" dirty="0">
                <a:latin typeface="Times New Roman"/>
                <a:cs typeface="Times New Roman"/>
              </a:rPr>
              <a:t>6</a:t>
            </a:r>
            <a:r>
              <a:rPr sz="1300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708908" y="9209347"/>
            <a:ext cx="107950" cy="2260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00" b="1" spc="5" dirty="0">
                <a:latin typeface="Symbol"/>
                <a:cs typeface="Symbol"/>
              </a:rPr>
              <a:t>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245611" y="9587300"/>
            <a:ext cx="257175" cy="2260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00" spc="5" dirty="0">
                <a:latin typeface="Symbol"/>
                <a:cs typeface="Symbol"/>
              </a:rPr>
              <a:t></a:t>
            </a:r>
            <a:r>
              <a:rPr sz="1300" spc="-20" dirty="0">
                <a:latin typeface="Times New Roman"/>
                <a:cs typeface="Times New Roman"/>
              </a:rPr>
              <a:t> </a:t>
            </a:r>
            <a:r>
              <a:rPr sz="1300" spc="5" dirty="0">
                <a:latin typeface="Symbol"/>
                <a:cs typeface="Symbol"/>
              </a:rPr>
              <a:t>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282444" y="9587300"/>
            <a:ext cx="190500" cy="2260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00" spc="10" dirty="0">
                <a:latin typeface="Symbol"/>
                <a:cs typeface="Symbol"/>
              </a:rPr>
              <a:t>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498596" y="9270307"/>
            <a:ext cx="99695" cy="2260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00" i="1" spc="5" dirty="0">
                <a:latin typeface="Times New Roman"/>
                <a:cs typeface="Times New Roman"/>
              </a:rPr>
              <a:t>k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613660" y="9257117"/>
            <a:ext cx="1241425" cy="68707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87325">
              <a:lnSpc>
                <a:spcPct val="100000"/>
              </a:lnSpc>
              <a:spcBef>
                <a:spcPts val="215"/>
              </a:spcBef>
            </a:pPr>
            <a:r>
              <a:rPr sz="1300" dirty="0">
                <a:latin typeface="Symbol"/>
                <a:cs typeface="Symbol"/>
              </a:rPr>
              <a:t></a:t>
            </a:r>
            <a:r>
              <a:rPr sz="1300" i="1" dirty="0">
                <a:latin typeface="Times New Roman"/>
                <a:cs typeface="Times New Roman"/>
              </a:rPr>
              <a:t>x</a:t>
            </a:r>
            <a:endParaRPr sz="13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120"/>
              </a:spcBef>
              <a:tabLst>
                <a:tab pos="918844" algn="l"/>
              </a:tabLst>
            </a:pPr>
            <a:r>
              <a:rPr sz="1300" u="sng" spc="1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1300" i="1" u="sng" spc="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</a:t>
            </a:r>
            <a:r>
              <a:rPr sz="1300" i="1" u="sng" spc="-1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300" u="sng" spc="4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</a:t>
            </a:r>
            <a:r>
              <a:rPr sz="1300" i="1" u="sng" spc="4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L</a:t>
            </a:r>
            <a:r>
              <a:rPr sz="1300" u="sng" spc="4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,</a:t>
            </a:r>
            <a:r>
              <a:rPr sz="1300" u="sng" spc="-1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300" i="1" u="sng" spc="4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</a:t>
            </a:r>
            <a:r>
              <a:rPr sz="1300" u="sng" spc="4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)</a:t>
            </a:r>
            <a:r>
              <a:rPr sz="1300" spc="45" dirty="0">
                <a:latin typeface="Times New Roman"/>
                <a:cs typeface="Times New Roman"/>
              </a:rPr>
              <a:t>	</a:t>
            </a:r>
            <a:r>
              <a:rPr sz="1300" i="1" u="sng" spc="-229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q</a:t>
            </a:r>
            <a:r>
              <a:rPr sz="1950" u="sng" spc="-345" baseline="2136" dirty="0">
                <a:uFill>
                  <a:solidFill>
                    <a:srgbClr val="000000"/>
                  </a:solidFill>
                </a:uFill>
                <a:latin typeface="MT Extra"/>
                <a:cs typeface="MT Extra"/>
              </a:rPr>
              <a:t></a:t>
            </a:r>
            <a:r>
              <a:rPr sz="1950" u="sng" spc="-254" baseline="2136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950" spc="7" baseline="32051" dirty="0">
                <a:latin typeface="Symbol"/>
                <a:cs typeface="Symbol"/>
              </a:rPr>
              <a:t></a:t>
            </a:r>
            <a:endParaRPr sz="1950" baseline="32051">
              <a:latin typeface="Symbol"/>
              <a:cs typeface="Symbol"/>
            </a:endParaRPr>
          </a:p>
          <a:p>
            <a:pPr marL="229870">
              <a:lnSpc>
                <a:spcPct val="100000"/>
              </a:lnSpc>
              <a:spcBef>
                <a:spcPts val="290"/>
              </a:spcBef>
            </a:pPr>
            <a:r>
              <a:rPr sz="1300" spc="15" dirty="0">
                <a:latin typeface="Symbol"/>
                <a:cs typeface="Symbol"/>
              </a:rPr>
              <a:t></a:t>
            </a:r>
            <a:r>
              <a:rPr sz="1300" i="1" spc="15" dirty="0">
                <a:latin typeface="Times New Roman"/>
                <a:cs typeface="Times New Roman"/>
              </a:rPr>
              <a:t>x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681988" y="9257117"/>
            <a:ext cx="572135" cy="68707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R="40640" algn="ctr">
              <a:lnSpc>
                <a:spcPct val="100000"/>
              </a:lnSpc>
              <a:spcBef>
                <a:spcPts val="215"/>
              </a:spcBef>
            </a:pPr>
            <a:r>
              <a:rPr sz="1300" dirty="0">
                <a:latin typeface="Symbol"/>
                <a:cs typeface="Symbol"/>
              </a:rPr>
              <a:t></a:t>
            </a:r>
            <a:r>
              <a:rPr sz="1300" i="1" dirty="0">
                <a:latin typeface="Times New Roman"/>
                <a:cs typeface="Times New Roman"/>
              </a:rPr>
              <a:t>x</a:t>
            </a:r>
            <a:endParaRPr sz="13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1300" u="sng" spc="1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1300" i="1" u="sng" spc="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</a:t>
            </a:r>
            <a:r>
              <a:rPr sz="1300" i="1" u="sng" spc="-1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300" u="sng" spc="4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</a:t>
            </a:r>
            <a:r>
              <a:rPr sz="1300" i="1" u="sng" spc="4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L</a:t>
            </a:r>
            <a:r>
              <a:rPr sz="1300" u="sng" spc="4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,</a:t>
            </a:r>
            <a:r>
              <a:rPr sz="1300" u="sng" spc="-20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300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</a:t>
            </a:r>
            <a:r>
              <a:rPr sz="1300" i="1" spc="-225" dirty="0">
                <a:latin typeface="Times New Roman"/>
                <a:cs typeface="Times New Roman"/>
              </a:rPr>
              <a:t> </a:t>
            </a:r>
            <a:r>
              <a:rPr sz="13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290"/>
              </a:spcBef>
            </a:pPr>
            <a:r>
              <a:rPr sz="1300" spc="15" dirty="0">
                <a:latin typeface="Symbol"/>
                <a:cs typeface="Symbol"/>
              </a:rPr>
              <a:t></a:t>
            </a:r>
            <a:r>
              <a:rPr sz="1300" i="1" spc="15" dirty="0">
                <a:latin typeface="Times New Roman"/>
                <a:cs typeface="Times New Roman"/>
              </a:rPr>
              <a:t>x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250188" y="9047803"/>
            <a:ext cx="2592070" cy="2260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110"/>
              </a:spcBef>
              <a:tabLst>
                <a:tab pos="1367790" algn="l"/>
              </a:tabLst>
            </a:pPr>
            <a:r>
              <a:rPr sz="1950" spc="7" baseline="-32051" dirty="0">
                <a:latin typeface="Symbol"/>
                <a:cs typeface="Symbol"/>
              </a:rPr>
              <a:t></a:t>
            </a:r>
            <a:r>
              <a:rPr sz="1950" spc="89" baseline="-32051" dirty="0">
                <a:latin typeface="Times New Roman"/>
                <a:cs typeface="Times New Roman"/>
              </a:rPr>
              <a:t> </a:t>
            </a:r>
            <a:r>
              <a:rPr sz="1950" spc="60" baseline="-32051" dirty="0">
                <a:latin typeface="Symbol"/>
                <a:cs typeface="Symbol"/>
              </a:rPr>
              <a:t></a:t>
            </a:r>
            <a:r>
              <a:rPr sz="1950" i="1" spc="60" baseline="-32051" dirty="0">
                <a:latin typeface="Times New Roman"/>
                <a:cs typeface="Times New Roman"/>
              </a:rPr>
              <a:t>k</a:t>
            </a:r>
            <a:r>
              <a:rPr sz="1950" i="1" spc="157" baseline="-32051" dirty="0">
                <a:latin typeface="Times New Roman"/>
                <a:cs typeface="Times New Roman"/>
              </a:rPr>
              <a:t> </a:t>
            </a:r>
            <a:r>
              <a:rPr sz="1950" u="sng" baseline="2136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1950" i="1" u="sng" baseline="2136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</a:t>
            </a:r>
            <a:r>
              <a:rPr sz="1950" i="1" u="sng" spc="-150" baseline="2136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950" u="sng" spc="15" baseline="2136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(0,</a:t>
            </a:r>
            <a:r>
              <a:rPr sz="1950" u="sng" spc="-254" baseline="2136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950" i="1" u="sng" baseline="2136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</a:t>
            </a:r>
            <a:r>
              <a:rPr sz="1950" i="1" spc="-315" baseline="2136" dirty="0">
                <a:latin typeface="Times New Roman"/>
                <a:cs typeface="Times New Roman"/>
              </a:rPr>
              <a:t> </a:t>
            </a:r>
            <a:r>
              <a:rPr sz="1950" u="sng" baseline="2136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)</a:t>
            </a:r>
            <a:r>
              <a:rPr sz="1950" spc="157" baseline="2136" dirty="0">
                <a:latin typeface="Times New Roman"/>
                <a:cs typeface="Times New Roman"/>
              </a:rPr>
              <a:t> </a:t>
            </a:r>
            <a:r>
              <a:rPr sz="1950" spc="15" baseline="-32051" dirty="0">
                <a:latin typeface="Symbol"/>
                <a:cs typeface="Symbol"/>
              </a:rPr>
              <a:t></a:t>
            </a:r>
            <a:r>
              <a:rPr sz="1950" spc="15" baseline="-32051" dirty="0">
                <a:latin typeface="Times New Roman"/>
                <a:cs typeface="Times New Roman"/>
              </a:rPr>
              <a:t>	</a:t>
            </a:r>
            <a:r>
              <a:rPr sz="1950" u="sng" spc="22" baseline="2136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1950" i="1" u="sng" spc="22" baseline="2136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 </a:t>
            </a:r>
            <a:r>
              <a:rPr sz="1950" u="sng" spc="15" baseline="2136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(0, </a:t>
            </a:r>
            <a:r>
              <a:rPr sz="1950" i="1" u="sng" spc="67" baseline="2136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</a:t>
            </a:r>
            <a:r>
              <a:rPr sz="1950" u="sng" spc="67" baseline="2136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)</a:t>
            </a:r>
            <a:r>
              <a:rPr sz="1950" spc="67" baseline="2136" dirty="0">
                <a:latin typeface="Times New Roman"/>
                <a:cs typeface="Times New Roman"/>
              </a:rPr>
              <a:t> </a:t>
            </a:r>
            <a:r>
              <a:rPr sz="1950" spc="7" baseline="-32051" dirty="0">
                <a:latin typeface="Symbol"/>
                <a:cs typeface="Symbol"/>
              </a:rPr>
              <a:t></a:t>
            </a:r>
            <a:r>
              <a:rPr sz="1950" spc="7" baseline="-32051" dirty="0">
                <a:latin typeface="Times New Roman"/>
                <a:cs typeface="Times New Roman"/>
              </a:rPr>
              <a:t> </a:t>
            </a:r>
            <a:r>
              <a:rPr sz="1950" spc="7" baseline="-32051" dirty="0">
                <a:latin typeface="Symbol"/>
                <a:cs typeface="Symbol"/>
              </a:rPr>
              <a:t></a:t>
            </a:r>
            <a:r>
              <a:rPr sz="1950" spc="7" baseline="-32051" dirty="0">
                <a:latin typeface="Times New Roman"/>
                <a:cs typeface="Times New Roman"/>
              </a:rPr>
              <a:t> </a:t>
            </a:r>
            <a:r>
              <a:rPr sz="1950" i="1" spc="-195" baseline="4273" dirty="0">
                <a:latin typeface="Times New Roman"/>
                <a:cs typeface="Times New Roman"/>
              </a:rPr>
              <a:t>q</a:t>
            </a:r>
            <a:r>
              <a:rPr sz="1950" spc="-195" baseline="6410" dirty="0">
                <a:latin typeface="MT Extra"/>
                <a:cs typeface="MT Extra"/>
              </a:rPr>
              <a:t></a:t>
            </a:r>
            <a:r>
              <a:rPr sz="1125" spc="-195" baseline="-18518" dirty="0">
                <a:latin typeface="Times New Roman"/>
                <a:cs typeface="Times New Roman"/>
              </a:rPr>
              <a:t>0</a:t>
            </a:r>
            <a:r>
              <a:rPr sz="1125" spc="-172" baseline="-18518" dirty="0">
                <a:latin typeface="Times New Roman"/>
                <a:cs typeface="Times New Roman"/>
              </a:rPr>
              <a:t> </a:t>
            </a:r>
            <a:r>
              <a:rPr sz="1300" spc="5" dirty="0">
                <a:latin typeface="Symbol"/>
                <a:cs typeface="Symbol"/>
              </a:rPr>
              <a:t>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102867" y="9142291"/>
            <a:ext cx="105410" cy="2260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00" i="1" spc="-459" dirty="0">
                <a:latin typeface="Times New Roman"/>
                <a:cs typeface="Times New Roman"/>
              </a:rPr>
              <a:t>q</a:t>
            </a:r>
            <a:r>
              <a:rPr sz="1950" baseline="2136" dirty="0">
                <a:latin typeface="MT Extra"/>
                <a:cs typeface="MT Extra"/>
              </a:rPr>
              <a:t></a:t>
            </a:r>
            <a:endParaRPr sz="1950" baseline="2136">
              <a:latin typeface="MT Extra"/>
              <a:cs typeface="MT Extr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534155" y="9526339"/>
            <a:ext cx="307975" cy="421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92710">
              <a:lnSpc>
                <a:spcPts val="1550"/>
              </a:lnSpc>
              <a:spcBef>
                <a:spcPts val="110"/>
              </a:spcBef>
            </a:pPr>
            <a:r>
              <a:rPr sz="750" i="1" spc="5" dirty="0">
                <a:latin typeface="Times New Roman"/>
                <a:cs typeface="Times New Roman"/>
              </a:rPr>
              <a:t>L</a:t>
            </a:r>
            <a:r>
              <a:rPr sz="750" i="1" spc="30" dirty="0">
                <a:latin typeface="Times New Roman"/>
                <a:cs typeface="Times New Roman"/>
              </a:rPr>
              <a:t> </a:t>
            </a:r>
            <a:r>
              <a:rPr sz="1950" spc="7" baseline="-6410" dirty="0">
                <a:latin typeface="Symbol"/>
                <a:cs typeface="Symbol"/>
              </a:rPr>
              <a:t></a:t>
            </a:r>
            <a:endParaRPr sz="1950" baseline="-6410">
              <a:latin typeface="Symbol"/>
              <a:cs typeface="Symbol"/>
            </a:endParaRPr>
          </a:p>
          <a:p>
            <a:pPr marL="38100">
              <a:lnSpc>
                <a:spcPts val="1550"/>
              </a:lnSpc>
            </a:pPr>
            <a:r>
              <a:rPr sz="1300" i="1" spc="5" dirty="0">
                <a:latin typeface="Times New Roman"/>
                <a:cs typeface="Times New Roman"/>
              </a:rPr>
              <a:t>k</a:t>
            </a:r>
            <a:r>
              <a:rPr sz="1300" i="1" spc="165" dirty="0">
                <a:latin typeface="Times New Roman"/>
                <a:cs typeface="Times New Roman"/>
              </a:rPr>
              <a:t> </a:t>
            </a:r>
            <a:r>
              <a:rPr sz="1300" spc="5" dirty="0">
                <a:latin typeface="Symbol"/>
                <a:cs typeface="Symbol"/>
              </a:rPr>
              <a:t>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077467" y="9587300"/>
            <a:ext cx="601345" cy="2260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1300" i="1" spc="-120" dirty="0">
                <a:latin typeface="Times New Roman"/>
                <a:cs typeface="Times New Roman"/>
              </a:rPr>
              <a:t>q</a:t>
            </a:r>
            <a:r>
              <a:rPr sz="1950" spc="-179" baseline="2136" dirty="0">
                <a:latin typeface="MT Extra"/>
                <a:cs typeface="MT Extra"/>
              </a:rPr>
              <a:t></a:t>
            </a:r>
            <a:r>
              <a:rPr sz="1125" i="1" spc="-179" baseline="-25925" dirty="0">
                <a:latin typeface="Times New Roman"/>
                <a:cs typeface="Times New Roman"/>
              </a:rPr>
              <a:t>L </a:t>
            </a:r>
            <a:r>
              <a:rPr sz="1300" spc="5" dirty="0">
                <a:latin typeface="Symbol"/>
                <a:cs typeface="Symbol"/>
              </a:rPr>
              <a:t>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spc="40" dirty="0">
                <a:latin typeface="Symbol"/>
                <a:cs typeface="Symbol"/>
              </a:rPr>
              <a:t></a:t>
            </a:r>
            <a:r>
              <a:rPr sz="1300" i="1" spc="40" dirty="0">
                <a:latin typeface="Times New Roman"/>
                <a:cs typeface="Times New Roman"/>
              </a:rPr>
              <a:t>k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315711" y="5682488"/>
            <a:ext cx="1600199" cy="13136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5248147" y="7001764"/>
            <a:ext cx="1664335" cy="47180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 algn="ctr">
              <a:lnSpc>
                <a:spcPct val="96000"/>
              </a:lnSpc>
              <a:spcBef>
                <a:spcPts val="155"/>
              </a:spcBef>
            </a:pPr>
            <a:r>
              <a:rPr sz="1000" b="1" i="1" dirty="0">
                <a:latin typeface="Times New Roman"/>
                <a:cs typeface="Times New Roman"/>
              </a:rPr>
              <a:t>Fig.(2.9) </a:t>
            </a:r>
            <a:r>
              <a:rPr sz="1000" b="1" i="1" spc="-5" dirty="0">
                <a:latin typeface="Times New Roman"/>
                <a:cs typeface="Times New Roman"/>
              </a:rPr>
              <a:t>Specified</a:t>
            </a:r>
            <a:r>
              <a:rPr sz="1000" b="1" i="1" spc="-3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temperature  </a:t>
            </a:r>
            <a:r>
              <a:rPr sz="1000" b="1" i="1" dirty="0">
                <a:latin typeface="Times New Roman"/>
                <a:cs typeface="Times New Roman"/>
              </a:rPr>
              <a:t>boundary conditions on </a:t>
            </a:r>
            <a:r>
              <a:rPr sz="1000" b="1" i="1" spc="-5" dirty="0">
                <a:latin typeface="Times New Roman"/>
                <a:cs typeface="Times New Roman"/>
              </a:rPr>
              <a:t>both  </a:t>
            </a:r>
            <a:r>
              <a:rPr sz="1000" b="1" i="1" dirty="0">
                <a:latin typeface="Times New Roman"/>
                <a:cs typeface="Times New Roman"/>
              </a:rPr>
              <a:t>surfaces of a </a:t>
            </a:r>
            <a:r>
              <a:rPr sz="1000" b="1" i="1" spc="-5" dirty="0">
                <a:latin typeface="Times New Roman"/>
                <a:cs typeface="Times New Roman"/>
              </a:rPr>
              <a:t>plane</a:t>
            </a:r>
            <a:r>
              <a:rPr sz="1000" b="1" i="1" spc="-5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wall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5202935" y="7596631"/>
            <a:ext cx="1719071" cy="1905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5287771" y="9507219"/>
            <a:ext cx="1561465" cy="47180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algn="ctr">
              <a:lnSpc>
                <a:spcPts val="1150"/>
              </a:lnSpc>
              <a:spcBef>
                <a:spcPts val="185"/>
              </a:spcBef>
            </a:pPr>
            <a:r>
              <a:rPr sz="1000" b="1" i="1" dirty="0">
                <a:latin typeface="Times New Roman"/>
                <a:cs typeface="Times New Roman"/>
              </a:rPr>
              <a:t>Fig.(2.10) </a:t>
            </a:r>
            <a:r>
              <a:rPr sz="1000" b="1" i="1" spc="-5" dirty="0">
                <a:latin typeface="Times New Roman"/>
                <a:cs typeface="Times New Roman"/>
              </a:rPr>
              <a:t>Specified heat</a:t>
            </a:r>
            <a:r>
              <a:rPr sz="1000" b="1" i="1" spc="-4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flux  </a:t>
            </a:r>
            <a:r>
              <a:rPr sz="1000" b="1" i="1" dirty="0">
                <a:latin typeface="Times New Roman"/>
                <a:cs typeface="Times New Roman"/>
              </a:rPr>
              <a:t>boundary conditions on </a:t>
            </a:r>
            <a:r>
              <a:rPr sz="1000" b="1" i="1" spc="-5" dirty="0">
                <a:latin typeface="Times New Roman"/>
                <a:cs typeface="Times New Roman"/>
              </a:rPr>
              <a:t>both  </a:t>
            </a:r>
            <a:r>
              <a:rPr sz="1000" b="1" i="1" dirty="0">
                <a:latin typeface="Times New Roman"/>
                <a:cs typeface="Times New Roman"/>
              </a:rPr>
              <a:t>surfaces of a </a:t>
            </a:r>
            <a:r>
              <a:rPr sz="1000" b="1" i="1" spc="-5" dirty="0">
                <a:latin typeface="Times New Roman"/>
                <a:cs typeface="Times New Roman"/>
              </a:rPr>
              <a:t>plane</a:t>
            </a:r>
            <a:r>
              <a:rPr sz="1000" b="1" i="1" spc="-6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wall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21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904" y="339343"/>
            <a:ext cx="6291072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5904" y="339343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895" y="415544"/>
            <a:ext cx="6291072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1895" y="415544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0936" y="49174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3" y="228600"/>
                </a:lnTo>
                <a:lnTo>
                  <a:pt x="628802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30936" y="778255"/>
            <a:ext cx="4572000" cy="9202420"/>
          </a:xfrm>
          <a:custGeom>
            <a:avLst/>
            <a:gdLst/>
            <a:ahLst/>
            <a:cxnLst/>
            <a:rect l="l" t="t" r="r" b="b"/>
            <a:pathLst>
              <a:path w="4572000" h="9202420">
                <a:moveTo>
                  <a:pt x="0" y="9201912"/>
                </a:moveTo>
                <a:lnTo>
                  <a:pt x="4572000" y="9201912"/>
                </a:lnTo>
                <a:lnTo>
                  <a:pt x="4572000" y="0"/>
                </a:lnTo>
                <a:lnTo>
                  <a:pt x="0" y="0"/>
                </a:lnTo>
                <a:lnTo>
                  <a:pt x="0" y="9201912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18236" y="377533"/>
            <a:ext cx="6301740" cy="93218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770"/>
              </a:spcBef>
              <a:tabLst>
                <a:tab pos="4306570" algn="l"/>
              </a:tabLst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1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Two	</a:t>
            </a:r>
            <a:r>
              <a:rPr sz="1400" b="1" i="1" spc="-5" dirty="0">
                <a:latin typeface="Times New Roman"/>
                <a:cs typeface="Times New Roman"/>
              </a:rPr>
              <a:t>Heat Conduction</a:t>
            </a:r>
            <a:r>
              <a:rPr sz="1400" b="1" i="1" spc="-50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Equation</a:t>
            </a:r>
            <a:endParaRPr sz="1400">
              <a:latin typeface="Times New Roman"/>
              <a:cs typeface="Times New Roman"/>
            </a:endParaRPr>
          </a:p>
          <a:p>
            <a:pPr marL="12700" marR="1703070" algn="just">
              <a:lnSpc>
                <a:spcPct val="95800"/>
              </a:lnSpc>
              <a:spcBef>
                <a:spcPts val="645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Note1-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very important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20" dirty="0">
                <a:latin typeface="Times New Roman"/>
                <a:cs typeface="Times New Roman"/>
              </a:rPr>
              <a:t>have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10" dirty="0">
                <a:latin typeface="Times New Roman"/>
                <a:cs typeface="Times New Roman"/>
              </a:rPr>
              <a:t>correct </a:t>
            </a:r>
            <a:r>
              <a:rPr sz="1200" i="1" spc="-5" dirty="0">
                <a:latin typeface="Times New Roman"/>
                <a:cs typeface="Times New Roman"/>
              </a:rPr>
              <a:t>sign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specified </a:t>
            </a:r>
            <a:r>
              <a:rPr sz="1200" spc="-10" dirty="0">
                <a:latin typeface="Times New Roman"/>
                <a:cs typeface="Times New Roman"/>
              </a:rPr>
              <a:t>heat  </a:t>
            </a:r>
            <a:r>
              <a:rPr sz="1200" spc="-25" dirty="0">
                <a:latin typeface="Times New Roman"/>
                <a:cs typeface="Times New Roman"/>
              </a:rPr>
              <a:t>flux </a:t>
            </a:r>
            <a:r>
              <a:rPr sz="1200" spc="-20" dirty="0">
                <a:latin typeface="Times New Roman"/>
                <a:cs typeface="Times New Roman"/>
              </a:rPr>
              <a:t>since </a:t>
            </a:r>
            <a:r>
              <a:rPr sz="1200" spc="-5" dirty="0">
                <a:latin typeface="Times New Roman"/>
                <a:cs typeface="Times New Roman"/>
              </a:rPr>
              <a:t>the wrong </a:t>
            </a:r>
            <a:r>
              <a:rPr sz="1200" spc="-15" dirty="0">
                <a:latin typeface="Times New Roman"/>
                <a:cs typeface="Times New Roman"/>
              </a:rPr>
              <a:t>sign </a:t>
            </a:r>
            <a:r>
              <a:rPr sz="1200" spc="-25" dirty="0">
                <a:latin typeface="Times New Roman"/>
                <a:cs typeface="Times New Roman"/>
              </a:rPr>
              <a:t>will </a:t>
            </a:r>
            <a:r>
              <a:rPr sz="1200" spc="-20" dirty="0">
                <a:latin typeface="Times New Roman"/>
                <a:cs typeface="Times New Roman"/>
              </a:rPr>
              <a:t>invert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direction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15" dirty="0">
                <a:latin typeface="Times New Roman"/>
                <a:cs typeface="Times New Roman"/>
              </a:rPr>
              <a:t>and  </a:t>
            </a:r>
            <a:r>
              <a:rPr sz="1200" spc="-5" dirty="0">
                <a:latin typeface="Times New Roman"/>
                <a:cs typeface="Times New Roman"/>
              </a:rPr>
              <a:t>cause the </a:t>
            </a:r>
            <a:r>
              <a:rPr sz="1200" i="1" spc="-5" dirty="0">
                <a:latin typeface="Times New Roman"/>
                <a:cs typeface="Times New Roman"/>
              </a:rPr>
              <a:t>heat gain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interpreted as </a:t>
            </a:r>
            <a:r>
              <a:rPr sz="1200" i="1" spc="-5" dirty="0">
                <a:latin typeface="Times New Roman"/>
                <a:cs typeface="Times New Roman"/>
              </a:rPr>
              <a:t>heat loss </a:t>
            </a:r>
            <a:r>
              <a:rPr sz="1200" spc="-5" dirty="0">
                <a:latin typeface="Times New Roman"/>
                <a:cs typeface="Times New Roman"/>
              </a:rPr>
              <a:t>as shown </a:t>
            </a:r>
            <a:r>
              <a:rPr sz="1200" spc="-25" dirty="0">
                <a:latin typeface="Times New Roman"/>
                <a:cs typeface="Times New Roman"/>
              </a:rPr>
              <a:t>in</a:t>
            </a:r>
            <a:r>
              <a:rPr sz="1200" spc="1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Fig.(2.10).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8236" y="1274571"/>
            <a:ext cx="45986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Note2-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There are </a:t>
            </a:r>
            <a:r>
              <a:rPr sz="1200" spc="-10" dirty="0">
                <a:latin typeface="Times New Roman"/>
                <a:cs typeface="Times New Roman"/>
              </a:rPr>
              <a:t>some </a:t>
            </a:r>
            <a:r>
              <a:rPr sz="1200" i="1" spc="-5" dirty="0">
                <a:latin typeface="Times New Roman"/>
                <a:cs typeface="Times New Roman"/>
              </a:rPr>
              <a:t>special cases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i="1" spc="-5" dirty="0">
                <a:latin typeface="Times New Roman"/>
                <a:cs typeface="Times New Roman"/>
              </a:rPr>
              <a:t>specified heat </a:t>
            </a:r>
            <a:r>
              <a:rPr sz="1200" i="1" spc="5" dirty="0">
                <a:latin typeface="Times New Roman"/>
                <a:cs typeface="Times New Roman"/>
              </a:rPr>
              <a:t>flux</a:t>
            </a:r>
            <a:r>
              <a:rPr sz="1200" i="1" spc="28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boundary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8236" y="1399540"/>
            <a:ext cx="3006725" cy="49530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200" i="1" spc="-5" dirty="0">
                <a:latin typeface="Times New Roman"/>
                <a:cs typeface="Times New Roman"/>
              </a:rPr>
              <a:t>condition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follow;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sz="1200" b="1" i="1" spc="-5" dirty="0">
                <a:latin typeface="Times New Roman"/>
                <a:cs typeface="Times New Roman"/>
              </a:rPr>
              <a:t>- Special </a:t>
            </a:r>
            <a:r>
              <a:rPr sz="1200" b="1" i="1" spc="-10" dirty="0">
                <a:latin typeface="Times New Roman"/>
                <a:cs typeface="Times New Roman"/>
              </a:rPr>
              <a:t>Case1: </a:t>
            </a:r>
            <a:r>
              <a:rPr sz="1200" b="1" i="1" spc="-5" dirty="0">
                <a:latin typeface="Times New Roman"/>
                <a:cs typeface="Times New Roman"/>
              </a:rPr>
              <a:t>Insulated Boundary</a:t>
            </a:r>
            <a:r>
              <a:rPr sz="1200" b="1" i="1" spc="114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Condition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8236" y="1859788"/>
            <a:ext cx="4603750" cy="12598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158115" algn="just">
              <a:lnSpc>
                <a:spcPct val="95800"/>
              </a:lnSpc>
              <a:spcBef>
                <a:spcPts val="160"/>
              </a:spcBef>
            </a:pPr>
            <a:r>
              <a:rPr sz="1200" spc="-10" dirty="0">
                <a:latin typeface="Times New Roman"/>
                <a:cs typeface="Times New Roman"/>
              </a:rPr>
              <a:t>Some surfaces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spc="-20" dirty="0">
                <a:latin typeface="Times New Roman"/>
                <a:cs typeface="Times New Roman"/>
              </a:rPr>
              <a:t>commonly </a:t>
            </a:r>
            <a:r>
              <a:rPr sz="1200" spc="-15" dirty="0">
                <a:latin typeface="Times New Roman"/>
                <a:cs typeface="Times New Roman"/>
              </a:rPr>
              <a:t>insulated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practice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order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35" dirty="0">
                <a:latin typeface="Times New Roman"/>
                <a:cs typeface="Times New Roman"/>
              </a:rPr>
              <a:t>minimize  </a:t>
            </a:r>
            <a:r>
              <a:rPr sz="1200" spc="-10" dirty="0">
                <a:latin typeface="Times New Roman"/>
                <a:cs typeface="Times New Roman"/>
              </a:rPr>
              <a:t>heat loss </a:t>
            </a:r>
            <a:r>
              <a:rPr sz="1200" spc="5" dirty="0">
                <a:latin typeface="Times New Roman"/>
                <a:cs typeface="Times New Roman"/>
              </a:rPr>
              <a:t>(or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20" dirty="0">
                <a:latin typeface="Times New Roman"/>
                <a:cs typeface="Times New Roman"/>
              </a:rPr>
              <a:t>gain)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15" dirty="0">
                <a:latin typeface="Times New Roman"/>
                <a:cs typeface="Times New Roman"/>
              </a:rPr>
              <a:t>them. </a:t>
            </a:r>
            <a:r>
              <a:rPr sz="1200" spc="-10" dirty="0">
                <a:latin typeface="Times New Roman"/>
                <a:cs typeface="Times New Roman"/>
              </a:rPr>
              <a:t>Insulation </a:t>
            </a:r>
            <a:r>
              <a:rPr sz="1200" spc="-5" dirty="0">
                <a:latin typeface="Times New Roman"/>
                <a:cs typeface="Times New Roman"/>
              </a:rPr>
              <a:t>reduces </a:t>
            </a:r>
            <a:r>
              <a:rPr sz="1200" spc="-10" dirty="0">
                <a:latin typeface="Times New Roman"/>
                <a:cs typeface="Times New Roman"/>
              </a:rPr>
              <a:t>heat transfer but  </a:t>
            </a:r>
            <a:r>
              <a:rPr sz="1200" dirty="0">
                <a:latin typeface="Times New Roman"/>
                <a:cs typeface="Times New Roman"/>
              </a:rPr>
              <a:t>does </a:t>
            </a:r>
            <a:r>
              <a:rPr sz="1200" spc="-5" dirty="0">
                <a:latin typeface="Times New Roman"/>
                <a:cs typeface="Times New Roman"/>
              </a:rPr>
              <a:t>not totally </a:t>
            </a:r>
            <a:r>
              <a:rPr sz="1200" spc="-25" dirty="0">
                <a:latin typeface="Times New Roman"/>
                <a:cs typeface="Times New Roman"/>
              </a:rPr>
              <a:t>eliminate it </a:t>
            </a:r>
            <a:r>
              <a:rPr sz="1200" spc="-20" dirty="0">
                <a:latin typeface="Times New Roman"/>
                <a:cs typeface="Times New Roman"/>
              </a:rPr>
              <a:t>unless </a:t>
            </a:r>
            <a:r>
              <a:rPr sz="1200" spc="-10" dirty="0">
                <a:latin typeface="Times New Roman"/>
                <a:cs typeface="Times New Roman"/>
              </a:rPr>
              <a:t>its </a:t>
            </a:r>
            <a:r>
              <a:rPr sz="1200" spc="-15" dirty="0">
                <a:latin typeface="Times New Roman"/>
                <a:cs typeface="Times New Roman"/>
              </a:rPr>
              <a:t>thickness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30" dirty="0">
                <a:latin typeface="Times New Roman"/>
                <a:cs typeface="Times New Roman"/>
              </a:rPr>
              <a:t>infinity. </a:t>
            </a:r>
            <a:r>
              <a:rPr sz="1200" spc="-5" dirty="0">
                <a:latin typeface="Times New Roman"/>
                <a:cs typeface="Times New Roman"/>
              </a:rPr>
              <a:t>However, </a:t>
            </a:r>
            <a:r>
              <a:rPr sz="1200" spc="-10" dirty="0">
                <a:latin typeface="Times New Roman"/>
                <a:cs typeface="Times New Roman"/>
              </a:rPr>
              <a:t>heat  transfer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a properly </a:t>
            </a:r>
            <a:r>
              <a:rPr sz="1200" spc="-15" dirty="0">
                <a:latin typeface="Times New Roman"/>
                <a:cs typeface="Times New Roman"/>
              </a:rPr>
              <a:t>insulated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dirty="0">
                <a:latin typeface="Times New Roman"/>
                <a:cs typeface="Times New Roman"/>
              </a:rPr>
              <a:t>taken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zero </a:t>
            </a:r>
            <a:r>
              <a:rPr sz="1200" spc="-20" dirty="0">
                <a:latin typeface="Times New Roman"/>
                <a:cs typeface="Times New Roman"/>
              </a:rPr>
              <a:t>since  </a:t>
            </a:r>
            <a:r>
              <a:rPr sz="1200" dirty="0">
                <a:latin typeface="Times New Roman"/>
                <a:cs typeface="Times New Roman"/>
              </a:rPr>
              <a:t>adequate </a:t>
            </a:r>
            <a:r>
              <a:rPr sz="1200" spc="-15" dirty="0">
                <a:latin typeface="Times New Roman"/>
                <a:cs typeface="Times New Roman"/>
              </a:rPr>
              <a:t>insulation </a:t>
            </a:r>
            <a:r>
              <a:rPr sz="1200" spc="-5" dirty="0">
                <a:latin typeface="Times New Roman"/>
                <a:cs typeface="Times New Roman"/>
              </a:rPr>
              <a:t>reduces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25" dirty="0">
                <a:latin typeface="Times New Roman"/>
                <a:cs typeface="Times New Roman"/>
              </a:rPr>
              <a:t>negligible  </a:t>
            </a:r>
            <a:r>
              <a:rPr sz="1200" spc="-20" dirty="0">
                <a:latin typeface="Times New Roman"/>
                <a:cs typeface="Times New Roman"/>
              </a:rPr>
              <a:t>levels. </a:t>
            </a:r>
            <a:r>
              <a:rPr sz="1200" spc="-5" dirty="0">
                <a:latin typeface="Times New Roman"/>
                <a:cs typeface="Times New Roman"/>
              </a:rPr>
              <a:t>Therefore, a </a:t>
            </a:r>
            <a:r>
              <a:rPr sz="1200" spc="-20" dirty="0">
                <a:latin typeface="Times New Roman"/>
                <a:cs typeface="Times New Roman"/>
              </a:rPr>
              <a:t>well-insulated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modeled </a:t>
            </a:r>
            <a:r>
              <a:rPr sz="1200" spc="-5" dirty="0">
                <a:latin typeface="Times New Roman"/>
                <a:cs typeface="Times New Roman"/>
              </a:rPr>
              <a:t>as a </a:t>
            </a:r>
            <a:r>
              <a:rPr sz="1200" spc="-10" dirty="0">
                <a:latin typeface="Times New Roman"/>
                <a:cs typeface="Times New Roman"/>
              </a:rPr>
              <a:t>surface  with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0" dirty="0">
                <a:latin typeface="Times New Roman"/>
                <a:cs typeface="Times New Roman"/>
              </a:rPr>
              <a:t>specified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25" dirty="0">
                <a:latin typeface="Times New Roman"/>
                <a:cs typeface="Times New Roman"/>
              </a:rPr>
              <a:t>flux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zero. </a:t>
            </a:r>
            <a:r>
              <a:rPr sz="1200" spc="-10" dirty="0">
                <a:latin typeface="Times New Roman"/>
                <a:cs typeface="Times New Roman"/>
              </a:rPr>
              <a:t>Then </a:t>
            </a:r>
            <a:r>
              <a:rPr sz="1200" spc="-5" dirty="0">
                <a:latin typeface="Times New Roman"/>
                <a:cs typeface="Times New Roman"/>
              </a:rPr>
              <a:t>the boundary </a:t>
            </a:r>
            <a:r>
              <a:rPr sz="1200" spc="-10" dirty="0">
                <a:latin typeface="Times New Roman"/>
                <a:cs typeface="Times New Roman"/>
              </a:rPr>
              <a:t>condition </a:t>
            </a:r>
            <a:r>
              <a:rPr sz="1200" spc="5" dirty="0">
                <a:latin typeface="Times New Roman"/>
                <a:cs typeface="Times New Roman"/>
              </a:rPr>
              <a:t>on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18236" y="3085083"/>
            <a:ext cx="4596130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390"/>
              </a:lnSpc>
              <a:spcBef>
                <a:spcPts val="185"/>
              </a:spcBef>
            </a:pPr>
            <a:r>
              <a:rPr sz="1200" spc="-10" dirty="0">
                <a:latin typeface="Times New Roman"/>
                <a:cs typeface="Times New Roman"/>
              </a:rPr>
              <a:t>perfectly </a:t>
            </a:r>
            <a:r>
              <a:rPr sz="1200" spc="-15" dirty="0">
                <a:latin typeface="Times New Roman"/>
                <a:cs typeface="Times New Roman"/>
              </a:rPr>
              <a:t>insulated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i="1" spc="-5" dirty="0">
                <a:latin typeface="Times New Roman"/>
                <a:cs typeface="Times New Roman"/>
              </a:rPr>
              <a:t>x </a:t>
            </a:r>
            <a:r>
              <a:rPr sz="1200" spc="-5" dirty="0">
                <a:latin typeface="Times New Roman"/>
                <a:cs typeface="Times New Roman"/>
              </a:rPr>
              <a:t>= 0 as shown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Fig.(2.11),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20" dirty="0">
                <a:latin typeface="Times New Roman"/>
                <a:cs typeface="Times New Roman"/>
              </a:rPr>
              <a:t>example, 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expressed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follow;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673542" y="3685285"/>
            <a:ext cx="545465" cy="0"/>
          </a:xfrm>
          <a:custGeom>
            <a:avLst/>
            <a:gdLst/>
            <a:ahLst/>
            <a:cxnLst/>
            <a:rect l="l" t="t" r="r" b="b"/>
            <a:pathLst>
              <a:path w="545464">
                <a:moveTo>
                  <a:pt x="0" y="0"/>
                </a:moveTo>
                <a:lnTo>
                  <a:pt x="545211" y="0"/>
                </a:lnTo>
              </a:path>
            </a:pathLst>
          </a:custGeom>
          <a:ln w="70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100006" y="3685285"/>
            <a:ext cx="545465" cy="0"/>
          </a:xfrm>
          <a:custGeom>
            <a:avLst/>
            <a:gdLst/>
            <a:ahLst/>
            <a:cxnLst/>
            <a:rect l="l" t="t" r="r" b="b"/>
            <a:pathLst>
              <a:path w="545464">
                <a:moveTo>
                  <a:pt x="0" y="0"/>
                </a:moveTo>
                <a:lnTo>
                  <a:pt x="545401" y="0"/>
                </a:lnTo>
              </a:path>
            </a:pathLst>
          </a:custGeom>
          <a:ln w="709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255011" y="3546610"/>
            <a:ext cx="2802890" cy="2254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399415" algn="l"/>
                <a:tab pos="1438910" algn="l"/>
                <a:tab pos="2179320" algn="l"/>
              </a:tabLst>
            </a:pPr>
            <a:r>
              <a:rPr sz="1300" spc="5" dirty="0">
                <a:latin typeface="Symbol"/>
                <a:cs typeface="Symbol"/>
              </a:rPr>
              <a:t></a:t>
            </a:r>
            <a:r>
              <a:rPr sz="1300" spc="3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0	,</a:t>
            </a:r>
            <a:r>
              <a:rPr sz="1300" spc="-150" dirty="0">
                <a:latin typeface="Times New Roman"/>
                <a:cs typeface="Times New Roman"/>
              </a:rPr>
              <a:t> </a:t>
            </a:r>
            <a:r>
              <a:rPr sz="1300" i="1" spc="35" dirty="0">
                <a:latin typeface="Times New Roman"/>
                <a:cs typeface="Times New Roman"/>
              </a:rPr>
              <a:t>or</a:t>
            </a:r>
            <a:r>
              <a:rPr sz="1300" spc="35" dirty="0">
                <a:latin typeface="Times New Roman"/>
                <a:cs typeface="Times New Roman"/>
              </a:rPr>
              <a:t>;	</a:t>
            </a:r>
            <a:r>
              <a:rPr sz="1300" spc="5" dirty="0">
                <a:latin typeface="Symbol"/>
                <a:cs typeface="Symbol"/>
              </a:rPr>
              <a:t></a:t>
            </a:r>
            <a:r>
              <a:rPr sz="1300" spc="4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0	</a:t>
            </a:r>
            <a:r>
              <a:rPr sz="1300" spc="45" dirty="0">
                <a:latin typeface="MT Extra"/>
                <a:cs typeface="MT Extra"/>
              </a:rPr>
              <a:t></a:t>
            </a:r>
            <a:r>
              <a:rPr sz="1300" spc="45" dirty="0">
                <a:latin typeface="Times New Roman"/>
                <a:cs typeface="Times New Roman"/>
              </a:rPr>
              <a:t>(2.17)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852676" y="3677674"/>
            <a:ext cx="1608455" cy="2254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438910" algn="l"/>
              </a:tabLst>
            </a:pPr>
            <a:r>
              <a:rPr sz="1300" dirty="0">
                <a:latin typeface="Symbol"/>
                <a:cs typeface="Symbol"/>
              </a:rPr>
              <a:t></a:t>
            </a:r>
            <a:r>
              <a:rPr sz="1300" i="1" dirty="0">
                <a:latin typeface="Times New Roman"/>
                <a:cs typeface="Times New Roman"/>
              </a:rPr>
              <a:t>x	</a:t>
            </a:r>
            <a:r>
              <a:rPr sz="1300" dirty="0">
                <a:latin typeface="Symbol"/>
                <a:cs typeface="Symbol"/>
              </a:rPr>
              <a:t></a:t>
            </a:r>
            <a:r>
              <a:rPr sz="1300" i="1" dirty="0">
                <a:latin typeface="Times New Roman"/>
                <a:cs typeface="Times New Roman"/>
              </a:rPr>
              <a:t>x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669795" y="3442978"/>
            <a:ext cx="1976755" cy="2254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438910" algn="l"/>
              </a:tabLst>
            </a:pPr>
            <a:r>
              <a:rPr sz="1300" spc="15" dirty="0">
                <a:latin typeface="Symbol"/>
                <a:cs typeface="Symbol"/>
              </a:rPr>
              <a:t></a:t>
            </a:r>
            <a:r>
              <a:rPr sz="1300" i="1" spc="15" dirty="0">
                <a:latin typeface="Times New Roman"/>
                <a:cs typeface="Times New Roman"/>
              </a:rPr>
              <a:t>T</a:t>
            </a:r>
            <a:r>
              <a:rPr sz="1300" i="1" spc="-120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Times New Roman"/>
                <a:cs typeface="Times New Roman"/>
              </a:rPr>
              <a:t>(0,</a:t>
            </a:r>
            <a:r>
              <a:rPr sz="1300" spc="-145" dirty="0">
                <a:latin typeface="Times New Roman"/>
                <a:cs typeface="Times New Roman"/>
              </a:rPr>
              <a:t> </a:t>
            </a:r>
            <a:r>
              <a:rPr sz="1300" i="1" spc="45" dirty="0">
                <a:latin typeface="Times New Roman"/>
                <a:cs typeface="Times New Roman"/>
              </a:rPr>
              <a:t>t</a:t>
            </a:r>
            <a:r>
              <a:rPr sz="1300" spc="45" dirty="0">
                <a:latin typeface="Times New Roman"/>
                <a:cs typeface="Times New Roman"/>
              </a:rPr>
              <a:t>)	</a:t>
            </a:r>
            <a:r>
              <a:rPr sz="1300" spc="15" dirty="0">
                <a:latin typeface="Symbol"/>
                <a:cs typeface="Symbol"/>
              </a:rPr>
              <a:t></a:t>
            </a:r>
            <a:r>
              <a:rPr sz="1300" i="1" spc="15" dirty="0">
                <a:latin typeface="Times New Roman"/>
                <a:cs typeface="Times New Roman"/>
              </a:rPr>
              <a:t>T</a:t>
            </a:r>
            <a:r>
              <a:rPr sz="1300" i="1" spc="-155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Times New Roman"/>
                <a:cs typeface="Times New Roman"/>
              </a:rPr>
              <a:t>(0,</a:t>
            </a:r>
            <a:r>
              <a:rPr sz="1300" spc="-180" dirty="0">
                <a:latin typeface="Times New Roman"/>
                <a:cs typeface="Times New Roman"/>
              </a:rPr>
              <a:t> </a:t>
            </a:r>
            <a:r>
              <a:rPr sz="1300" i="1" spc="45" dirty="0">
                <a:latin typeface="Times New Roman"/>
                <a:cs typeface="Times New Roman"/>
              </a:rPr>
              <a:t>t</a:t>
            </a:r>
            <a:r>
              <a:rPr sz="1300" spc="45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77467" y="3546610"/>
            <a:ext cx="589280" cy="2254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1300" i="1" spc="-130" dirty="0">
                <a:latin typeface="Times New Roman"/>
                <a:cs typeface="Times New Roman"/>
              </a:rPr>
              <a:t>q</a:t>
            </a:r>
            <a:r>
              <a:rPr sz="1950" spc="-195" baseline="2136" dirty="0">
                <a:latin typeface="MT Extra"/>
                <a:cs typeface="MT Extra"/>
              </a:rPr>
              <a:t></a:t>
            </a:r>
            <a:r>
              <a:rPr sz="1125" spc="-195" baseline="-25925" dirty="0">
                <a:latin typeface="Times New Roman"/>
                <a:cs typeface="Times New Roman"/>
              </a:rPr>
              <a:t>0 </a:t>
            </a:r>
            <a:r>
              <a:rPr sz="1300" spc="5" dirty="0">
                <a:latin typeface="Symbol"/>
                <a:cs typeface="Symbol"/>
              </a:rPr>
              <a:t>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spc="35" dirty="0">
                <a:latin typeface="Symbol"/>
                <a:cs typeface="Symbol"/>
              </a:rPr>
              <a:t></a:t>
            </a:r>
            <a:r>
              <a:rPr sz="1300" i="1" spc="35" dirty="0">
                <a:latin typeface="Times New Roman"/>
                <a:cs typeface="Times New Roman"/>
              </a:rPr>
              <a:t>k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18236" y="3865371"/>
            <a:ext cx="45986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That </a:t>
            </a:r>
            <a:r>
              <a:rPr sz="1200" spc="-20" dirty="0">
                <a:latin typeface="Times New Roman"/>
                <a:cs typeface="Times New Roman"/>
              </a:rPr>
              <a:t>is, </a:t>
            </a:r>
            <a:r>
              <a:rPr sz="1200" i="1" spc="-5" dirty="0">
                <a:latin typeface="Times New Roman"/>
                <a:cs typeface="Times New Roman"/>
              </a:rPr>
              <a:t>on an insulated surface, the </a:t>
            </a:r>
            <a:r>
              <a:rPr sz="1200" i="1" dirty="0">
                <a:latin typeface="Times New Roman"/>
                <a:cs typeface="Times New Roman"/>
              </a:rPr>
              <a:t>first </a:t>
            </a:r>
            <a:r>
              <a:rPr sz="1200" i="1" spc="-5" dirty="0">
                <a:latin typeface="Times New Roman"/>
                <a:cs typeface="Times New Roman"/>
              </a:rPr>
              <a:t>derivative of temperature</a:t>
            </a:r>
            <a:r>
              <a:rPr sz="1200" i="1" spc="240" dirty="0">
                <a:latin typeface="Times New Roman"/>
                <a:cs typeface="Times New Roman"/>
              </a:rPr>
              <a:t> </a:t>
            </a:r>
            <a:r>
              <a:rPr sz="1200" i="1" spc="-20" dirty="0">
                <a:latin typeface="Times New Roman"/>
                <a:cs typeface="Times New Roman"/>
              </a:rPr>
              <a:t>with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18236" y="4042155"/>
            <a:ext cx="4599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10" dirty="0">
                <a:latin typeface="Times New Roman"/>
                <a:cs typeface="Times New Roman"/>
              </a:rPr>
              <a:t>respect</a:t>
            </a:r>
            <a:r>
              <a:rPr sz="1200" i="1" spc="18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to</a:t>
            </a:r>
            <a:r>
              <a:rPr sz="1200" i="1" spc="18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the</a:t>
            </a:r>
            <a:r>
              <a:rPr sz="1200" i="1" spc="16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space</a:t>
            </a:r>
            <a:r>
              <a:rPr sz="1200" i="1" spc="16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variable</a:t>
            </a:r>
            <a:r>
              <a:rPr sz="1200" i="1" spc="16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(the</a:t>
            </a:r>
            <a:r>
              <a:rPr sz="1200" i="1" spc="15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temperature</a:t>
            </a:r>
            <a:r>
              <a:rPr sz="1200" i="1" spc="16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gradient)</a:t>
            </a:r>
            <a:r>
              <a:rPr sz="1200" i="1" spc="17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in</a:t>
            </a:r>
            <a:r>
              <a:rPr sz="1200" i="1" spc="16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the</a:t>
            </a:r>
            <a:r>
              <a:rPr sz="1200" i="1" spc="16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direction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18236" y="4161027"/>
            <a:ext cx="2412365" cy="50101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1200" i="1" spc="-5" dirty="0">
                <a:latin typeface="Times New Roman"/>
                <a:cs typeface="Times New Roman"/>
              </a:rPr>
              <a:t>normal to the insulated surface is</a:t>
            </a:r>
            <a:r>
              <a:rPr sz="1200" i="1" spc="95" dirty="0">
                <a:latin typeface="Times New Roman"/>
                <a:cs typeface="Times New Roman"/>
              </a:rPr>
              <a:t> </a:t>
            </a:r>
            <a:r>
              <a:rPr sz="1200" i="1" spc="-10" dirty="0">
                <a:latin typeface="Times New Roman"/>
                <a:cs typeface="Times New Roman"/>
              </a:rPr>
              <a:t>zero.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200" b="1" i="1" spc="-5" dirty="0">
                <a:latin typeface="Times New Roman"/>
                <a:cs typeface="Times New Roman"/>
              </a:rPr>
              <a:t>- Special </a:t>
            </a:r>
            <a:r>
              <a:rPr sz="1200" b="1" i="1" spc="-10" dirty="0">
                <a:latin typeface="Times New Roman"/>
                <a:cs typeface="Times New Roman"/>
              </a:rPr>
              <a:t>Case2: </a:t>
            </a:r>
            <a:r>
              <a:rPr sz="1200" b="1" i="1" dirty="0">
                <a:latin typeface="Times New Roman"/>
                <a:cs typeface="Times New Roman"/>
              </a:rPr>
              <a:t>Thermal</a:t>
            </a:r>
            <a:r>
              <a:rPr sz="1200" b="1" i="1" spc="80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Symmetry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18236" y="4627371"/>
            <a:ext cx="4606925" cy="161036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198120" algn="just">
              <a:lnSpc>
                <a:spcPct val="95800"/>
              </a:lnSpc>
              <a:spcBef>
                <a:spcPts val="160"/>
              </a:spcBef>
            </a:pPr>
            <a:r>
              <a:rPr sz="1200" spc="-10" dirty="0">
                <a:latin typeface="Times New Roman"/>
                <a:cs typeface="Times New Roman"/>
              </a:rPr>
              <a:t>Some heat transfer </a:t>
            </a:r>
            <a:r>
              <a:rPr sz="1200" spc="-15" dirty="0">
                <a:latin typeface="Times New Roman"/>
                <a:cs typeface="Times New Roman"/>
              </a:rPr>
              <a:t>problems </a:t>
            </a:r>
            <a:r>
              <a:rPr sz="1200" spc="-5" dirty="0">
                <a:latin typeface="Times New Roman"/>
                <a:cs typeface="Times New Roman"/>
              </a:rPr>
              <a:t>possess </a:t>
            </a:r>
            <a:r>
              <a:rPr sz="1200" i="1" spc="-5" dirty="0">
                <a:latin typeface="Times New Roman"/>
                <a:cs typeface="Times New Roman"/>
              </a:rPr>
              <a:t>thermal </a:t>
            </a:r>
            <a:r>
              <a:rPr sz="1200" i="1" spc="-10" dirty="0">
                <a:latin typeface="Times New Roman"/>
                <a:cs typeface="Times New Roman"/>
              </a:rPr>
              <a:t>symmetry </a:t>
            </a:r>
            <a:r>
              <a:rPr sz="1200" spc="-5" dirty="0">
                <a:latin typeface="Times New Roman"/>
                <a:cs typeface="Times New Roman"/>
              </a:rPr>
              <a:t>as a </a:t>
            </a:r>
            <a:r>
              <a:rPr sz="1200" spc="-10" dirty="0">
                <a:latin typeface="Times New Roman"/>
                <a:cs typeface="Times New Roman"/>
              </a:rPr>
              <a:t>result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symmetry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5" dirty="0">
                <a:latin typeface="Times New Roman"/>
                <a:cs typeface="Times New Roman"/>
              </a:rPr>
              <a:t>imposed </a:t>
            </a:r>
            <a:r>
              <a:rPr sz="1200" spc="-10" dirty="0">
                <a:latin typeface="Times New Roman"/>
                <a:cs typeface="Times New Roman"/>
              </a:rPr>
              <a:t>thermal conditions. </a:t>
            </a:r>
            <a:r>
              <a:rPr sz="1200" spc="-5" dirty="0">
                <a:latin typeface="Times New Roman"/>
                <a:cs typeface="Times New Roman"/>
              </a:rPr>
              <a:t>For </a:t>
            </a:r>
            <a:r>
              <a:rPr sz="1200" spc="-20" dirty="0">
                <a:latin typeface="Times New Roman"/>
                <a:cs typeface="Times New Roman"/>
              </a:rPr>
              <a:t>example,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two  </a:t>
            </a:r>
            <a:r>
              <a:rPr sz="1200" spc="-10" dirty="0">
                <a:latin typeface="Times New Roman"/>
                <a:cs typeface="Times New Roman"/>
              </a:rPr>
              <a:t>surfaces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large </a:t>
            </a:r>
            <a:r>
              <a:rPr sz="1200" spc="-5" dirty="0">
                <a:latin typeface="Times New Roman"/>
                <a:cs typeface="Times New Roman"/>
              </a:rPr>
              <a:t>hot </a:t>
            </a:r>
            <a:r>
              <a:rPr sz="1200" spc="-10" dirty="0">
                <a:latin typeface="Times New Roman"/>
                <a:cs typeface="Times New Roman"/>
              </a:rPr>
              <a:t>plate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thickness </a:t>
            </a:r>
            <a:r>
              <a:rPr sz="1200" b="1" i="1" spc="-5" dirty="0">
                <a:latin typeface="Times New Roman"/>
                <a:cs typeface="Times New Roman"/>
              </a:rPr>
              <a:t>L </a:t>
            </a:r>
            <a:r>
              <a:rPr sz="1200" spc="-10" dirty="0">
                <a:latin typeface="Times New Roman"/>
                <a:cs typeface="Times New Roman"/>
              </a:rPr>
              <a:t>suspended </a:t>
            </a:r>
            <a:r>
              <a:rPr sz="1200" spc="-15" dirty="0">
                <a:latin typeface="Times New Roman"/>
                <a:cs typeface="Times New Roman"/>
              </a:rPr>
              <a:t>vertically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20" dirty="0">
                <a:latin typeface="Times New Roman"/>
                <a:cs typeface="Times New Roman"/>
              </a:rPr>
              <a:t>air </a:t>
            </a:r>
            <a:r>
              <a:rPr sz="1200" spc="-25" dirty="0">
                <a:latin typeface="Times New Roman"/>
                <a:cs typeface="Times New Roman"/>
              </a:rPr>
              <a:t>will 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subjected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same </a:t>
            </a:r>
            <a:r>
              <a:rPr sz="1200" spc="-10" dirty="0">
                <a:latin typeface="Times New Roman"/>
                <a:cs typeface="Times New Roman"/>
              </a:rPr>
              <a:t>thermal conditions,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thus the temperature  </a:t>
            </a:r>
            <a:r>
              <a:rPr sz="1200" spc="-10" dirty="0">
                <a:latin typeface="Times New Roman"/>
                <a:cs typeface="Times New Roman"/>
              </a:rPr>
              <a:t>distribution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one </a:t>
            </a:r>
            <a:r>
              <a:rPr sz="1200" spc="-20" dirty="0">
                <a:latin typeface="Times New Roman"/>
                <a:cs typeface="Times New Roman"/>
              </a:rPr>
              <a:t>half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plate </a:t>
            </a:r>
            <a:r>
              <a:rPr sz="1200" spc="-25" dirty="0">
                <a:latin typeface="Times New Roman"/>
                <a:cs typeface="Times New Roman"/>
              </a:rPr>
              <a:t>will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same </a:t>
            </a:r>
            <a:r>
              <a:rPr sz="1200" spc="-5" dirty="0">
                <a:latin typeface="Times New Roman"/>
                <a:cs typeface="Times New Roman"/>
              </a:rPr>
              <a:t>as that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other  </a:t>
            </a:r>
            <a:r>
              <a:rPr sz="1200" spc="-25" dirty="0">
                <a:latin typeface="Times New Roman"/>
                <a:cs typeface="Times New Roman"/>
              </a:rPr>
              <a:t>half. </a:t>
            </a:r>
            <a:r>
              <a:rPr sz="1200" spc="-10" dirty="0">
                <a:latin typeface="Times New Roman"/>
                <a:cs typeface="Times New Roman"/>
              </a:rPr>
              <a:t>That </a:t>
            </a:r>
            <a:r>
              <a:rPr sz="1200" spc="-20" dirty="0">
                <a:latin typeface="Times New Roman"/>
                <a:cs typeface="Times New Roman"/>
              </a:rPr>
              <a:t>is,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transfer problem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5" dirty="0">
                <a:latin typeface="Times New Roman"/>
                <a:cs typeface="Times New Roman"/>
              </a:rPr>
              <a:t>this </a:t>
            </a:r>
            <a:r>
              <a:rPr sz="1200" spc="-10" dirty="0">
                <a:latin typeface="Times New Roman"/>
                <a:cs typeface="Times New Roman"/>
              </a:rPr>
              <a:t>plate </a:t>
            </a:r>
            <a:r>
              <a:rPr sz="1200" spc="-25" dirty="0">
                <a:latin typeface="Times New Roman"/>
                <a:cs typeface="Times New Roman"/>
              </a:rPr>
              <a:t>will </a:t>
            </a:r>
            <a:r>
              <a:rPr sz="1200" spc="-5" dirty="0">
                <a:latin typeface="Times New Roman"/>
                <a:cs typeface="Times New Roman"/>
              </a:rPr>
              <a:t>possess </a:t>
            </a:r>
            <a:r>
              <a:rPr sz="1200" spc="-10" dirty="0">
                <a:latin typeface="Times New Roman"/>
                <a:cs typeface="Times New Roman"/>
              </a:rPr>
              <a:t>thermal  </a:t>
            </a:r>
            <a:r>
              <a:rPr sz="1200" spc="-20" dirty="0">
                <a:latin typeface="Times New Roman"/>
                <a:cs typeface="Times New Roman"/>
              </a:rPr>
              <a:t>symmetry </a:t>
            </a:r>
            <a:r>
              <a:rPr sz="1200" spc="-5" dirty="0">
                <a:latin typeface="Times New Roman"/>
                <a:cs typeface="Times New Roman"/>
              </a:rPr>
              <a:t>about the center </a:t>
            </a:r>
            <a:r>
              <a:rPr sz="1200" spc="-20" dirty="0">
                <a:latin typeface="Times New Roman"/>
                <a:cs typeface="Times New Roman"/>
              </a:rPr>
              <a:t>plane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x = </a:t>
            </a:r>
            <a:r>
              <a:rPr sz="1200" b="1" i="1" dirty="0">
                <a:latin typeface="Times New Roman"/>
                <a:cs typeface="Times New Roman"/>
              </a:rPr>
              <a:t>L/2</a:t>
            </a:r>
            <a:r>
              <a:rPr sz="1200" dirty="0">
                <a:latin typeface="Times New Roman"/>
                <a:cs typeface="Times New Roman"/>
              </a:rPr>
              <a:t>. </a:t>
            </a:r>
            <a:r>
              <a:rPr sz="1200" spc="-5" dirty="0">
                <a:latin typeface="Times New Roman"/>
                <a:cs typeface="Times New Roman"/>
              </a:rPr>
              <a:t>Therefore, the center </a:t>
            </a:r>
            <a:r>
              <a:rPr sz="1200" spc="-20" dirty="0">
                <a:latin typeface="Times New Roman"/>
                <a:cs typeface="Times New Roman"/>
              </a:rPr>
              <a:t>plane 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viewed </a:t>
            </a:r>
            <a:r>
              <a:rPr sz="1200" spc="-5" dirty="0">
                <a:latin typeface="Times New Roman"/>
                <a:cs typeface="Times New Roman"/>
              </a:rPr>
              <a:t>as an </a:t>
            </a:r>
            <a:r>
              <a:rPr sz="1200" spc="-15" dirty="0">
                <a:latin typeface="Times New Roman"/>
                <a:cs typeface="Times New Roman"/>
              </a:rPr>
              <a:t>insulated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5" dirty="0">
                <a:latin typeface="Times New Roman"/>
                <a:cs typeface="Times New Roman"/>
              </a:rPr>
              <a:t>as shown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Fig.(2.12), </a:t>
            </a: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0" dirty="0">
                <a:latin typeface="Times New Roman"/>
                <a:cs typeface="Times New Roman"/>
              </a:rPr>
              <a:t>thermal condition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spc="-15" dirty="0">
                <a:latin typeface="Times New Roman"/>
                <a:cs typeface="Times New Roman"/>
              </a:rPr>
              <a:t>this </a:t>
            </a:r>
            <a:r>
              <a:rPr sz="1200" spc="-20" dirty="0">
                <a:latin typeface="Times New Roman"/>
                <a:cs typeface="Times New Roman"/>
              </a:rPr>
              <a:t>plane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20" dirty="0">
                <a:latin typeface="Times New Roman"/>
                <a:cs typeface="Times New Roman"/>
              </a:rPr>
              <a:t>symmetry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expressed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532379" y="6312818"/>
            <a:ext cx="588645" cy="219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50" spc="90" dirty="0">
                <a:latin typeface="MT Extra"/>
                <a:cs typeface="MT Extra"/>
              </a:rPr>
              <a:t></a:t>
            </a:r>
            <a:r>
              <a:rPr sz="1250" spc="35" dirty="0">
                <a:latin typeface="Times New Roman"/>
                <a:cs typeface="Times New Roman"/>
              </a:rPr>
              <a:t>(</a:t>
            </a:r>
            <a:r>
              <a:rPr sz="1250" spc="-5" dirty="0">
                <a:latin typeface="Times New Roman"/>
                <a:cs typeface="Times New Roman"/>
              </a:rPr>
              <a:t>2</a:t>
            </a:r>
            <a:r>
              <a:rPr sz="1250" spc="20" dirty="0">
                <a:latin typeface="Times New Roman"/>
                <a:cs typeface="Times New Roman"/>
              </a:rPr>
              <a:t>.1</a:t>
            </a:r>
            <a:r>
              <a:rPr sz="1250" spc="-30" dirty="0">
                <a:latin typeface="Times New Roman"/>
                <a:cs typeface="Times New Roman"/>
              </a:rPr>
              <a:t>8</a:t>
            </a:r>
            <a:r>
              <a:rPr sz="1250" spc="5" dirty="0">
                <a:latin typeface="Times New Roman"/>
                <a:cs typeface="Times New Roman"/>
              </a:rPr>
              <a:t>)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377188" y="6437786"/>
            <a:ext cx="176530" cy="219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50" spc="5" dirty="0">
                <a:latin typeface="Symbol"/>
                <a:cs typeface="Symbol"/>
              </a:rPr>
              <a:t></a:t>
            </a:r>
            <a:r>
              <a:rPr sz="1250" i="1" spc="10" dirty="0">
                <a:latin typeface="Times New Roman"/>
                <a:cs typeface="Times New Roman"/>
              </a:rPr>
              <a:t>x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86611" y="6212234"/>
            <a:ext cx="1022985" cy="2197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1250" u="sng" spc="-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</a:t>
            </a:r>
            <a:r>
              <a:rPr sz="1250" i="1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</a:t>
            </a:r>
            <a:r>
              <a:rPr sz="1250" i="1" spc="-170" dirty="0">
                <a:latin typeface="Times New Roman"/>
                <a:cs typeface="Times New Roman"/>
              </a:rPr>
              <a:t> </a:t>
            </a:r>
            <a:r>
              <a:rPr sz="1250" u="sng" spc="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</a:t>
            </a:r>
            <a:r>
              <a:rPr sz="1250" i="1" u="sng" spc="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L</a:t>
            </a:r>
            <a:r>
              <a:rPr sz="1250" i="1" u="sng" spc="-9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250" u="sng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/</a:t>
            </a:r>
            <a:r>
              <a:rPr sz="1250" u="sng" spc="-10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2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2,</a:t>
            </a:r>
            <a:r>
              <a:rPr sz="1250" spc="-204" dirty="0">
                <a:latin typeface="Times New Roman"/>
                <a:cs typeface="Times New Roman"/>
              </a:rPr>
              <a:t> </a:t>
            </a:r>
            <a:r>
              <a:rPr sz="1250" i="1" u="sng" spc="4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</a:t>
            </a:r>
            <a:r>
              <a:rPr sz="1250" u="sng" spc="4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)</a:t>
            </a:r>
            <a:r>
              <a:rPr sz="1250" spc="80" dirty="0">
                <a:latin typeface="Times New Roman"/>
                <a:cs typeface="Times New Roman"/>
              </a:rPr>
              <a:t> </a:t>
            </a:r>
            <a:r>
              <a:rPr sz="1875" spc="15" baseline="-35555" dirty="0">
                <a:latin typeface="Symbol"/>
                <a:cs typeface="Symbol"/>
              </a:rPr>
              <a:t></a:t>
            </a:r>
            <a:r>
              <a:rPr sz="1875" spc="-30" baseline="-35555" dirty="0">
                <a:latin typeface="Times New Roman"/>
                <a:cs typeface="Times New Roman"/>
              </a:rPr>
              <a:t> </a:t>
            </a:r>
            <a:r>
              <a:rPr sz="1875" spc="15" baseline="-35555" dirty="0">
                <a:latin typeface="Times New Roman"/>
                <a:cs typeface="Times New Roman"/>
              </a:rPr>
              <a:t>0</a:t>
            </a:r>
            <a:endParaRPr sz="1875" baseline="-35555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18236" y="6712204"/>
            <a:ext cx="277812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i="1" dirty="0">
                <a:latin typeface="Times New Roman"/>
                <a:cs typeface="Times New Roman"/>
              </a:rPr>
              <a:t>2.3.2.c- </a:t>
            </a:r>
            <a:r>
              <a:rPr sz="1300" b="1" i="1" spc="-5" dirty="0">
                <a:latin typeface="Times New Roman"/>
                <a:cs typeface="Times New Roman"/>
              </a:rPr>
              <a:t>Convection Boundary</a:t>
            </a:r>
            <a:r>
              <a:rPr sz="1300" b="1" i="1" spc="30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Condition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18236" y="6898132"/>
            <a:ext cx="4599305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198120">
              <a:lnSpc>
                <a:spcPts val="1390"/>
              </a:lnSpc>
              <a:spcBef>
                <a:spcPts val="185"/>
              </a:spcBef>
            </a:pP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convection boundary </a:t>
            </a:r>
            <a:r>
              <a:rPr sz="1200" spc="-10" dirty="0">
                <a:latin typeface="Times New Roman"/>
                <a:cs typeface="Times New Roman"/>
              </a:rPr>
              <a:t>condition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based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i="1" spc="-5" dirty="0">
                <a:latin typeface="Times New Roman"/>
                <a:cs typeface="Times New Roman"/>
              </a:rPr>
              <a:t>surface energy  balance </a:t>
            </a:r>
            <a:r>
              <a:rPr sz="1200" spc="-10" dirty="0">
                <a:latin typeface="Times New Roman"/>
                <a:cs typeface="Times New Roman"/>
              </a:rPr>
              <a:t>expressed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68324" y="7740687"/>
            <a:ext cx="2769235" cy="2108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  <a:tabLst>
                <a:tab pos="1430655" algn="l"/>
              </a:tabLst>
            </a:pPr>
            <a:r>
              <a:rPr sz="1800" spc="7" baseline="20833" dirty="0">
                <a:latin typeface="Symbol"/>
                <a:cs typeface="Symbol"/>
              </a:rPr>
              <a:t></a:t>
            </a:r>
            <a:r>
              <a:rPr sz="1800" spc="-209" baseline="20833" dirty="0">
                <a:latin typeface="Times New Roman"/>
                <a:cs typeface="Times New Roman"/>
              </a:rPr>
              <a:t> </a:t>
            </a:r>
            <a:r>
              <a:rPr sz="1200" i="1" spc="5" dirty="0">
                <a:latin typeface="Times New Roman"/>
                <a:cs typeface="Times New Roman"/>
              </a:rPr>
              <a:t>selected</a:t>
            </a:r>
            <a:r>
              <a:rPr sz="1200" i="1" spc="-30" dirty="0">
                <a:latin typeface="Times New Roman"/>
                <a:cs typeface="Times New Roman"/>
              </a:rPr>
              <a:t> </a:t>
            </a:r>
            <a:r>
              <a:rPr sz="1200" i="1" spc="10" dirty="0">
                <a:latin typeface="Times New Roman"/>
                <a:cs typeface="Times New Roman"/>
              </a:rPr>
              <a:t>direction</a:t>
            </a:r>
            <a:r>
              <a:rPr sz="1800" spc="15" baseline="20833" dirty="0">
                <a:latin typeface="Symbol"/>
                <a:cs typeface="Symbol"/>
              </a:rPr>
              <a:t></a:t>
            </a:r>
            <a:r>
              <a:rPr sz="1800" spc="15" baseline="20833" dirty="0">
                <a:latin typeface="Times New Roman"/>
                <a:cs typeface="Times New Roman"/>
              </a:rPr>
              <a:t>	</a:t>
            </a:r>
            <a:r>
              <a:rPr sz="1800" spc="7" baseline="20833" dirty="0">
                <a:latin typeface="Symbol"/>
                <a:cs typeface="Symbol"/>
              </a:rPr>
              <a:t></a:t>
            </a:r>
            <a:r>
              <a:rPr sz="1800" spc="7" baseline="20833" dirty="0">
                <a:latin typeface="Times New Roman"/>
                <a:cs typeface="Times New Roman"/>
              </a:rPr>
              <a:t> </a:t>
            </a:r>
            <a:r>
              <a:rPr sz="1200" i="1" spc="5" dirty="0">
                <a:latin typeface="Times New Roman"/>
                <a:cs typeface="Times New Roman"/>
              </a:rPr>
              <a:t>the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spc="20" dirty="0">
                <a:latin typeface="Times New Roman"/>
                <a:cs typeface="Times New Roman"/>
              </a:rPr>
              <a:t>samedirection</a:t>
            </a:r>
            <a:r>
              <a:rPr sz="1800" spc="30" baseline="20833" dirty="0">
                <a:latin typeface="Symbol"/>
                <a:cs typeface="Symbol"/>
              </a:rPr>
              <a:t></a:t>
            </a:r>
            <a:endParaRPr sz="1800" baseline="20833">
              <a:latin typeface="Symbol"/>
              <a:cs typeface="Symbo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55624" y="7509038"/>
            <a:ext cx="3883660" cy="2108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10"/>
              </a:spcBef>
              <a:tabLst>
                <a:tab pos="1635125" algn="l"/>
                <a:tab pos="3195955" algn="l"/>
              </a:tabLst>
            </a:pPr>
            <a:r>
              <a:rPr sz="1800" spc="7" baseline="-9259" dirty="0">
                <a:latin typeface="Symbol"/>
                <a:cs typeface="Symbol"/>
              </a:rPr>
              <a:t></a:t>
            </a:r>
            <a:r>
              <a:rPr sz="1800" spc="-254" baseline="-9259" dirty="0">
                <a:latin typeface="Times New Roman"/>
                <a:cs typeface="Times New Roman"/>
              </a:rPr>
              <a:t> </a:t>
            </a:r>
            <a:r>
              <a:rPr sz="1200" i="1" spc="10" dirty="0">
                <a:latin typeface="Times New Roman"/>
                <a:cs typeface="Times New Roman"/>
              </a:rPr>
              <a:t>at</a:t>
            </a:r>
            <a:r>
              <a:rPr sz="1200" i="1" spc="-60" dirty="0">
                <a:latin typeface="Times New Roman"/>
                <a:cs typeface="Times New Roman"/>
              </a:rPr>
              <a:t> </a:t>
            </a:r>
            <a:r>
              <a:rPr sz="1200" i="1" spc="5" dirty="0">
                <a:latin typeface="Times New Roman"/>
                <a:cs typeface="Times New Roman"/>
              </a:rPr>
              <a:t>the</a:t>
            </a:r>
            <a:r>
              <a:rPr sz="1200" i="1" spc="-45" dirty="0">
                <a:latin typeface="Times New Roman"/>
                <a:cs typeface="Times New Roman"/>
              </a:rPr>
              <a:t> </a:t>
            </a:r>
            <a:r>
              <a:rPr sz="1200" i="1" spc="20" dirty="0">
                <a:latin typeface="Times New Roman"/>
                <a:cs typeface="Times New Roman"/>
              </a:rPr>
              <a:t>surfacein</a:t>
            </a:r>
            <a:r>
              <a:rPr sz="1200" i="1" spc="-45" dirty="0">
                <a:latin typeface="Times New Roman"/>
                <a:cs typeface="Times New Roman"/>
              </a:rPr>
              <a:t> </a:t>
            </a:r>
            <a:r>
              <a:rPr sz="1200" i="1" spc="5" dirty="0">
                <a:latin typeface="Times New Roman"/>
                <a:cs typeface="Times New Roman"/>
              </a:rPr>
              <a:t>a</a:t>
            </a:r>
            <a:r>
              <a:rPr sz="1200" i="1" spc="-90" dirty="0">
                <a:latin typeface="Times New Roman"/>
                <a:cs typeface="Times New Roman"/>
              </a:rPr>
              <a:t> </a:t>
            </a:r>
            <a:r>
              <a:rPr sz="1800" spc="7" baseline="-9259" dirty="0">
                <a:latin typeface="Symbol"/>
                <a:cs typeface="Symbol"/>
              </a:rPr>
              <a:t></a:t>
            </a:r>
            <a:r>
              <a:rPr sz="1800" spc="-30" baseline="-9259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Symbol"/>
                <a:cs typeface="Symbol"/>
              </a:rPr>
              <a:t></a:t>
            </a:r>
            <a:r>
              <a:rPr sz="1200" spc="-50" dirty="0">
                <a:latin typeface="Times New Roman"/>
                <a:cs typeface="Times New Roman"/>
              </a:rPr>
              <a:t> </a:t>
            </a:r>
            <a:r>
              <a:rPr sz="1800" spc="7" baseline="-9259" dirty="0">
                <a:latin typeface="Symbol"/>
                <a:cs typeface="Symbol"/>
              </a:rPr>
              <a:t></a:t>
            </a:r>
            <a:r>
              <a:rPr sz="1800" spc="7" baseline="-9259" dirty="0">
                <a:latin typeface="Times New Roman"/>
                <a:cs typeface="Times New Roman"/>
              </a:rPr>
              <a:t>	</a:t>
            </a:r>
            <a:r>
              <a:rPr sz="1200" i="1" spc="10" dirty="0">
                <a:latin typeface="Times New Roman"/>
                <a:cs typeface="Times New Roman"/>
              </a:rPr>
              <a:t>at </a:t>
            </a:r>
            <a:r>
              <a:rPr sz="1200" i="1" spc="5" dirty="0">
                <a:latin typeface="Times New Roman"/>
                <a:cs typeface="Times New Roman"/>
              </a:rPr>
              <a:t>the</a:t>
            </a:r>
            <a:r>
              <a:rPr sz="1200" i="1" spc="-114" dirty="0">
                <a:latin typeface="Times New Roman"/>
                <a:cs typeface="Times New Roman"/>
              </a:rPr>
              <a:t> </a:t>
            </a:r>
            <a:r>
              <a:rPr sz="1200" i="1" spc="20" dirty="0">
                <a:latin typeface="Times New Roman"/>
                <a:cs typeface="Times New Roman"/>
              </a:rPr>
              <a:t>surfacein</a:t>
            </a:r>
            <a:r>
              <a:rPr sz="1200" i="1" spc="325" dirty="0">
                <a:latin typeface="Times New Roman"/>
                <a:cs typeface="Times New Roman"/>
              </a:rPr>
              <a:t> </a:t>
            </a:r>
            <a:r>
              <a:rPr sz="1800" spc="7" baseline="-9259" dirty="0">
                <a:latin typeface="Symbol"/>
                <a:cs typeface="Symbol"/>
              </a:rPr>
              <a:t></a:t>
            </a:r>
            <a:r>
              <a:rPr sz="1800" spc="7" baseline="-9259" dirty="0">
                <a:latin typeface="Times New Roman"/>
                <a:cs typeface="Times New Roman"/>
              </a:rPr>
              <a:t>	</a:t>
            </a:r>
            <a:r>
              <a:rPr sz="1200" spc="5" dirty="0">
                <a:latin typeface="MT Extra"/>
                <a:cs typeface="MT Extra"/>
              </a:rPr>
              <a:t></a:t>
            </a:r>
            <a:r>
              <a:rPr sz="1200" spc="5" dirty="0">
                <a:latin typeface="Times New Roman"/>
                <a:cs typeface="Times New Roman"/>
              </a:rPr>
              <a:t>(2.16.</a:t>
            </a:r>
            <a:r>
              <a:rPr sz="1200" i="1" spc="5" dirty="0">
                <a:latin typeface="Times New Roman"/>
                <a:cs typeface="Times New Roman"/>
              </a:rPr>
              <a:t>a</a:t>
            </a:r>
            <a:r>
              <a:rPr sz="1200" spc="5" dirty="0">
                <a:latin typeface="Times New Roman"/>
                <a:cs typeface="Times New Roman"/>
              </a:rPr>
              <a:t>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93724" y="7387118"/>
            <a:ext cx="2718435" cy="2108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195070" algn="l"/>
                <a:tab pos="1405255" algn="l"/>
                <a:tab pos="2646045" algn="l"/>
              </a:tabLst>
            </a:pPr>
            <a:r>
              <a:rPr sz="1200" spc="5" dirty="0">
                <a:latin typeface="Symbol"/>
                <a:cs typeface="Symbol"/>
              </a:rPr>
              <a:t></a:t>
            </a:r>
            <a:r>
              <a:rPr sz="1200" spc="5" dirty="0">
                <a:latin typeface="Times New Roman"/>
                <a:cs typeface="Times New Roman"/>
              </a:rPr>
              <a:t>	</a:t>
            </a:r>
            <a:r>
              <a:rPr sz="1200" spc="5" dirty="0">
                <a:latin typeface="Symbol"/>
                <a:cs typeface="Symbol"/>
              </a:rPr>
              <a:t></a:t>
            </a:r>
            <a:r>
              <a:rPr sz="1200" spc="5" dirty="0">
                <a:latin typeface="Times New Roman"/>
                <a:cs typeface="Times New Roman"/>
              </a:rPr>
              <a:t>	</a:t>
            </a:r>
            <a:r>
              <a:rPr sz="1200" spc="5" dirty="0">
                <a:latin typeface="Symbol"/>
                <a:cs typeface="Symbol"/>
              </a:rPr>
              <a:t></a:t>
            </a:r>
            <a:r>
              <a:rPr sz="1200" spc="5" dirty="0">
                <a:latin typeface="Times New Roman"/>
                <a:cs typeface="Times New Roman"/>
              </a:rPr>
              <a:t>	</a:t>
            </a:r>
            <a:r>
              <a:rPr sz="1200" spc="5" dirty="0">
                <a:latin typeface="Symbol"/>
                <a:cs typeface="Symbol"/>
              </a:rPr>
              <a:t>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093724" y="7780311"/>
            <a:ext cx="2718435" cy="2108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195070" algn="l"/>
                <a:tab pos="1405255" algn="l"/>
                <a:tab pos="2646045" algn="l"/>
              </a:tabLst>
            </a:pPr>
            <a:r>
              <a:rPr sz="1200" spc="5" dirty="0">
                <a:latin typeface="Symbol"/>
                <a:cs typeface="Symbol"/>
              </a:rPr>
              <a:t></a:t>
            </a:r>
            <a:r>
              <a:rPr sz="1200" spc="5" dirty="0">
                <a:latin typeface="Times New Roman"/>
                <a:cs typeface="Times New Roman"/>
              </a:rPr>
              <a:t>	</a:t>
            </a:r>
            <a:r>
              <a:rPr sz="1200" spc="5" dirty="0">
                <a:latin typeface="Symbol"/>
                <a:cs typeface="Symbol"/>
              </a:rPr>
              <a:t></a:t>
            </a:r>
            <a:r>
              <a:rPr sz="1200" spc="5" dirty="0">
                <a:latin typeface="Times New Roman"/>
                <a:cs typeface="Times New Roman"/>
              </a:rPr>
              <a:t>	</a:t>
            </a:r>
            <a:r>
              <a:rPr sz="1200" spc="5" dirty="0">
                <a:latin typeface="Symbol"/>
                <a:cs typeface="Symbol"/>
              </a:rPr>
              <a:t></a:t>
            </a:r>
            <a:r>
              <a:rPr sz="1200" spc="5" dirty="0">
                <a:latin typeface="Times New Roman"/>
                <a:cs typeface="Times New Roman"/>
              </a:rPr>
              <a:t>	</a:t>
            </a:r>
            <a:r>
              <a:rPr sz="1200" spc="5" dirty="0">
                <a:latin typeface="Symbol"/>
                <a:cs typeface="Symbol"/>
              </a:rPr>
              <a:t>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093724" y="7289582"/>
            <a:ext cx="2718435" cy="2108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405255" algn="l"/>
              </a:tabLst>
            </a:pPr>
            <a:r>
              <a:rPr sz="1200" spc="5" dirty="0">
                <a:latin typeface="Symbol"/>
                <a:cs typeface="Symbol"/>
              </a:rPr>
              <a:t></a:t>
            </a:r>
            <a:r>
              <a:rPr sz="1200" spc="5" dirty="0">
                <a:latin typeface="Times New Roman"/>
                <a:cs typeface="Times New Roman"/>
              </a:rPr>
              <a:t>  </a:t>
            </a:r>
            <a:r>
              <a:rPr sz="1800" i="1" spc="22" baseline="4629" dirty="0">
                <a:latin typeface="Times New Roman"/>
                <a:cs typeface="Times New Roman"/>
              </a:rPr>
              <a:t>Heat</a:t>
            </a:r>
            <a:r>
              <a:rPr sz="1800" i="1" spc="-315" baseline="4629" dirty="0">
                <a:latin typeface="Times New Roman"/>
                <a:cs typeface="Times New Roman"/>
              </a:rPr>
              <a:t> </a:t>
            </a:r>
            <a:r>
              <a:rPr sz="1800" i="1" spc="15" baseline="4629" dirty="0">
                <a:latin typeface="Times New Roman"/>
                <a:cs typeface="Times New Roman"/>
              </a:rPr>
              <a:t>conduction</a:t>
            </a:r>
            <a:r>
              <a:rPr sz="1800" i="1" spc="-44" baseline="4629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Symbol"/>
                <a:cs typeface="Symbol"/>
              </a:rPr>
              <a:t></a:t>
            </a:r>
            <a:r>
              <a:rPr sz="1200" spc="5" dirty="0">
                <a:latin typeface="Times New Roman"/>
                <a:cs typeface="Times New Roman"/>
              </a:rPr>
              <a:t>	</a:t>
            </a:r>
            <a:r>
              <a:rPr sz="1200" spc="5" dirty="0">
                <a:latin typeface="Symbol"/>
                <a:cs typeface="Symbol"/>
              </a:rPr>
              <a:t></a:t>
            </a:r>
            <a:r>
              <a:rPr sz="1200" spc="5" dirty="0">
                <a:latin typeface="Times New Roman"/>
                <a:cs typeface="Times New Roman"/>
              </a:rPr>
              <a:t>  </a:t>
            </a:r>
            <a:r>
              <a:rPr sz="1800" i="1" spc="22" baseline="4629" dirty="0">
                <a:latin typeface="Times New Roman"/>
                <a:cs typeface="Times New Roman"/>
              </a:rPr>
              <a:t>Heat </a:t>
            </a:r>
            <a:r>
              <a:rPr sz="1800" i="1" spc="15" baseline="4629" dirty="0">
                <a:latin typeface="Times New Roman"/>
                <a:cs typeface="Times New Roman"/>
              </a:rPr>
              <a:t>convection</a:t>
            </a:r>
            <a:r>
              <a:rPr sz="1800" i="1" spc="-67" baseline="4629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Symbol"/>
                <a:cs typeface="Symbol"/>
              </a:rPr>
              <a:t>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18236" y="7967980"/>
            <a:ext cx="4603115" cy="55880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algn="just">
              <a:lnSpc>
                <a:spcPct val="95800"/>
              </a:lnSpc>
              <a:spcBef>
                <a:spcPts val="160"/>
              </a:spcBef>
            </a:pPr>
            <a:r>
              <a:rPr sz="1200" spc="-5" dirty="0">
                <a:latin typeface="Times New Roman"/>
                <a:cs typeface="Times New Roman"/>
              </a:rPr>
              <a:t>For </a:t>
            </a:r>
            <a:r>
              <a:rPr sz="1200" spc="-15" dirty="0">
                <a:latin typeface="Times New Roman"/>
                <a:cs typeface="Times New Roman"/>
              </a:rPr>
              <a:t>one-dimensional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b="1" i="1" spc="-5" dirty="0">
                <a:latin typeface="Times New Roman"/>
                <a:cs typeface="Times New Roman"/>
              </a:rPr>
              <a:t>x</a:t>
            </a:r>
            <a:r>
              <a:rPr sz="1200" spc="-5" dirty="0">
                <a:latin typeface="Times New Roman"/>
                <a:cs typeface="Times New Roman"/>
              </a:rPr>
              <a:t>-direction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plate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thickness  </a:t>
            </a:r>
            <a:r>
              <a:rPr sz="1200" b="1" i="1" spc="-5" dirty="0">
                <a:latin typeface="Times New Roman"/>
                <a:cs typeface="Times New Roman"/>
              </a:rPr>
              <a:t>L </a:t>
            </a:r>
            <a:r>
              <a:rPr sz="1200" spc="-5" dirty="0">
                <a:latin typeface="Times New Roman"/>
                <a:cs typeface="Times New Roman"/>
              </a:rPr>
              <a:t>as shown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Fig.(2.13), the convection boundary </a:t>
            </a:r>
            <a:r>
              <a:rPr sz="1200" spc="-10" dirty="0">
                <a:latin typeface="Times New Roman"/>
                <a:cs typeface="Times New Roman"/>
              </a:rPr>
              <a:t>conditions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dirty="0">
                <a:latin typeface="Times New Roman"/>
                <a:cs typeface="Times New Roman"/>
              </a:rPr>
              <a:t>both  </a:t>
            </a:r>
            <a:r>
              <a:rPr sz="1200" spc="-10" dirty="0">
                <a:latin typeface="Times New Roman"/>
                <a:cs typeface="Times New Roman"/>
              </a:rPr>
              <a:t>surfaces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expressed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363599" y="8766492"/>
            <a:ext cx="546100" cy="0"/>
          </a:xfrm>
          <a:custGeom>
            <a:avLst/>
            <a:gdLst/>
            <a:ahLst/>
            <a:cxnLst/>
            <a:rect l="l" t="t" r="r" b="b"/>
            <a:pathLst>
              <a:path w="546100">
                <a:moveTo>
                  <a:pt x="0" y="0"/>
                </a:moveTo>
                <a:lnTo>
                  <a:pt x="545592" y="0"/>
                </a:lnTo>
              </a:path>
            </a:pathLst>
          </a:custGeom>
          <a:ln w="71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363599" y="9213405"/>
            <a:ext cx="567690" cy="0"/>
          </a:xfrm>
          <a:custGeom>
            <a:avLst/>
            <a:gdLst/>
            <a:ahLst/>
            <a:cxnLst/>
            <a:rect l="l" t="t" r="r" b="b"/>
            <a:pathLst>
              <a:path w="567689">
                <a:moveTo>
                  <a:pt x="0" y="0"/>
                </a:moveTo>
                <a:lnTo>
                  <a:pt x="567499" y="0"/>
                </a:lnTo>
              </a:path>
            </a:pathLst>
          </a:custGeom>
          <a:ln w="71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2187955" y="9187411"/>
            <a:ext cx="74295" cy="1422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50" spc="5" dirty="0">
                <a:latin typeface="Times New Roman"/>
                <a:cs typeface="Times New Roman"/>
              </a:rPr>
              <a:t>2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836923" y="8843588"/>
            <a:ext cx="758190" cy="2260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00" spc="160" dirty="0">
                <a:latin typeface="MT Extra"/>
                <a:cs typeface="MT Extra"/>
              </a:rPr>
              <a:t></a:t>
            </a:r>
            <a:r>
              <a:rPr sz="1300" spc="40" dirty="0">
                <a:latin typeface="Times New Roman"/>
                <a:cs typeface="Times New Roman"/>
              </a:rPr>
              <a:t>(2</a:t>
            </a:r>
            <a:r>
              <a:rPr sz="1300" spc="5" dirty="0">
                <a:latin typeface="Times New Roman"/>
                <a:cs typeface="Times New Roman"/>
              </a:rPr>
              <a:t>.</a:t>
            </a:r>
            <a:r>
              <a:rPr sz="1300" spc="15" dirty="0">
                <a:latin typeface="Times New Roman"/>
                <a:cs typeface="Times New Roman"/>
              </a:rPr>
              <a:t>1</a:t>
            </a:r>
            <a:r>
              <a:rPr sz="1300" spc="45" dirty="0">
                <a:latin typeface="Times New Roman"/>
                <a:cs typeface="Times New Roman"/>
              </a:rPr>
              <a:t>6</a:t>
            </a:r>
            <a:r>
              <a:rPr sz="1300" spc="-65" dirty="0">
                <a:latin typeface="Times New Roman"/>
                <a:cs typeface="Times New Roman"/>
              </a:rPr>
              <a:t>.</a:t>
            </a:r>
            <a:r>
              <a:rPr sz="1300" i="1" spc="65" dirty="0">
                <a:latin typeface="Times New Roman"/>
                <a:cs typeface="Times New Roman"/>
              </a:rPr>
              <a:t>b</a:t>
            </a:r>
            <a:r>
              <a:rPr sz="1300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156204" y="9032564"/>
            <a:ext cx="213995" cy="2260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1950" baseline="-14957" dirty="0">
                <a:latin typeface="Times New Roman"/>
                <a:cs typeface="Times New Roman"/>
              </a:rPr>
              <a:t>]</a:t>
            </a:r>
            <a:r>
              <a:rPr sz="1300" dirty="0">
                <a:latin typeface="Symbol"/>
                <a:cs typeface="Symbol"/>
              </a:rPr>
              <a:t>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236467" y="8697283"/>
            <a:ext cx="107950" cy="40259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1475"/>
              </a:lnSpc>
              <a:spcBef>
                <a:spcPts val="110"/>
              </a:spcBef>
            </a:pPr>
            <a:r>
              <a:rPr sz="1300" b="1" spc="5" dirty="0">
                <a:latin typeface="Symbol"/>
                <a:cs typeface="Symbol"/>
              </a:rPr>
              <a:t></a:t>
            </a:r>
            <a:endParaRPr sz="1300">
              <a:latin typeface="Symbol"/>
              <a:cs typeface="Symbol"/>
            </a:endParaRPr>
          </a:p>
          <a:p>
            <a:pPr marL="12700">
              <a:lnSpc>
                <a:spcPts val="1475"/>
              </a:lnSpc>
            </a:pPr>
            <a:r>
              <a:rPr sz="1300" spc="5" dirty="0">
                <a:latin typeface="Symbol"/>
                <a:cs typeface="Symbol"/>
              </a:rPr>
              <a:t>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553972" y="9206300"/>
            <a:ext cx="182245" cy="2260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00" dirty="0">
                <a:latin typeface="Symbol"/>
                <a:cs typeface="Symbol"/>
              </a:rPr>
              <a:t></a:t>
            </a:r>
            <a:r>
              <a:rPr sz="1300" i="1" spc="5" dirty="0">
                <a:latin typeface="Times New Roman"/>
                <a:cs typeface="Times New Roman"/>
              </a:rPr>
              <a:t>x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102867" y="9075235"/>
            <a:ext cx="1956435" cy="2260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40335" indent="-128270">
              <a:lnSpc>
                <a:spcPct val="100000"/>
              </a:lnSpc>
              <a:spcBef>
                <a:spcPts val="110"/>
              </a:spcBef>
              <a:buFont typeface="Symbol"/>
              <a:buChar char=""/>
              <a:tabLst>
                <a:tab pos="140970" algn="l"/>
                <a:tab pos="878205" algn="l"/>
              </a:tabLst>
            </a:pPr>
            <a:r>
              <a:rPr sz="1300" i="1" spc="5" dirty="0">
                <a:latin typeface="Times New Roman"/>
                <a:cs typeface="Times New Roman"/>
              </a:rPr>
              <a:t>k	</a:t>
            </a:r>
            <a:r>
              <a:rPr sz="1300" spc="5" dirty="0">
                <a:latin typeface="Symbol"/>
                <a:cs typeface="Symbol"/>
              </a:rPr>
              <a:t>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i="1" spc="5" dirty="0">
                <a:latin typeface="Times New Roman"/>
                <a:cs typeface="Times New Roman"/>
              </a:rPr>
              <a:t>h</a:t>
            </a:r>
            <a:r>
              <a:rPr sz="1300" i="1" spc="28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[</a:t>
            </a:r>
            <a:r>
              <a:rPr sz="1300" i="1" spc="-10" dirty="0">
                <a:latin typeface="Times New Roman"/>
                <a:cs typeface="Times New Roman"/>
              </a:rPr>
              <a:t>T</a:t>
            </a:r>
            <a:r>
              <a:rPr sz="1300" i="1" spc="-130" dirty="0">
                <a:latin typeface="Times New Roman"/>
                <a:cs typeface="Times New Roman"/>
              </a:rPr>
              <a:t> </a:t>
            </a:r>
            <a:r>
              <a:rPr sz="1300" spc="55" dirty="0">
                <a:latin typeface="Times New Roman"/>
                <a:cs typeface="Times New Roman"/>
              </a:rPr>
              <a:t>(</a:t>
            </a:r>
            <a:r>
              <a:rPr sz="1300" i="1" spc="55" dirty="0">
                <a:latin typeface="Times New Roman"/>
                <a:cs typeface="Times New Roman"/>
              </a:rPr>
              <a:t>L</a:t>
            </a:r>
            <a:r>
              <a:rPr sz="1300" spc="55" dirty="0">
                <a:latin typeface="Times New Roman"/>
                <a:cs typeface="Times New Roman"/>
              </a:rPr>
              <a:t>,</a:t>
            </a:r>
            <a:r>
              <a:rPr sz="1300" spc="-180" dirty="0">
                <a:latin typeface="Times New Roman"/>
                <a:cs typeface="Times New Roman"/>
              </a:rPr>
              <a:t> </a:t>
            </a:r>
            <a:r>
              <a:rPr sz="1300" i="1" dirty="0">
                <a:latin typeface="Times New Roman"/>
                <a:cs typeface="Times New Roman"/>
              </a:rPr>
              <a:t>t</a:t>
            </a:r>
            <a:r>
              <a:rPr sz="1300" i="1" spc="-21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)</a:t>
            </a:r>
            <a:r>
              <a:rPr sz="1300" spc="-55" dirty="0">
                <a:latin typeface="Times New Roman"/>
                <a:cs typeface="Times New Roman"/>
              </a:rPr>
              <a:t> </a:t>
            </a:r>
            <a:r>
              <a:rPr sz="1300" spc="5" dirty="0">
                <a:latin typeface="Symbol"/>
                <a:cs typeface="Symbol"/>
              </a:rPr>
              <a:t></a:t>
            </a:r>
            <a:r>
              <a:rPr sz="1300" spc="-120" dirty="0">
                <a:latin typeface="Times New Roman"/>
                <a:cs typeface="Times New Roman"/>
              </a:rPr>
              <a:t> </a:t>
            </a:r>
            <a:r>
              <a:rPr sz="1300" i="1" spc="5" dirty="0">
                <a:latin typeface="Times New Roman"/>
                <a:cs typeface="Times New Roman"/>
              </a:rPr>
              <a:t>T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510027" y="8630227"/>
            <a:ext cx="859790" cy="2260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1300" spc="5" dirty="0">
                <a:latin typeface="Symbol"/>
                <a:cs typeface="Symbol"/>
              </a:rPr>
              <a:t></a:t>
            </a:r>
            <a:r>
              <a:rPr sz="1300" spc="-120" dirty="0">
                <a:latin typeface="Times New Roman"/>
                <a:cs typeface="Times New Roman"/>
              </a:rPr>
              <a:t> </a:t>
            </a:r>
            <a:r>
              <a:rPr sz="1300" i="1" spc="5" dirty="0">
                <a:latin typeface="Times New Roman"/>
                <a:cs typeface="Times New Roman"/>
              </a:rPr>
              <a:t>T</a:t>
            </a:r>
            <a:r>
              <a:rPr sz="1300" i="1" spc="-110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Times New Roman"/>
                <a:cs typeface="Times New Roman"/>
              </a:rPr>
              <a:t>(0,</a:t>
            </a:r>
            <a:r>
              <a:rPr sz="1300" spc="-180" dirty="0">
                <a:latin typeface="Times New Roman"/>
                <a:cs typeface="Times New Roman"/>
              </a:rPr>
              <a:t> </a:t>
            </a:r>
            <a:r>
              <a:rPr sz="1300" i="1" dirty="0">
                <a:latin typeface="Times New Roman"/>
                <a:cs typeface="Times New Roman"/>
              </a:rPr>
              <a:t>t</a:t>
            </a:r>
            <a:r>
              <a:rPr sz="1300" i="1" spc="-21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)]  </a:t>
            </a:r>
            <a:r>
              <a:rPr sz="1950" spc="7" baseline="32051" dirty="0">
                <a:latin typeface="Symbol"/>
                <a:cs typeface="Symbol"/>
              </a:rPr>
              <a:t></a:t>
            </a:r>
            <a:endParaRPr sz="1950" baseline="32051">
              <a:latin typeface="Symbol"/>
              <a:cs typeface="Symbo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358900" y="8745053"/>
            <a:ext cx="575310" cy="45212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R="16510" algn="ctr">
              <a:lnSpc>
                <a:spcPct val="100000"/>
              </a:lnSpc>
              <a:spcBef>
                <a:spcPts val="215"/>
              </a:spcBef>
            </a:pPr>
            <a:r>
              <a:rPr sz="1300" spc="15" dirty="0">
                <a:latin typeface="Symbol"/>
                <a:cs typeface="Symbol"/>
              </a:rPr>
              <a:t></a:t>
            </a:r>
            <a:r>
              <a:rPr sz="1300" i="1" spc="15" dirty="0">
                <a:latin typeface="Times New Roman"/>
                <a:cs typeface="Times New Roman"/>
              </a:rPr>
              <a:t>x</a:t>
            </a:r>
            <a:endParaRPr sz="13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1300" spc="15" dirty="0">
                <a:latin typeface="Symbol"/>
                <a:cs typeface="Symbol"/>
              </a:rPr>
              <a:t></a:t>
            </a:r>
            <a:r>
              <a:rPr sz="1300" i="1" spc="15" dirty="0">
                <a:latin typeface="Times New Roman"/>
                <a:cs typeface="Times New Roman"/>
              </a:rPr>
              <a:t>T</a:t>
            </a:r>
            <a:r>
              <a:rPr sz="1300" i="1" spc="-14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(</a:t>
            </a:r>
            <a:r>
              <a:rPr sz="1300" spc="-229" dirty="0">
                <a:latin typeface="Times New Roman"/>
                <a:cs typeface="Times New Roman"/>
              </a:rPr>
              <a:t> </a:t>
            </a:r>
            <a:r>
              <a:rPr sz="1300" i="1" spc="20" dirty="0">
                <a:latin typeface="Times New Roman"/>
                <a:cs typeface="Times New Roman"/>
              </a:rPr>
              <a:t>L</a:t>
            </a:r>
            <a:r>
              <a:rPr sz="1300" spc="20" dirty="0">
                <a:latin typeface="Times New Roman"/>
                <a:cs typeface="Times New Roman"/>
              </a:rPr>
              <a:t>,</a:t>
            </a:r>
            <a:r>
              <a:rPr sz="1300" spc="-190" dirty="0">
                <a:latin typeface="Times New Roman"/>
                <a:cs typeface="Times New Roman"/>
              </a:rPr>
              <a:t> </a:t>
            </a:r>
            <a:r>
              <a:rPr sz="1300" i="1" dirty="0">
                <a:latin typeface="Times New Roman"/>
                <a:cs typeface="Times New Roman"/>
              </a:rPr>
              <a:t>t</a:t>
            </a:r>
            <a:r>
              <a:rPr sz="1300" i="1" spc="-22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077467" y="8523547"/>
            <a:ext cx="1345565" cy="2260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1950" spc="7" baseline="-36324" dirty="0">
                <a:latin typeface="Symbol"/>
                <a:cs typeface="Symbol"/>
              </a:rPr>
              <a:t></a:t>
            </a:r>
            <a:r>
              <a:rPr sz="1950" spc="7" baseline="-36324" dirty="0">
                <a:latin typeface="Times New Roman"/>
                <a:cs typeface="Times New Roman"/>
              </a:rPr>
              <a:t> </a:t>
            </a:r>
            <a:r>
              <a:rPr sz="1950" i="1" spc="7" baseline="-36324" dirty="0">
                <a:latin typeface="Times New Roman"/>
                <a:cs typeface="Times New Roman"/>
              </a:rPr>
              <a:t>k </a:t>
            </a:r>
            <a:r>
              <a:rPr sz="1300" spc="15" dirty="0">
                <a:latin typeface="Symbol"/>
                <a:cs typeface="Symbol"/>
              </a:rPr>
              <a:t></a:t>
            </a:r>
            <a:r>
              <a:rPr sz="1300" i="1" spc="15" dirty="0">
                <a:latin typeface="Times New Roman"/>
                <a:cs typeface="Times New Roman"/>
              </a:rPr>
              <a:t>T </a:t>
            </a:r>
            <a:r>
              <a:rPr sz="1300" spc="20" dirty="0">
                <a:latin typeface="Times New Roman"/>
                <a:cs typeface="Times New Roman"/>
              </a:rPr>
              <a:t>(0, </a:t>
            </a:r>
            <a:r>
              <a:rPr sz="1300" i="1" dirty="0">
                <a:latin typeface="Times New Roman"/>
                <a:cs typeface="Times New Roman"/>
              </a:rPr>
              <a:t>t</a:t>
            </a:r>
            <a:r>
              <a:rPr sz="1300" i="1" spc="-24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) </a:t>
            </a:r>
            <a:r>
              <a:rPr sz="1950" spc="7" baseline="-36324" dirty="0">
                <a:latin typeface="Symbol"/>
                <a:cs typeface="Symbol"/>
              </a:rPr>
              <a:t></a:t>
            </a:r>
            <a:r>
              <a:rPr sz="1950" spc="7" baseline="-36324" dirty="0">
                <a:latin typeface="Times New Roman"/>
                <a:cs typeface="Times New Roman"/>
              </a:rPr>
              <a:t> </a:t>
            </a:r>
            <a:r>
              <a:rPr sz="1950" i="1" spc="7" baseline="-36324" dirty="0">
                <a:latin typeface="Times New Roman"/>
                <a:cs typeface="Times New Roman"/>
              </a:rPr>
              <a:t>h </a:t>
            </a:r>
            <a:r>
              <a:rPr sz="1950" spc="-15" baseline="-36324" dirty="0">
                <a:latin typeface="Times New Roman"/>
                <a:cs typeface="Times New Roman"/>
              </a:rPr>
              <a:t>[</a:t>
            </a:r>
            <a:r>
              <a:rPr sz="1950" i="1" spc="-15" baseline="-36324" dirty="0">
                <a:latin typeface="Times New Roman"/>
                <a:cs typeface="Times New Roman"/>
              </a:rPr>
              <a:t>T</a:t>
            </a:r>
            <a:endParaRPr sz="1950" baseline="-36324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3003804" y="9117907"/>
            <a:ext cx="366395" cy="2260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750" spc="10" dirty="0">
                <a:latin typeface="Symbol"/>
                <a:cs typeface="Symbol"/>
              </a:rPr>
              <a:t>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750" spc="5" dirty="0">
                <a:latin typeface="Times New Roman"/>
                <a:cs typeface="Times New Roman"/>
              </a:rPr>
              <a:t>2</a:t>
            </a:r>
            <a:r>
              <a:rPr sz="750" spc="50" dirty="0">
                <a:latin typeface="Times New Roman"/>
                <a:cs typeface="Times New Roman"/>
              </a:rPr>
              <a:t> </a:t>
            </a:r>
            <a:r>
              <a:rPr sz="1950" spc="-480" baseline="-14957" dirty="0">
                <a:latin typeface="Symbol"/>
                <a:cs typeface="Symbol"/>
              </a:rPr>
              <a:t></a:t>
            </a:r>
            <a:r>
              <a:rPr sz="1950" spc="-480" baseline="-29914" dirty="0">
                <a:latin typeface="Symbol"/>
                <a:cs typeface="Symbol"/>
              </a:rPr>
              <a:t></a:t>
            </a:r>
            <a:endParaRPr sz="1950" baseline="-29914">
              <a:latin typeface="Symbol"/>
              <a:cs typeface="Symbo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154427" y="8739354"/>
            <a:ext cx="360680" cy="1422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228600" algn="l"/>
              </a:tabLst>
            </a:pPr>
            <a:r>
              <a:rPr sz="750" spc="5" dirty="0">
                <a:latin typeface="Times New Roman"/>
                <a:cs typeface="Times New Roman"/>
              </a:rPr>
              <a:t>1	</a:t>
            </a:r>
            <a:r>
              <a:rPr sz="750" spc="15" dirty="0">
                <a:latin typeface="Symbol"/>
                <a:cs typeface="Symbol"/>
              </a:rPr>
              <a:t></a:t>
            </a:r>
            <a:r>
              <a:rPr sz="750" spc="5" dirty="0">
                <a:latin typeface="Times New Roman"/>
                <a:cs typeface="Times New Roman"/>
              </a:rPr>
              <a:t>1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92836" y="9412732"/>
            <a:ext cx="4523740" cy="55880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 algn="just">
              <a:lnSpc>
                <a:spcPct val="95800"/>
              </a:lnSpc>
              <a:spcBef>
                <a:spcPts val="160"/>
              </a:spcBef>
            </a:pP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spc="-5" dirty="0">
                <a:latin typeface="Times New Roman"/>
                <a:cs typeface="Times New Roman"/>
              </a:rPr>
              <a:t>h</a:t>
            </a:r>
            <a:r>
              <a:rPr sz="1200" b="1" i="1" spc="-7" baseline="-10416" dirty="0">
                <a:latin typeface="Times New Roman"/>
                <a:cs typeface="Times New Roman"/>
              </a:rPr>
              <a:t>1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h</a:t>
            </a:r>
            <a:r>
              <a:rPr sz="1200" b="1" i="1" spc="-7" baseline="-10416" dirty="0">
                <a:latin typeface="Times New Roman"/>
                <a:cs typeface="Times New Roman"/>
              </a:rPr>
              <a:t>2 </a:t>
            </a:r>
            <a:r>
              <a:rPr sz="1200" spc="-5" dirty="0">
                <a:latin typeface="Times New Roman"/>
                <a:cs typeface="Times New Roman"/>
              </a:rPr>
              <a:t>are the convection heat transfer coefficients and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∞1 </a:t>
            </a:r>
            <a:r>
              <a:rPr sz="1200" spc="-15" dirty="0">
                <a:latin typeface="Times New Roman"/>
                <a:cs typeface="Times New Roman"/>
              </a:rPr>
              <a:t>and 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∞2 </a:t>
            </a:r>
            <a:r>
              <a:rPr sz="1200" spc="-5" dirty="0">
                <a:latin typeface="Times New Roman"/>
                <a:cs typeface="Times New Roman"/>
              </a:rPr>
              <a:t>are the </a:t>
            </a:r>
            <a:r>
              <a:rPr sz="1200" dirty="0">
                <a:latin typeface="Times New Roman"/>
                <a:cs typeface="Times New Roman"/>
              </a:rPr>
              <a:t>temperatures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surrounding </a:t>
            </a:r>
            <a:r>
              <a:rPr sz="1200" spc="-10" dirty="0">
                <a:latin typeface="Times New Roman"/>
                <a:cs typeface="Times New Roman"/>
              </a:rPr>
              <a:t>mediums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two </a:t>
            </a:r>
            <a:r>
              <a:rPr sz="1200" spc="-10" dirty="0">
                <a:latin typeface="Times New Roman"/>
                <a:cs typeface="Times New Roman"/>
              </a:rPr>
              <a:t>sides </a:t>
            </a:r>
            <a:r>
              <a:rPr sz="1200" spc="20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plate.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5218176" y="1799335"/>
            <a:ext cx="1697735" cy="14874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5232908" y="3325876"/>
            <a:ext cx="1770380" cy="47498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 indent="-635" algn="ctr">
              <a:lnSpc>
                <a:spcPct val="97000"/>
              </a:lnSpc>
              <a:spcBef>
                <a:spcPts val="145"/>
              </a:spcBef>
            </a:pPr>
            <a:r>
              <a:rPr sz="1000" b="1" i="1" dirty="0">
                <a:latin typeface="Times New Roman"/>
                <a:cs typeface="Times New Roman"/>
              </a:rPr>
              <a:t>Fig.(2.11) </a:t>
            </a:r>
            <a:r>
              <a:rPr sz="1000" b="1" i="1" spc="5" dirty="0">
                <a:latin typeface="Times New Roman"/>
                <a:cs typeface="Times New Roman"/>
              </a:rPr>
              <a:t>A </a:t>
            </a:r>
            <a:r>
              <a:rPr sz="1000" b="1" i="1" spc="-5" dirty="0">
                <a:latin typeface="Times New Roman"/>
                <a:cs typeface="Times New Roman"/>
              </a:rPr>
              <a:t>plane wall with  </a:t>
            </a:r>
            <a:r>
              <a:rPr sz="1000" b="1" i="1" dirty="0">
                <a:latin typeface="Times New Roman"/>
                <a:cs typeface="Times New Roman"/>
              </a:rPr>
              <a:t>insulation and </a:t>
            </a:r>
            <a:r>
              <a:rPr sz="1000" b="1" i="1" spc="-5" dirty="0">
                <a:latin typeface="Times New Roman"/>
                <a:cs typeface="Times New Roman"/>
              </a:rPr>
              <a:t>specified  temperature boundary</a:t>
            </a:r>
            <a:r>
              <a:rPr sz="1000" b="1" i="1" spc="1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conditions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5202935" y="4149344"/>
            <a:ext cx="1807464" cy="2286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5211571" y="6410452"/>
            <a:ext cx="1736089" cy="47498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 indent="-1905" algn="ctr">
              <a:lnSpc>
                <a:spcPct val="97000"/>
              </a:lnSpc>
              <a:spcBef>
                <a:spcPts val="140"/>
              </a:spcBef>
            </a:pPr>
            <a:r>
              <a:rPr sz="1000" b="1" i="1" dirty="0">
                <a:latin typeface="Times New Roman"/>
                <a:cs typeface="Times New Roman"/>
              </a:rPr>
              <a:t>Fig.(2.12) </a:t>
            </a:r>
            <a:r>
              <a:rPr sz="1000" b="1" i="1" spc="-5" dirty="0">
                <a:latin typeface="Times New Roman"/>
                <a:cs typeface="Times New Roman"/>
              </a:rPr>
              <a:t>Thermal symmetry  </a:t>
            </a:r>
            <a:r>
              <a:rPr sz="1000" b="1" i="1" dirty="0">
                <a:latin typeface="Times New Roman"/>
                <a:cs typeface="Times New Roman"/>
              </a:rPr>
              <a:t>boundary condition at </a:t>
            </a:r>
            <a:r>
              <a:rPr sz="1000" b="1" i="1" spc="-10" dirty="0">
                <a:latin typeface="Times New Roman"/>
                <a:cs typeface="Times New Roman"/>
              </a:rPr>
              <a:t>the</a:t>
            </a:r>
            <a:r>
              <a:rPr sz="1000" b="1" i="1" spc="-100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center  plane of </a:t>
            </a:r>
            <a:r>
              <a:rPr sz="1000" b="1" i="1" spc="-5" dirty="0">
                <a:latin typeface="Times New Roman"/>
                <a:cs typeface="Times New Roman"/>
              </a:rPr>
              <a:t>plane</a:t>
            </a:r>
            <a:r>
              <a:rPr sz="1000" b="1" i="1" spc="-1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wall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5202935" y="7575295"/>
            <a:ext cx="1828800" cy="17617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5226811" y="9382252"/>
            <a:ext cx="1706880" cy="47498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 algn="ctr">
              <a:lnSpc>
                <a:spcPct val="97000"/>
              </a:lnSpc>
              <a:spcBef>
                <a:spcPts val="140"/>
              </a:spcBef>
            </a:pPr>
            <a:r>
              <a:rPr sz="1000" b="1" i="1" dirty="0">
                <a:latin typeface="Times New Roman"/>
                <a:cs typeface="Times New Roman"/>
              </a:rPr>
              <a:t>Fig.(2.13) Convection</a:t>
            </a:r>
            <a:r>
              <a:rPr sz="1000" b="1" i="1" spc="-114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boundary  conditions on </a:t>
            </a:r>
            <a:r>
              <a:rPr sz="1000" b="1" i="1" spc="-10" dirty="0">
                <a:latin typeface="Times New Roman"/>
                <a:cs typeface="Times New Roman"/>
              </a:rPr>
              <a:t>the </a:t>
            </a:r>
            <a:r>
              <a:rPr sz="1000" b="1" i="1" spc="5" dirty="0">
                <a:latin typeface="Times New Roman"/>
                <a:cs typeface="Times New Roman"/>
              </a:rPr>
              <a:t>two </a:t>
            </a:r>
            <a:r>
              <a:rPr sz="1000" b="1" i="1" dirty="0">
                <a:latin typeface="Times New Roman"/>
                <a:cs typeface="Times New Roman"/>
              </a:rPr>
              <a:t>surfaces  of a </a:t>
            </a:r>
            <a:r>
              <a:rPr sz="1000" b="1" i="1" spc="-5" dirty="0">
                <a:latin typeface="Times New Roman"/>
                <a:cs typeface="Times New Roman"/>
              </a:rPr>
              <a:t>plane</a:t>
            </a:r>
            <a:r>
              <a:rPr sz="1000" b="1" i="1" spc="-2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wall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22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904" y="339343"/>
            <a:ext cx="6291072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5904" y="339343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895" y="415544"/>
            <a:ext cx="6291072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1895" y="415544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0936" y="49174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3" y="228600"/>
                </a:lnTo>
                <a:lnTo>
                  <a:pt x="628802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300471" y="7264400"/>
            <a:ext cx="1755648" cy="22402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30936" y="778255"/>
            <a:ext cx="4572000" cy="7787640"/>
          </a:xfrm>
          <a:custGeom>
            <a:avLst/>
            <a:gdLst/>
            <a:ahLst/>
            <a:cxnLst/>
            <a:rect l="l" t="t" r="r" b="b"/>
            <a:pathLst>
              <a:path w="4572000" h="7787640">
                <a:moveTo>
                  <a:pt x="0" y="7787640"/>
                </a:moveTo>
                <a:lnTo>
                  <a:pt x="4572000" y="7787640"/>
                </a:lnTo>
                <a:lnTo>
                  <a:pt x="4572000" y="0"/>
                </a:lnTo>
                <a:lnTo>
                  <a:pt x="0" y="0"/>
                </a:lnTo>
                <a:lnTo>
                  <a:pt x="0" y="7787640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18236" y="380649"/>
            <a:ext cx="6301740" cy="944244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45"/>
              </a:spcBef>
              <a:tabLst>
                <a:tab pos="4306570" algn="l"/>
              </a:tabLst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1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Two	</a:t>
            </a:r>
            <a:r>
              <a:rPr sz="1400" b="1" i="1" spc="-5" dirty="0">
                <a:latin typeface="Times New Roman"/>
                <a:cs typeface="Times New Roman"/>
              </a:rPr>
              <a:t>Heat Conduction</a:t>
            </a:r>
            <a:r>
              <a:rPr sz="1400" b="1" i="1" spc="-50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Equation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1515"/>
              </a:lnSpc>
              <a:spcBef>
                <a:spcPts val="605"/>
              </a:spcBef>
            </a:pPr>
            <a:r>
              <a:rPr sz="1300" b="1" i="1" dirty="0">
                <a:latin typeface="Times New Roman"/>
                <a:cs typeface="Times New Roman"/>
              </a:rPr>
              <a:t>2.3.2.d- </a:t>
            </a:r>
            <a:r>
              <a:rPr sz="1300" b="1" i="1" spc="-5" dirty="0">
                <a:latin typeface="Times New Roman"/>
                <a:cs typeface="Times New Roman"/>
              </a:rPr>
              <a:t>Radiation Boundary</a:t>
            </a:r>
            <a:r>
              <a:rPr sz="1300" b="1" i="1" spc="30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Condition</a:t>
            </a:r>
            <a:endParaRPr sz="1300">
              <a:latin typeface="Times New Roman"/>
              <a:cs typeface="Times New Roman"/>
            </a:endParaRPr>
          </a:p>
          <a:p>
            <a:pPr marL="12700" marR="1744980" indent="191770">
              <a:lnSpc>
                <a:spcPts val="1390"/>
              </a:lnSpc>
              <a:spcBef>
                <a:spcPts val="40"/>
              </a:spcBef>
            </a:pPr>
            <a:r>
              <a:rPr sz="1200" spc="-10" dirty="0">
                <a:latin typeface="Times New Roman"/>
                <a:cs typeface="Times New Roman"/>
              </a:rPr>
              <a:t>Using </a:t>
            </a:r>
            <a:r>
              <a:rPr sz="1200" spc="5" dirty="0">
                <a:latin typeface="Times New Roman"/>
                <a:cs typeface="Times New Roman"/>
              </a:rPr>
              <a:t>an </a:t>
            </a:r>
            <a:r>
              <a:rPr sz="1200" spc="-5" dirty="0">
                <a:latin typeface="Times New Roman"/>
                <a:cs typeface="Times New Roman"/>
              </a:rPr>
              <a:t>energy </a:t>
            </a:r>
            <a:r>
              <a:rPr sz="1200" spc="-10" dirty="0">
                <a:latin typeface="Times New Roman"/>
                <a:cs typeface="Times New Roman"/>
              </a:rPr>
              <a:t>balance, </a:t>
            </a:r>
            <a:r>
              <a:rPr sz="1200" spc="-5" dirty="0">
                <a:latin typeface="Times New Roman"/>
                <a:cs typeface="Times New Roman"/>
              </a:rPr>
              <a:t>the radiation boundary condition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a surface  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expressed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721290" y="1781846"/>
            <a:ext cx="931544" cy="2108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i="1" spc="20" dirty="0">
                <a:latin typeface="Times New Roman"/>
                <a:cs typeface="Times New Roman"/>
              </a:rPr>
              <a:t>samedirection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27779" y="1723934"/>
            <a:ext cx="85090" cy="2108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5" dirty="0">
                <a:latin typeface="Symbol"/>
                <a:cs typeface="Symbol"/>
              </a:rPr>
              <a:t>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486660" y="1723934"/>
            <a:ext cx="85090" cy="2108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5" dirty="0">
                <a:latin typeface="Symbol"/>
                <a:cs typeface="Symbol"/>
              </a:rPr>
              <a:t>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68324" y="1781846"/>
            <a:ext cx="1318260" cy="2108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1800" spc="7" baseline="20833" dirty="0">
                <a:latin typeface="Symbol"/>
                <a:cs typeface="Symbol"/>
              </a:rPr>
              <a:t></a:t>
            </a:r>
            <a:r>
              <a:rPr sz="1800" spc="7" baseline="20833" dirty="0">
                <a:latin typeface="Times New Roman"/>
                <a:cs typeface="Times New Roman"/>
              </a:rPr>
              <a:t> </a:t>
            </a:r>
            <a:r>
              <a:rPr sz="1200" i="1" spc="5" dirty="0">
                <a:latin typeface="Times New Roman"/>
                <a:cs typeface="Times New Roman"/>
              </a:rPr>
              <a:t>selected</a:t>
            </a:r>
            <a:r>
              <a:rPr sz="1200" i="1" spc="-220" dirty="0">
                <a:latin typeface="Times New Roman"/>
                <a:cs typeface="Times New Roman"/>
              </a:rPr>
              <a:t> </a:t>
            </a:r>
            <a:r>
              <a:rPr sz="1200" i="1" spc="10" dirty="0">
                <a:latin typeface="Times New Roman"/>
                <a:cs typeface="Times New Roman"/>
              </a:rPr>
              <a:t>direction</a:t>
            </a:r>
            <a:r>
              <a:rPr sz="1800" spc="15" baseline="20833" dirty="0">
                <a:latin typeface="Symbol"/>
                <a:cs typeface="Symbol"/>
              </a:rPr>
              <a:t></a:t>
            </a:r>
            <a:endParaRPr sz="1800" baseline="20833">
              <a:latin typeface="Symbol"/>
              <a:cs typeface="Symbo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55624" y="1550198"/>
            <a:ext cx="3980815" cy="2108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10"/>
              </a:spcBef>
              <a:tabLst>
                <a:tab pos="3296285" algn="l"/>
              </a:tabLst>
            </a:pPr>
            <a:r>
              <a:rPr sz="1800" spc="7" baseline="-9259" dirty="0">
                <a:latin typeface="Symbol"/>
                <a:cs typeface="Symbol"/>
              </a:rPr>
              <a:t></a:t>
            </a:r>
            <a:r>
              <a:rPr sz="1800" spc="-254" baseline="-9259" dirty="0">
                <a:latin typeface="Times New Roman"/>
                <a:cs typeface="Times New Roman"/>
              </a:rPr>
              <a:t> </a:t>
            </a:r>
            <a:r>
              <a:rPr sz="1200" i="1" spc="10" dirty="0">
                <a:latin typeface="Times New Roman"/>
                <a:cs typeface="Times New Roman"/>
              </a:rPr>
              <a:t>at</a:t>
            </a:r>
            <a:r>
              <a:rPr sz="1200" i="1" spc="-60" dirty="0">
                <a:latin typeface="Times New Roman"/>
                <a:cs typeface="Times New Roman"/>
              </a:rPr>
              <a:t> </a:t>
            </a:r>
            <a:r>
              <a:rPr sz="1200" i="1" spc="5" dirty="0">
                <a:latin typeface="Times New Roman"/>
                <a:cs typeface="Times New Roman"/>
              </a:rPr>
              <a:t>the</a:t>
            </a:r>
            <a:r>
              <a:rPr sz="1200" i="1" spc="-45" dirty="0">
                <a:latin typeface="Times New Roman"/>
                <a:cs typeface="Times New Roman"/>
              </a:rPr>
              <a:t> </a:t>
            </a:r>
            <a:r>
              <a:rPr sz="1200" i="1" spc="20" dirty="0">
                <a:latin typeface="Times New Roman"/>
                <a:cs typeface="Times New Roman"/>
              </a:rPr>
              <a:t>surfacein</a:t>
            </a:r>
            <a:r>
              <a:rPr sz="1200" i="1" spc="-35" dirty="0">
                <a:latin typeface="Times New Roman"/>
                <a:cs typeface="Times New Roman"/>
              </a:rPr>
              <a:t> </a:t>
            </a:r>
            <a:r>
              <a:rPr sz="1200" i="1" spc="5" dirty="0">
                <a:latin typeface="Times New Roman"/>
                <a:cs typeface="Times New Roman"/>
              </a:rPr>
              <a:t>a</a:t>
            </a:r>
            <a:r>
              <a:rPr sz="1200" i="1" spc="-90" dirty="0">
                <a:latin typeface="Times New Roman"/>
                <a:cs typeface="Times New Roman"/>
              </a:rPr>
              <a:t> </a:t>
            </a:r>
            <a:r>
              <a:rPr sz="1800" spc="7" baseline="-9259" dirty="0">
                <a:latin typeface="Symbol"/>
                <a:cs typeface="Symbol"/>
              </a:rPr>
              <a:t></a:t>
            </a:r>
            <a:r>
              <a:rPr sz="1800" spc="-67" baseline="-9259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Symbol"/>
                <a:cs typeface="Symbol"/>
              </a:rPr>
              <a:t>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800" spc="7" baseline="-9259" dirty="0">
                <a:latin typeface="Symbol"/>
                <a:cs typeface="Symbol"/>
              </a:rPr>
              <a:t></a:t>
            </a:r>
            <a:r>
              <a:rPr sz="1800" spc="195" baseline="-9259" dirty="0">
                <a:latin typeface="Times New Roman"/>
                <a:cs typeface="Times New Roman"/>
              </a:rPr>
              <a:t> </a:t>
            </a:r>
            <a:r>
              <a:rPr sz="1200" i="1" spc="10" dirty="0">
                <a:latin typeface="Times New Roman"/>
                <a:cs typeface="Times New Roman"/>
              </a:rPr>
              <a:t>at</a:t>
            </a:r>
            <a:r>
              <a:rPr sz="1200" i="1" spc="-60" dirty="0">
                <a:latin typeface="Times New Roman"/>
                <a:cs typeface="Times New Roman"/>
              </a:rPr>
              <a:t> </a:t>
            </a:r>
            <a:r>
              <a:rPr sz="1200" i="1" spc="5" dirty="0">
                <a:latin typeface="Times New Roman"/>
                <a:cs typeface="Times New Roman"/>
              </a:rPr>
              <a:t>the</a:t>
            </a:r>
            <a:r>
              <a:rPr sz="1200" i="1" spc="-45" dirty="0">
                <a:latin typeface="Times New Roman"/>
                <a:cs typeface="Times New Roman"/>
              </a:rPr>
              <a:t> </a:t>
            </a:r>
            <a:r>
              <a:rPr sz="1200" i="1" spc="20" dirty="0">
                <a:latin typeface="Times New Roman"/>
                <a:cs typeface="Times New Roman"/>
              </a:rPr>
              <a:t>surfacein</a:t>
            </a:r>
            <a:r>
              <a:rPr sz="1200" i="1" spc="-90" dirty="0">
                <a:latin typeface="Times New Roman"/>
                <a:cs typeface="Times New Roman"/>
              </a:rPr>
              <a:t> </a:t>
            </a:r>
            <a:r>
              <a:rPr sz="1200" i="1" spc="5" dirty="0">
                <a:latin typeface="Times New Roman"/>
                <a:cs typeface="Times New Roman"/>
              </a:rPr>
              <a:t>the</a:t>
            </a:r>
            <a:r>
              <a:rPr sz="1200" i="1" spc="35" dirty="0">
                <a:latin typeface="Times New Roman"/>
                <a:cs typeface="Times New Roman"/>
              </a:rPr>
              <a:t> </a:t>
            </a:r>
            <a:r>
              <a:rPr sz="1800" spc="7" baseline="-9259" dirty="0">
                <a:latin typeface="Symbol"/>
                <a:cs typeface="Symbol"/>
              </a:rPr>
              <a:t></a:t>
            </a:r>
            <a:r>
              <a:rPr sz="1800" spc="7" baseline="-9259" dirty="0">
                <a:latin typeface="Times New Roman"/>
                <a:cs typeface="Times New Roman"/>
              </a:rPr>
              <a:t>	</a:t>
            </a:r>
            <a:r>
              <a:rPr sz="1200" spc="5" dirty="0">
                <a:latin typeface="MT Extra"/>
                <a:cs typeface="MT Extra"/>
              </a:rPr>
              <a:t></a:t>
            </a:r>
            <a:r>
              <a:rPr sz="1200" spc="5" dirty="0">
                <a:latin typeface="Times New Roman"/>
                <a:cs typeface="Times New Roman"/>
              </a:rPr>
              <a:t>(2.17.</a:t>
            </a:r>
            <a:r>
              <a:rPr sz="1200" i="1" spc="5" dirty="0">
                <a:latin typeface="Times New Roman"/>
                <a:cs typeface="Times New Roman"/>
              </a:rPr>
              <a:t>a</a:t>
            </a:r>
            <a:r>
              <a:rPr sz="1200" spc="5" dirty="0">
                <a:latin typeface="Times New Roman"/>
                <a:cs typeface="Times New Roman"/>
              </a:rPr>
              <a:t>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93724" y="1428278"/>
            <a:ext cx="2818765" cy="2108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195070" algn="l"/>
                <a:tab pos="1405255" algn="l"/>
                <a:tab pos="2746375" algn="l"/>
              </a:tabLst>
            </a:pPr>
            <a:r>
              <a:rPr sz="1200" spc="5" dirty="0">
                <a:latin typeface="Symbol"/>
                <a:cs typeface="Symbol"/>
              </a:rPr>
              <a:t></a:t>
            </a:r>
            <a:r>
              <a:rPr sz="1200" spc="5" dirty="0">
                <a:latin typeface="Times New Roman"/>
                <a:cs typeface="Times New Roman"/>
              </a:rPr>
              <a:t>	</a:t>
            </a:r>
            <a:r>
              <a:rPr sz="1200" spc="5" dirty="0">
                <a:latin typeface="Symbol"/>
                <a:cs typeface="Symbol"/>
              </a:rPr>
              <a:t></a:t>
            </a:r>
            <a:r>
              <a:rPr sz="1200" spc="5" dirty="0">
                <a:latin typeface="Times New Roman"/>
                <a:cs typeface="Times New Roman"/>
              </a:rPr>
              <a:t>	</a:t>
            </a:r>
            <a:r>
              <a:rPr sz="1200" spc="5" dirty="0">
                <a:latin typeface="Symbol"/>
                <a:cs typeface="Symbol"/>
              </a:rPr>
              <a:t></a:t>
            </a:r>
            <a:r>
              <a:rPr sz="1200" spc="5" dirty="0">
                <a:latin typeface="Times New Roman"/>
                <a:cs typeface="Times New Roman"/>
              </a:rPr>
              <a:t>	</a:t>
            </a:r>
            <a:r>
              <a:rPr sz="1200" spc="5" dirty="0">
                <a:latin typeface="Symbol"/>
                <a:cs typeface="Symbol"/>
              </a:rPr>
              <a:t>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93724" y="1821470"/>
            <a:ext cx="2818765" cy="2108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195070" algn="l"/>
                <a:tab pos="1405255" algn="l"/>
                <a:tab pos="2746375" algn="l"/>
              </a:tabLst>
            </a:pPr>
            <a:r>
              <a:rPr sz="1200" spc="5" dirty="0">
                <a:latin typeface="Symbol"/>
                <a:cs typeface="Symbol"/>
              </a:rPr>
              <a:t></a:t>
            </a:r>
            <a:r>
              <a:rPr sz="1200" spc="5" dirty="0">
                <a:latin typeface="Times New Roman"/>
                <a:cs typeface="Times New Roman"/>
              </a:rPr>
              <a:t>	</a:t>
            </a:r>
            <a:r>
              <a:rPr sz="1200" spc="5" dirty="0">
                <a:latin typeface="Symbol"/>
                <a:cs typeface="Symbol"/>
              </a:rPr>
              <a:t></a:t>
            </a:r>
            <a:r>
              <a:rPr sz="1200" spc="5" dirty="0">
                <a:latin typeface="Times New Roman"/>
                <a:cs typeface="Times New Roman"/>
              </a:rPr>
              <a:t>	</a:t>
            </a:r>
            <a:r>
              <a:rPr sz="1200" spc="5" dirty="0">
                <a:latin typeface="Symbol"/>
                <a:cs typeface="Symbol"/>
              </a:rPr>
              <a:t></a:t>
            </a:r>
            <a:r>
              <a:rPr sz="1200" spc="5" dirty="0">
                <a:latin typeface="Times New Roman"/>
                <a:cs typeface="Times New Roman"/>
              </a:rPr>
              <a:t>	</a:t>
            </a:r>
            <a:r>
              <a:rPr sz="1200" spc="5" dirty="0">
                <a:latin typeface="Symbol"/>
                <a:cs typeface="Symbol"/>
              </a:rPr>
              <a:t>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93724" y="1330742"/>
            <a:ext cx="2818765" cy="2108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405255" algn="l"/>
              </a:tabLst>
            </a:pPr>
            <a:r>
              <a:rPr sz="1200" spc="5" dirty="0">
                <a:latin typeface="Symbol"/>
                <a:cs typeface="Symbol"/>
              </a:rPr>
              <a:t></a:t>
            </a:r>
            <a:r>
              <a:rPr sz="1200" spc="5" dirty="0">
                <a:latin typeface="Times New Roman"/>
                <a:cs typeface="Times New Roman"/>
              </a:rPr>
              <a:t>  </a:t>
            </a:r>
            <a:r>
              <a:rPr sz="1800" i="1" spc="22" baseline="4629" dirty="0">
                <a:latin typeface="Times New Roman"/>
                <a:cs typeface="Times New Roman"/>
              </a:rPr>
              <a:t>Heat</a:t>
            </a:r>
            <a:r>
              <a:rPr sz="1800" i="1" spc="-315" baseline="4629" dirty="0">
                <a:latin typeface="Times New Roman"/>
                <a:cs typeface="Times New Roman"/>
              </a:rPr>
              <a:t> </a:t>
            </a:r>
            <a:r>
              <a:rPr sz="1800" i="1" spc="15" baseline="4629" dirty="0">
                <a:latin typeface="Times New Roman"/>
                <a:cs typeface="Times New Roman"/>
              </a:rPr>
              <a:t>conduction</a:t>
            </a:r>
            <a:r>
              <a:rPr sz="1800" i="1" spc="-44" baseline="4629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Symbol"/>
                <a:cs typeface="Symbol"/>
              </a:rPr>
              <a:t></a:t>
            </a:r>
            <a:r>
              <a:rPr sz="1200" spc="5" dirty="0">
                <a:latin typeface="Times New Roman"/>
                <a:cs typeface="Times New Roman"/>
              </a:rPr>
              <a:t>	</a:t>
            </a:r>
            <a:r>
              <a:rPr sz="1200" spc="5" dirty="0">
                <a:latin typeface="Symbol"/>
                <a:cs typeface="Symbol"/>
              </a:rPr>
              <a:t>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800" i="1" spc="22" baseline="4629" dirty="0">
                <a:latin typeface="Times New Roman"/>
                <a:cs typeface="Times New Roman"/>
              </a:rPr>
              <a:t>Radiationexchange</a:t>
            </a:r>
            <a:r>
              <a:rPr sz="1200" spc="15" dirty="0">
                <a:latin typeface="Symbol"/>
                <a:cs typeface="Symbol"/>
              </a:rPr>
              <a:t>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18236" y="2009140"/>
            <a:ext cx="4602480" cy="55880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algn="just">
              <a:lnSpc>
                <a:spcPct val="95800"/>
              </a:lnSpc>
              <a:spcBef>
                <a:spcPts val="160"/>
              </a:spcBef>
            </a:pPr>
            <a:r>
              <a:rPr sz="1200" spc="-5" dirty="0">
                <a:latin typeface="Times New Roman"/>
                <a:cs typeface="Times New Roman"/>
              </a:rPr>
              <a:t>For </a:t>
            </a:r>
            <a:r>
              <a:rPr sz="1200" spc="-15" dirty="0">
                <a:latin typeface="Times New Roman"/>
                <a:cs typeface="Times New Roman"/>
              </a:rPr>
              <a:t>one-dimensional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b="1" i="1" spc="-5" dirty="0">
                <a:latin typeface="Times New Roman"/>
                <a:cs typeface="Times New Roman"/>
              </a:rPr>
              <a:t>x</a:t>
            </a:r>
            <a:r>
              <a:rPr sz="1200" spc="-5" dirty="0">
                <a:latin typeface="Times New Roman"/>
                <a:cs typeface="Times New Roman"/>
              </a:rPr>
              <a:t>-direction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plate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thickness  </a:t>
            </a:r>
            <a:r>
              <a:rPr sz="1200" b="1" i="1" spc="-5" dirty="0">
                <a:latin typeface="Times New Roman"/>
                <a:cs typeface="Times New Roman"/>
              </a:rPr>
              <a:t>L </a:t>
            </a:r>
            <a:r>
              <a:rPr sz="1200" spc="-5" dirty="0">
                <a:latin typeface="Times New Roman"/>
                <a:cs typeface="Times New Roman"/>
              </a:rPr>
              <a:t>as shown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Fig.(2.14), the </a:t>
            </a:r>
            <a:r>
              <a:rPr sz="1200" spc="-10" dirty="0">
                <a:latin typeface="Times New Roman"/>
                <a:cs typeface="Times New Roman"/>
              </a:rPr>
              <a:t>radiation </a:t>
            </a:r>
            <a:r>
              <a:rPr sz="1200" spc="-5" dirty="0">
                <a:latin typeface="Times New Roman"/>
                <a:cs typeface="Times New Roman"/>
              </a:rPr>
              <a:t>boundary </a:t>
            </a:r>
            <a:r>
              <a:rPr sz="1200" spc="-10" dirty="0">
                <a:latin typeface="Times New Roman"/>
                <a:cs typeface="Times New Roman"/>
              </a:rPr>
              <a:t>conditions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dirty="0">
                <a:latin typeface="Times New Roman"/>
                <a:cs typeface="Times New Roman"/>
              </a:rPr>
              <a:t>both  </a:t>
            </a:r>
            <a:r>
              <a:rPr sz="1200" spc="-10" dirty="0">
                <a:latin typeface="Times New Roman"/>
                <a:cs typeface="Times New Roman"/>
              </a:rPr>
              <a:t>surfaces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expressed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367408" y="2804604"/>
            <a:ext cx="546735" cy="0"/>
          </a:xfrm>
          <a:custGeom>
            <a:avLst/>
            <a:gdLst/>
            <a:ahLst/>
            <a:cxnLst/>
            <a:rect l="l" t="t" r="r" b="b"/>
            <a:pathLst>
              <a:path w="546735">
                <a:moveTo>
                  <a:pt x="0" y="0"/>
                </a:moveTo>
                <a:lnTo>
                  <a:pt x="546544" y="0"/>
                </a:lnTo>
              </a:path>
            </a:pathLst>
          </a:custGeom>
          <a:ln w="71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67408" y="3252089"/>
            <a:ext cx="568325" cy="0"/>
          </a:xfrm>
          <a:custGeom>
            <a:avLst/>
            <a:gdLst/>
            <a:ahLst/>
            <a:cxnLst/>
            <a:rect l="l" t="t" r="r" b="b"/>
            <a:pathLst>
              <a:path w="568325">
                <a:moveTo>
                  <a:pt x="0" y="0"/>
                </a:moveTo>
                <a:lnTo>
                  <a:pt x="568261" y="0"/>
                </a:lnTo>
              </a:path>
            </a:pathLst>
          </a:custGeom>
          <a:ln w="71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2203195" y="3225523"/>
            <a:ext cx="74295" cy="1422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50" spc="5" dirty="0">
                <a:latin typeface="Times New Roman"/>
                <a:cs typeface="Times New Roman"/>
              </a:rPr>
              <a:t>2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572004" y="2661642"/>
            <a:ext cx="74295" cy="1422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50" spc="5" dirty="0">
                <a:latin typeface="Times New Roman"/>
                <a:cs typeface="Times New Roman"/>
              </a:rPr>
              <a:t>4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172716" y="2777466"/>
            <a:ext cx="74295" cy="1422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50" spc="5" dirty="0">
                <a:latin typeface="Times New Roman"/>
                <a:cs typeface="Times New Roman"/>
              </a:rPr>
              <a:t>1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538476" y="2777466"/>
            <a:ext cx="707390" cy="1422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494030" algn="l"/>
              </a:tabLst>
            </a:pPr>
            <a:r>
              <a:rPr sz="750" i="1" spc="-5" dirty="0">
                <a:latin typeface="Times New Roman"/>
                <a:cs typeface="Times New Roman"/>
              </a:rPr>
              <a:t>surr</a:t>
            </a:r>
            <a:r>
              <a:rPr sz="750" i="1" spc="-105" dirty="0">
                <a:latin typeface="Times New Roman"/>
                <a:cs typeface="Times New Roman"/>
              </a:rPr>
              <a:t> </a:t>
            </a:r>
            <a:r>
              <a:rPr sz="750" spc="5" dirty="0">
                <a:latin typeface="Times New Roman"/>
                <a:cs typeface="Times New Roman"/>
              </a:rPr>
              <a:t>1	</a:t>
            </a:r>
            <a:r>
              <a:rPr sz="750" spc="35" dirty="0">
                <a:latin typeface="Times New Roman"/>
                <a:cs typeface="Times New Roman"/>
              </a:rPr>
              <a:t>(0,</a:t>
            </a:r>
            <a:r>
              <a:rPr sz="750" spc="-135" dirty="0">
                <a:latin typeface="Times New Roman"/>
                <a:cs typeface="Times New Roman"/>
              </a:rPr>
              <a:t> </a:t>
            </a:r>
            <a:r>
              <a:rPr sz="750" i="1" dirty="0">
                <a:latin typeface="Times New Roman"/>
                <a:cs typeface="Times New Roman"/>
              </a:rPr>
              <a:t>t</a:t>
            </a:r>
            <a:r>
              <a:rPr sz="750" i="1" spc="-120" dirty="0">
                <a:latin typeface="Times New Roman"/>
                <a:cs typeface="Times New Roman"/>
              </a:rPr>
              <a:t> </a:t>
            </a:r>
            <a:r>
              <a:rPr sz="750" spc="5" dirty="0">
                <a:latin typeface="Times New Roman"/>
                <a:cs typeface="Times New Roman"/>
              </a:rPr>
              <a:t>)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974084" y="2881699"/>
            <a:ext cx="758190" cy="2260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00" spc="160" dirty="0">
                <a:latin typeface="MT Extra"/>
                <a:cs typeface="MT Extra"/>
              </a:rPr>
              <a:t></a:t>
            </a:r>
            <a:r>
              <a:rPr sz="1300" spc="65" dirty="0">
                <a:latin typeface="Times New Roman"/>
                <a:cs typeface="Times New Roman"/>
              </a:rPr>
              <a:t>(</a:t>
            </a:r>
            <a:r>
              <a:rPr sz="1300" spc="20" dirty="0">
                <a:latin typeface="Times New Roman"/>
                <a:cs typeface="Times New Roman"/>
              </a:rPr>
              <a:t>2</a:t>
            </a:r>
            <a:r>
              <a:rPr sz="1300" spc="30" dirty="0">
                <a:latin typeface="Times New Roman"/>
                <a:cs typeface="Times New Roman"/>
              </a:rPr>
              <a:t>.</a:t>
            </a:r>
            <a:r>
              <a:rPr sz="1300" spc="15" dirty="0">
                <a:latin typeface="Times New Roman"/>
                <a:cs typeface="Times New Roman"/>
              </a:rPr>
              <a:t>1</a:t>
            </a:r>
            <a:r>
              <a:rPr sz="1300" spc="45" dirty="0">
                <a:latin typeface="Times New Roman"/>
                <a:cs typeface="Times New Roman"/>
              </a:rPr>
              <a:t>7</a:t>
            </a:r>
            <a:r>
              <a:rPr sz="1300" spc="-90" dirty="0">
                <a:latin typeface="Times New Roman"/>
                <a:cs typeface="Times New Roman"/>
              </a:rPr>
              <a:t>.</a:t>
            </a:r>
            <a:r>
              <a:rPr sz="1300" i="1" spc="65" dirty="0">
                <a:latin typeface="Times New Roman"/>
                <a:cs typeface="Times New Roman"/>
              </a:rPr>
              <a:t>b</a:t>
            </a:r>
            <a:r>
              <a:rPr sz="1300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293364" y="3070675"/>
            <a:ext cx="213995" cy="2260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1950" baseline="-14957" dirty="0">
                <a:latin typeface="Times New Roman"/>
                <a:cs typeface="Times New Roman"/>
              </a:rPr>
              <a:t>]</a:t>
            </a:r>
            <a:r>
              <a:rPr sz="1300" dirty="0">
                <a:latin typeface="Symbol"/>
                <a:cs typeface="Symbol"/>
              </a:rPr>
              <a:t>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549651" y="3156019"/>
            <a:ext cx="957580" cy="2260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  <a:tabLst>
                <a:tab pos="525145" algn="l"/>
              </a:tabLst>
            </a:pPr>
            <a:r>
              <a:rPr sz="750" spc="5" dirty="0">
                <a:latin typeface="Times New Roman"/>
                <a:cs typeface="Times New Roman"/>
              </a:rPr>
              <a:t>(</a:t>
            </a:r>
            <a:r>
              <a:rPr sz="750" spc="-85" dirty="0">
                <a:latin typeface="Times New Roman"/>
                <a:cs typeface="Times New Roman"/>
              </a:rPr>
              <a:t> </a:t>
            </a:r>
            <a:r>
              <a:rPr sz="750" i="1" spc="30" dirty="0">
                <a:latin typeface="Times New Roman"/>
                <a:cs typeface="Times New Roman"/>
              </a:rPr>
              <a:t>L</a:t>
            </a:r>
            <a:r>
              <a:rPr sz="750" spc="30" dirty="0">
                <a:latin typeface="Times New Roman"/>
                <a:cs typeface="Times New Roman"/>
              </a:rPr>
              <a:t>,</a:t>
            </a:r>
            <a:r>
              <a:rPr sz="750" spc="-95" dirty="0">
                <a:latin typeface="Times New Roman"/>
                <a:cs typeface="Times New Roman"/>
              </a:rPr>
              <a:t> </a:t>
            </a:r>
            <a:r>
              <a:rPr sz="750" i="1" dirty="0">
                <a:latin typeface="Times New Roman"/>
                <a:cs typeface="Times New Roman"/>
              </a:rPr>
              <a:t>t</a:t>
            </a:r>
            <a:r>
              <a:rPr sz="750" i="1" spc="-90" dirty="0">
                <a:latin typeface="Times New Roman"/>
                <a:cs typeface="Times New Roman"/>
              </a:rPr>
              <a:t> </a:t>
            </a:r>
            <a:r>
              <a:rPr sz="750" spc="5" dirty="0">
                <a:latin typeface="Times New Roman"/>
                <a:cs typeface="Times New Roman"/>
              </a:rPr>
              <a:t>)	</a:t>
            </a:r>
            <a:r>
              <a:rPr sz="750" i="1" spc="-5" dirty="0">
                <a:latin typeface="Times New Roman"/>
                <a:cs typeface="Times New Roman"/>
              </a:rPr>
              <a:t>surr </a:t>
            </a:r>
            <a:r>
              <a:rPr sz="750" spc="5" dirty="0">
                <a:latin typeface="Times New Roman"/>
                <a:cs typeface="Times New Roman"/>
              </a:rPr>
              <a:t>2</a:t>
            </a:r>
            <a:r>
              <a:rPr sz="750" spc="185" dirty="0">
                <a:latin typeface="Times New Roman"/>
                <a:cs typeface="Times New Roman"/>
              </a:rPr>
              <a:t> </a:t>
            </a:r>
            <a:r>
              <a:rPr sz="1950" spc="-480" baseline="-14957" dirty="0">
                <a:latin typeface="Symbol"/>
                <a:cs typeface="Symbol"/>
              </a:rPr>
              <a:t></a:t>
            </a:r>
            <a:r>
              <a:rPr sz="1950" spc="-480" baseline="-29914" dirty="0">
                <a:latin typeface="Symbol"/>
                <a:cs typeface="Symbol"/>
              </a:rPr>
              <a:t></a:t>
            </a:r>
            <a:endParaRPr sz="1950" baseline="-29914">
              <a:latin typeface="Symbol"/>
              <a:cs typeface="Symbo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373628" y="2735396"/>
            <a:ext cx="107950" cy="40259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1475"/>
              </a:lnSpc>
              <a:spcBef>
                <a:spcPts val="110"/>
              </a:spcBef>
            </a:pPr>
            <a:r>
              <a:rPr sz="1300" b="1" spc="5" dirty="0">
                <a:latin typeface="Symbol"/>
                <a:cs typeface="Symbol"/>
              </a:rPr>
              <a:t></a:t>
            </a:r>
            <a:endParaRPr sz="1300">
              <a:latin typeface="Symbol"/>
              <a:cs typeface="Symbol"/>
            </a:endParaRPr>
          </a:p>
          <a:p>
            <a:pPr marL="12700">
              <a:lnSpc>
                <a:spcPts val="1475"/>
              </a:lnSpc>
            </a:pPr>
            <a:r>
              <a:rPr sz="1300" spc="5" dirty="0">
                <a:latin typeface="Symbol"/>
                <a:cs typeface="Symbol"/>
              </a:rPr>
              <a:t>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220211" y="2573851"/>
            <a:ext cx="287020" cy="2260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1950" baseline="-32051" dirty="0">
                <a:latin typeface="Times New Roman"/>
                <a:cs typeface="Times New Roman"/>
              </a:rPr>
              <a:t>]</a:t>
            </a:r>
            <a:r>
              <a:rPr sz="1950" spc="270" baseline="-32051" dirty="0">
                <a:latin typeface="Times New Roman"/>
                <a:cs typeface="Times New Roman"/>
              </a:rPr>
              <a:t> </a:t>
            </a:r>
            <a:r>
              <a:rPr sz="1300" spc="5" dirty="0">
                <a:latin typeface="Symbol"/>
                <a:cs typeface="Symbol"/>
              </a:rPr>
              <a:t>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557019" y="3244411"/>
            <a:ext cx="184785" cy="2260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00" spc="25" dirty="0">
                <a:latin typeface="Symbol"/>
                <a:cs typeface="Symbol"/>
              </a:rPr>
              <a:t></a:t>
            </a:r>
            <a:r>
              <a:rPr sz="1300" i="1" spc="5" dirty="0">
                <a:latin typeface="Times New Roman"/>
                <a:cs typeface="Times New Roman"/>
              </a:rPr>
              <a:t>x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784348" y="2668339"/>
            <a:ext cx="372110" cy="2260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56845" indent="-119380">
              <a:lnSpc>
                <a:spcPct val="100000"/>
              </a:lnSpc>
              <a:spcBef>
                <a:spcPts val="110"/>
              </a:spcBef>
              <a:buFont typeface="Symbol"/>
              <a:buChar char=""/>
              <a:tabLst>
                <a:tab pos="157480" algn="l"/>
              </a:tabLst>
            </a:pPr>
            <a:r>
              <a:rPr sz="1300" i="1" spc="5" dirty="0">
                <a:latin typeface="Times New Roman"/>
                <a:cs typeface="Times New Roman"/>
              </a:rPr>
              <a:t>T</a:t>
            </a:r>
            <a:r>
              <a:rPr sz="1300" i="1" spc="-95" dirty="0">
                <a:latin typeface="Times New Roman"/>
                <a:cs typeface="Times New Roman"/>
              </a:rPr>
              <a:t> </a:t>
            </a:r>
            <a:r>
              <a:rPr sz="1125" spc="7" baseline="44444" dirty="0">
                <a:latin typeface="Times New Roman"/>
                <a:cs typeface="Times New Roman"/>
              </a:rPr>
              <a:t>4</a:t>
            </a:r>
            <a:endParaRPr sz="1125" baseline="44444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364996" y="2527134"/>
            <a:ext cx="572135" cy="70866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R="13335" algn="ctr">
              <a:lnSpc>
                <a:spcPct val="100000"/>
              </a:lnSpc>
              <a:spcBef>
                <a:spcPts val="385"/>
              </a:spcBef>
            </a:pPr>
            <a:r>
              <a:rPr sz="1300" dirty="0">
                <a:latin typeface="Symbol"/>
                <a:cs typeface="Symbol"/>
              </a:rPr>
              <a:t></a:t>
            </a:r>
            <a:r>
              <a:rPr sz="1300" i="1" dirty="0">
                <a:latin typeface="Times New Roman"/>
                <a:cs typeface="Times New Roman"/>
              </a:rPr>
              <a:t>T</a:t>
            </a:r>
            <a:r>
              <a:rPr sz="1300" i="1" spc="-155" dirty="0">
                <a:latin typeface="Times New Roman"/>
                <a:cs typeface="Times New Roman"/>
              </a:rPr>
              <a:t> </a:t>
            </a:r>
            <a:r>
              <a:rPr sz="1300" spc="20" dirty="0">
                <a:latin typeface="Times New Roman"/>
                <a:cs typeface="Times New Roman"/>
              </a:rPr>
              <a:t>(0,</a:t>
            </a:r>
            <a:r>
              <a:rPr sz="1300" spc="-175" dirty="0">
                <a:latin typeface="Times New Roman"/>
                <a:cs typeface="Times New Roman"/>
              </a:rPr>
              <a:t> </a:t>
            </a:r>
            <a:r>
              <a:rPr sz="1300" i="1" spc="45" dirty="0">
                <a:latin typeface="Times New Roman"/>
                <a:cs typeface="Times New Roman"/>
              </a:rPr>
              <a:t>t</a:t>
            </a:r>
            <a:r>
              <a:rPr sz="1300" spc="45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  <a:p>
            <a:pPr marR="16510" algn="ctr">
              <a:lnSpc>
                <a:spcPct val="100000"/>
              </a:lnSpc>
              <a:spcBef>
                <a:spcPts val="285"/>
              </a:spcBef>
            </a:pPr>
            <a:r>
              <a:rPr sz="1300" dirty="0">
                <a:latin typeface="Symbol"/>
                <a:cs typeface="Symbol"/>
              </a:rPr>
              <a:t></a:t>
            </a:r>
            <a:r>
              <a:rPr sz="1300" i="1" dirty="0">
                <a:latin typeface="Times New Roman"/>
                <a:cs typeface="Times New Roman"/>
              </a:rPr>
              <a:t>x</a:t>
            </a:r>
            <a:endParaRPr sz="13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Symbol"/>
                <a:cs typeface="Symbol"/>
              </a:rPr>
              <a:t></a:t>
            </a:r>
            <a:r>
              <a:rPr sz="1300" i="1" dirty="0">
                <a:latin typeface="Times New Roman"/>
                <a:cs typeface="Times New Roman"/>
              </a:rPr>
              <a:t>T</a:t>
            </a:r>
            <a:r>
              <a:rPr sz="1300" i="1" spc="-14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(</a:t>
            </a:r>
            <a:r>
              <a:rPr sz="1300" spc="-229" dirty="0">
                <a:latin typeface="Times New Roman"/>
                <a:cs typeface="Times New Roman"/>
              </a:rPr>
              <a:t> </a:t>
            </a:r>
            <a:r>
              <a:rPr sz="1300" i="1" spc="20" dirty="0">
                <a:latin typeface="Times New Roman"/>
                <a:cs typeface="Times New Roman"/>
              </a:rPr>
              <a:t>L</a:t>
            </a:r>
            <a:r>
              <a:rPr sz="1300" spc="20" dirty="0">
                <a:latin typeface="Times New Roman"/>
                <a:cs typeface="Times New Roman"/>
              </a:rPr>
              <a:t>,</a:t>
            </a:r>
            <a:r>
              <a:rPr sz="1300" spc="-170" dirty="0">
                <a:latin typeface="Times New Roman"/>
                <a:cs typeface="Times New Roman"/>
              </a:rPr>
              <a:t> </a:t>
            </a:r>
            <a:r>
              <a:rPr sz="1300" i="1" spc="45" dirty="0">
                <a:latin typeface="Times New Roman"/>
                <a:cs typeface="Times New Roman"/>
              </a:rPr>
              <a:t>t</a:t>
            </a:r>
            <a:r>
              <a:rPr sz="1300" spc="45" dirty="0"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102867" y="2668339"/>
            <a:ext cx="230504" cy="2260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43510" indent="-131445">
              <a:lnSpc>
                <a:spcPct val="100000"/>
              </a:lnSpc>
              <a:spcBef>
                <a:spcPts val="110"/>
              </a:spcBef>
              <a:buFont typeface="Symbol"/>
              <a:buChar char=""/>
              <a:tabLst>
                <a:tab pos="144145" algn="l"/>
              </a:tabLst>
            </a:pPr>
            <a:r>
              <a:rPr sz="1300" i="1" spc="5" dirty="0">
                <a:latin typeface="Times New Roman"/>
                <a:cs typeface="Times New Roman"/>
              </a:rPr>
              <a:t>k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077467" y="3107463"/>
            <a:ext cx="214693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  <a:tabLst>
                <a:tab pos="909319" algn="l"/>
                <a:tab pos="1784350" algn="l"/>
              </a:tabLst>
            </a:pPr>
            <a:r>
              <a:rPr sz="1300" spc="5" dirty="0">
                <a:latin typeface="Symbol"/>
                <a:cs typeface="Symbol"/>
              </a:rPr>
              <a:t></a:t>
            </a:r>
            <a:r>
              <a:rPr sz="1300" spc="-15" dirty="0">
                <a:latin typeface="Times New Roman"/>
                <a:cs typeface="Times New Roman"/>
              </a:rPr>
              <a:t> </a:t>
            </a:r>
            <a:r>
              <a:rPr sz="1300" i="1" spc="5" dirty="0">
                <a:latin typeface="Times New Roman"/>
                <a:cs typeface="Times New Roman"/>
              </a:rPr>
              <a:t>k	</a:t>
            </a:r>
            <a:r>
              <a:rPr sz="1300" spc="5" dirty="0">
                <a:latin typeface="Symbol"/>
                <a:cs typeface="Symbol"/>
              </a:rPr>
              <a:t>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50" i="1" spc="-775" dirty="0">
                <a:latin typeface="Verdana"/>
                <a:cs typeface="Verdana"/>
              </a:rPr>
              <a:t></a:t>
            </a:r>
            <a:r>
              <a:rPr sz="1350" i="1" spc="370" dirty="0">
                <a:latin typeface="Verdana"/>
                <a:cs typeface="Verdana"/>
              </a:rPr>
              <a:t> </a:t>
            </a:r>
            <a:r>
              <a:rPr sz="1350" i="1" spc="-560" dirty="0">
                <a:latin typeface="Verdana"/>
                <a:cs typeface="Verdana"/>
              </a:rPr>
              <a:t></a:t>
            </a:r>
            <a:r>
              <a:rPr sz="1350" i="1" spc="-114" dirty="0">
                <a:latin typeface="Verdana"/>
                <a:cs typeface="Verdana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[</a:t>
            </a:r>
            <a:r>
              <a:rPr sz="1300" i="1" spc="-10" dirty="0">
                <a:latin typeface="Times New Roman"/>
                <a:cs typeface="Times New Roman"/>
              </a:rPr>
              <a:t>T</a:t>
            </a:r>
            <a:r>
              <a:rPr sz="1300" i="1" spc="-50" dirty="0">
                <a:latin typeface="Times New Roman"/>
                <a:cs typeface="Times New Roman"/>
              </a:rPr>
              <a:t> </a:t>
            </a:r>
            <a:r>
              <a:rPr sz="1125" spc="7" baseline="44444" dirty="0">
                <a:latin typeface="Times New Roman"/>
                <a:cs typeface="Times New Roman"/>
              </a:rPr>
              <a:t>4	</a:t>
            </a:r>
            <a:r>
              <a:rPr sz="1300" spc="5" dirty="0">
                <a:latin typeface="Symbol"/>
                <a:cs typeface="Symbol"/>
              </a:rPr>
              <a:t>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i="1" spc="5" dirty="0">
                <a:latin typeface="Times New Roman"/>
                <a:cs typeface="Times New Roman"/>
              </a:rPr>
              <a:t>T</a:t>
            </a:r>
            <a:r>
              <a:rPr sz="1300" i="1" spc="-190" dirty="0">
                <a:latin typeface="Times New Roman"/>
                <a:cs typeface="Times New Roman"/>
              </a:rPr>
              <a:t> </a:t>
            </a:r>
            <a:r>
              <a:rPr sz="1125" spc="7" baseline="44444" dirty="0">
                <a:latin typeface="Times New Roman"/>
                <a:cs typeface="Times New Roman"/>
              </a:rPr>
              <a:t>4</a:t>
            </a:r>
            <a:endParaRPr sz="1125" baseline="44444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953260" y="2662455"/>
            <a:ext cx="608965" cy="2330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00" spc="5" dirty="0">
                <a:latin typeface="Symbol"/>
                <a:cs typeface="Symbol"/>
              </a:rPr>
              <a:t></a:t>
            </a:r>
            <a:r>
              <a:rPr sz="1300" spc="-15" dirty="0">
                <a:latin typeface="Times New Roman"/>
                <a:cs typeface="Times New Roman"/>
              </a:rPr>
              <a:t> </a:t>
            </a:r>
            <a:r>
              <a:rPr sz="1350" i="1" spc="-775" dirty="0">
                <a:latin typeface="Verdana"/>
                <a:cs typeface="Verdana"/>
              </a:rPr>
              <a:t></a:t>
            </a:r>
            <a:r>
              <a:rPr sz="1350" i="1" spc="180" dirty="0">
                <a:latin typeface="Verdana"/>
                <a:cs typeface="Verdana"/>
              </a:rPr>
              <a:t> </a:t>
            </a:r>
            <a:r>
              <a:rPr sz="1350" i="1" spc="-560" dirty="0">
                <a:latin typeface="Verdana"/>
                <a:cs typeface="Verdana"/>
              </a:rPr>
              <a:t></a:t>
            </a:r>
            <a:r>
              <a:rPr sz="1350" i="1" spc="-165" dirty="0">
                <a:latin typeface="Verdana"/>
                <a:cs typeface="Verdana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[</a:t>
            </a:r>
            <a:r>
              <a:rPr sz="1300" i="1" spc="-10" dirty="0">
                <a:latin typeface="Times New Roman"/>
                <a:cs typeface="Times New Roman"/>
              </a:rPr>
              <a:t>T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92836" y="3627628"/>
            <a:ext cx="4651375" cy="118681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1750" algn="just">
              <a:lnSpc>
                <a:spcPct val="95800"/>
              </a:lnSpc>
              <a:spcBef>
                <a:spcPts val="160"/>
              </a:spcBef>
            </a:pPr>
            <a:r>
              <a:rPr sz="1200" b="1" i="1" dirty="0">
                <a:latin typeface="Times New Roman"/>
                <a:cs typeface="Times New Roman"/>
              </a:rPr>
              <a:t>(W/m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· </a:t>
            </a:r>
            <a:r>
              <a:rPr sz="1200" b="1" i="1" spc="-10" dirty="0">
                <a:latin typeface="Times New Roman"/>
                <a:cs typeface="Times New Roman"/>
              </a:rPr>
              <a:t>K° </a:t>
            </a:r>
            <a:r>
              <a:rPr sz="1200" b="1" i="1" baseline="38194" dirty="0">
                <a:latin typeface="Times New Roman"/>
                <a:cs typeface="Times New Roman"/>
              </a:rPr>
              <a:t>4</a:t>
            </a:r>
            <a:r>
              <a:rPr sz="1200" b="1" i="1" dirty="0">
                <a:latin typeface="Times New Roman"/>
                <a:cs typeface="Times New Roman"/>
              </a:rPr>
              <a:t>)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b="1" spc="-5" dirty="0">
                <a:latin typeface="Times New Roman"/>
                <a:cs typeface="Times New Roman"/>
              </a:rPr>
              <a:t>Stefan–Boltzmann </a:t>
            </a:r>
            <a:r>
              <a:rPr sz="1200" spc="-5" dirty="0">
                <a:latin typeface="Times New Roman"/>
                <a:cs typeface="Times New Roman"/>
              </a:rPr>
              <a:t>constant,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T</a:t>
            </a:r>
            <a:r>
              <a:rPr sz="1200" b="1" i="1" spc="-7" baseline="-10416" dirty="0">
                <a:latin typeface="Times New Roman"/>
                <a:cs typeface="Times New Roman"/>
              </a:rPr>
              <a:t>surr1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T</a:t>
            </a:r>
            <a:r>
              <a:rPr sz="1200" b="1" i="1" spc="-7" baseline="-10416" dirty="0">
                <a:latin typeface="Times New Roman"/>
                <a:cs typeface="Times New Roman"/>
              </a:rPr>
              <a:t>surr2 </a:t>
            </a:r>
            <a:r>
              <a:rPr sz="1200" spc="-5" dirty="0">
                <a:latin typeface="Times New Roman"/>
                <a:cs typeface="Times New Roman"/>
              </a:rPr>
              <a:t>are  the temperatures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surfaces surrounding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two </a:t>
            </a:r>
            <a:r>
              <a:rPr sz="1200" spc="-15" dirty="0">
                <a:latin typeface="Times New Roman"/>
                <a:cs typeface="Times New Roman"/>
              </a:rPr>
              <a:t>sides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plate,  </a:t>
            </a:r>
            <a:r>
              <a:rPr sz="1200" spc="-15" dirty="0">
                <a:latin typeface="Times New Roman"/>
                <a:cs typeface="Times New Roman"/>
              </a:rPr>
              <a:t>respectively.</a:t>
            </a:r>
            <a:endParaRPr sz="1200">
              <a:latin typeface="Times New Roman"/>
              <a:cs typeface="Times New Roman"/>
            </a:endParaRPr>
          </a:p>
          <a:p>
            <a:pPr marL="38100" algn="just">
              <a:lnSpc>
                <a:spcPts val="1515"/>
              </a:lnSpc>
              <a:spcBef>
                <a:spcPts val="645"/>
              </a:spcBef>
            </a:pPr>
            <a:r>
              <a:rPr sz="1300" b="1" i="1" dirty="0">
                <a:latin typeface="Times New Roman"/>
                <a:cs typeface="Times New Roman"/>
              </a:rPr>
              <a:t>2.3.2.e- </a:t>
            </a:r>
            <a:r>
              <a:rPr sz="1300" b="1" i="1" spc="-10" dirty="0">
                <a:latin typeface="Times New Roman"/>
                <a:cs typeface="Times New Roman"/>
              </a:rPr>
              <a:t>Interface </a:t>
            </a:r>
            <a:r>
              <a:rPr sz="1300" b="1" i="1" spc="-5" dirty="0">
                <a:latin typeface="Times New Roman"/>
                <a:cs typeface="Times New Roman"/>
              </a:rPr>
              <a:t>Boundary</a:t>
            </a:r>
            <a:r>
              <a:rPr sz="1300" b="1" i="1" spc="40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Conditions</a:t>
            </a:r>
            <a:endParaRPr sz="1300">
              <a:latin typeface="Times New Roman"/>
              <a:cs typeface="Times New Roman"/>
            </a:endParaRPr>
          </a:p>
          <a:p>
            <a:pPr marL="236220" algn="just">
              <a:lnSpc>
                <a:spcPts val="1370"/>
              </a:lnSpc>
            </a:pP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boundary </a:t>
            </a:r>
            <a:r>
              <a:rPr sz="1200" spc="-10" dirty="0">
                <a:latin typeface="Times New Roman"/>
                <a:cs typeface="Times New Roman"/>
              </a:rPr>
              <a:t>conditions </a:t>
            </a:r>
            <a:r>
              <a:rPr sz="1200" spc="-5" dirty="0">
                <a:latin typeface="Times New Roman"/>
                <a:cs typeface="Times New Roman"/>
              </a:rPr>
              <a:t>at the </a:t>
            </a:r>
            <a:r>
              <a:rPr sz="1200" spc="-15" dirty="0">
                <a:latin typeface="Times New Roman"/>
                <a:cs typeface="Times New Roman"/>
              </a:rPr>
              <a:t>interface </a:t>
            </a:r>
            <a:r>
              <a:rPr sz="1200" spc="5" dirty="0">
                <a:latin typeface="Times New Roman"/>
                <a:cs typeface="Times New Roman"/>
              </a:rPr>
              <a:t>of two </a:t>
            </a:r>
            <a:r>
              <a:rPr sz="1200" spc="-10" dirty="0">
                <a:latin typeface="Times New Roman"/>
                <a:cs typeface="Times New Roman"/>
              </a:rPr>
              <a:t>bodies </a:t>
            </a:r>
            <a:r>
              <a:rPr sz="1200" b="1" i="1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B</a:t>
            </a:r>
            <a:r>
              <a:rPr sz="1200" b="1" i="1" spc="13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in</a:t>
            </a:r>
            <a:endParaRPr sz="1200">
              <a:latin typeface="Times New Roman"/>
              <a:cs typeface="Times New Roman"/>
            </a:endParaRPr>
          </a:p>
          <a:p>
            <a:pPr marL="38100" algn="just">
              <a:lnSpc>
                <a:spcPts val="1415"/>
              </a:lnSpc>
            </a:pPr>
            <a:r>
              <a:rPr sz="1200" i="1" spc="-5" dirty="0">
                <a:latin typeface="Times New Roman"/>
                <a:cs typeface="Times New Roman"/>
              </a:rPr>
              <a:t>perfect contact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x = </a:t>
            </a:r>
            <a:r>
              <a:rPr sz="1200" b="1" i="1" dirty="0">
                <a:latin typeface="Times New Roman"/>
                <a:cs typeface="Times New Roman"/>
              </a:rPr>
              <a:t>x</a:t>
            </a:r>
            <a:r>
              <a:rPr sz="1200" b="1" i="1" baseline="-10416" dirty="0">
                <a:latin typeface="Times New Roman"/>
                <a:cs typeface="Times New Roman"/>
              </a:rPr>
              <a:t>0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5" dirty="0">
                <a:latin typeface="Times New Roman"/>
                <a:cs typeface="Times New Roman"/>
              </a:rPr>
              <a:t>as shown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Fig.(2.15), 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expressed</a:t>
            </a:r>
            <a:r>
              <a:rPr sz="1200" spc="18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538220" y="5011185"/>
            <a:ext cx="55181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MT Extra"/>
                <a:cs typeface="MT Extra"/>
              </a:rPr>
              <a:t></a:t>
            </a:r>
            <a:r>
              <a:rPr sz="1200" dirty="0">
                <a:latin typeface="Times New Roman"/>
                <a:cs typeface="Times New Roman"/>
              </a:rPr>
              <a:t>(2.18)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991611" y="5184921"/>
            <a:ext cx="1517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spc="-300" dirty="0">
                <a:latin typeface="Symbol"/>
                <a:cs typeface="Symbol"/>
              </a:rPr>
              <a:t></a:t>
            </a:r>
            <a:r>
              <a:rPr sz="1800" spc="-450" baseline="-27777" dirty="0">
                <a:latin typeface="Symbol"/>
                <a:cs typeface="Symbol"/>
              </a:rPr>
              <a:t></a:t>
            </a:r>
            <a:endParaRPr sz="1800" baseline="-27777">
              <a:latin typeface="Symbol"/>
              <a:cs typeface="Symbo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611883" y="5255024"/>
            <a:ext cx="119062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36319" algn="l"/>
              </a:tabLst>
            </a:pPr>
            <a:r>
              <a:rPr sz="1200" spc="5" dirty="0">
                <a:latin typeface="Symbol"/>
                <a:cs typeface="Symbol"/>
              </a:rPr>
              <a:t></a:t>
            </a:r>
            <a:r>
              <a:rPr sz="1200" i="1" dirty="0">
                <a:latin typeface="Times New Roman"/>
                <a:cs typeface="Times New Roman"/>
              </a:rPr>
              <a:t>x	</a:t>
            </a:r>
            <a:r>
              <a:rPr sz="1200" spc="-20" dirty="0">
                <a:latin typeface="Symbol"/>
                <a:cs typeface="Symbol"/>
              </a:rPr>
              <a:t></a:t>
            </a:r>
            <a:r>
              <a:rPr sz="1200" i="1" dirty="0">
                <a:latin typeface="Times New Roman"/>
                <a:cs typeface="Times New Roman"/>
              </a:rPr>
              <a:t>x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367027" y="5038617"/>
            <a:ext cx="178943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061720" algn="l"/>
              </a:tabLst>
            </a:pPr>
            <a:r>
              <a:rPr sz="1200" spc="-10" dirty="0">
                <a:latin typeface="Symbol"/>
                <a:cs typeface="Symbol"/>
              </a:rPr>
              <a:t></a:t>
            </a:r>
            <a:r>
              <a:rPr sz="1200" i="1" spc="-10" dirty="0">
                <a:latin typeface="Times New Roman"/>
                <a:cs typeface="Times New Roman"/>
              </a:rPr>
              <a:t>T  </a:t>
            </a:r>
            <a:r>
              <a:rPr sz="1200" spc="35" dirty="0">
                <a:latin typeface="Times New Roman"/>
                <a:cs typeface="Times New Roman"/>
              </a:rPr>
              <a:t>(</a:t>
            </a:r>
            <a:r>
              <a:rPr sz="1200" i="1" spc="35" dirty="0">
                <a:latin typeface="Times New Roman"/>
                <a:cs typeface="Times New Roman"/>
              </a:rPr>
              <a:t>x</a:t>
            </a:r>
            <a:r>
              <a:rPr sz="1200" i="1" spc="24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,</a:t>
            </a:r>
            <a:r>
              <a:rPr sz="1200" spc="-195" dirty="0">
                <a:latin typeface="Times New Roman"/>
                <a:cs typeface="Times New Roman"/>
              </a:rPr>
              <a:t> </a:t>
            </a:r>
            <a:r>
              <a:rPr sz="1200" i="1" spc="35" dirty="0">
                <a:latin typeface="Times New Roman"/>
                <a:cs typeface="Times New Roman"/>
              </a:rPr>
              <a:t>t</a:t>
            </a:r>
            <a:r>
              <a:rPr sz="1200" spc="35" dirty="0">
                <a:latin typeface="Times New Roman"/>
                <a:cs typeface="Times New Roman"/>
              </a:rPr>
              <a:t>)	</a:t>
            </a:r>
            <a:r>
              <a:rPr sz="1200" spc="-10" dirty="0">
                <a:latin typeface="Symbol"/>
                <a:cs typeface="Symbol"/>
              </a:rPr>
              <a:t></a:t>
            </a:r>
            <a:r>
              <a:rPr sz="1200" i="1" spc="-10" dirty="0">
                <a:latin typeface="Times New Roman"/>
                <a:cs typeface="Times New Roman"/>
              </a:rPr>
              <a:t>T </a:t>
            </a:r>
            <a:r>
              <a:rPr sz="1200" dirty="0">
                <a:latin typeface="Times New Roman"/>
                <a:cs typeface="Times New Roman"/>
              </a:rPr>
              <a:t>( </a:t>
            </a:r>
            <a:r>
              <a:rPr sz="1200" i="1" dirty="0">
                <a:latin typeface="Times New Roman"/>
                <a:cs typeface="Times New Roman"/>
              </a:rPr>
              <a:t>x </a:t>
            </a:r>
            <a:r>
              <a:rPr sz="1200" spc="55" dirty="0">
                <a:latin typeface="Times New Roman"/>
                <a:cs typeface="Times New Roman"/>
              </a:rPr>
              <a:t>,</a:t>
            </a:r>
            <a:r>
              <a:rPr sz="1200" i="1" spc="55" dirty="0">
                <a:latin typeface="Times New Roman"/>
                <a:cs typeface="Times New Roman"/>
              </a:rPr>
              <a:t>t</a:t>
            </a:r>
            <a:r>
              <a:rPr sz="1200" spc="55" dirty="0">
                <a:latin typeface="Times New Roman"/>
                <a:cs typeface="Times New Roman"/>
              </a:rPr>
              <a:t>)</a:t>
            </a:r>
            <a:r>
              <a:rPr sz="1200" spc="-220" dirty="0">
                <a:latin typeface="Times New Roman"/>
                <a:cs typeface="Times New Roman"/>
              </a:rPr>
              <a:t> </a:t>
            </a:r>
            <a:r>
              <a:rPr sz="1800" baseline="41666" dirty="0">
                <a:latin typeface="Symbol"/>
                <a:cs typeface="Symbol"/>
              </a:rPr>
              <a:t></a:t>
            </a:r>
            <a:endParaRPr sz="1800" baseline="41666">
              <a:latin typeface="Symbol"/>
              <a:cs typeface="Symbo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099819" y="5136153"/>
            <a:ext cx="20320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1920" indent="-109855">
              <a:lnSpc>
                <a:spcPct val="100000"/>
              </a:lnSpc>
              <a:spcBef>
                <a:spcPts val="100"/>
              </a:spcBef>
              <a:buFont typeface="Symbol"/>
              <a:buChar char=""/>
              <a:tabLst>
                <a:tab pos="122555" algn="l"/>
              </a:tabLst>
            </a:pPr>
            <a:r>
              <a:rPr sz="1200" i="1" dirty="0">
                <a:latin typeface="Times New Roman"/>
                <a:cs typeface="Times New Roman"/>
              </a:rPr>
              <a:t>k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359788" y="5075193"/>
            <a:ext cx="1783714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209550" algn="l"/>
                <a:tab pos="414020" algn="l"/>
                <a:tab pos="636270" algn="l"/>
                <a:tab pos="1227455" algn="l"/>
                <a:tab pos="1437640" algn="l"/>
                <a:tab pos="1659255" algn="l"/>
              </a:tabLst>
            </a:pPr>
            <a:r>
              <a:rPr sz="7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700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	</a:t>
            </a:r>
            <a:r>
              <a:rPr sz="7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0	</a:t>
            </a:r>
            <a:r>
              <a:rPr sz="1800" baseline="-23148" dirty="0">
                <a:latin typeface="Symbol"/>
                <a:cs typeface="Symbol"/>
              </a:rPr>
              <a:t></a:t>
            </a:r>
            <a:r>
              <a:rPr sz="1800" spc="-37" baseline="-23148" dirty="0">
                <a:latin typeface="Times New Roman"/>
                <a:cs typeface="Times New Roman"/>
              </a:rPr>
              <a:t> </a:t>
            </a:r>
            <a:r>
              <a:rPr sz="1800" spc="22" baseline="-23148" dirty="0">
                <a:latin typeface="Symbol"/>
                <a:cs typeface="Symbol"/>
              </a:rPr>
              <a:t></a:t>
            </a:r>
            <a:r>
              <a:rPr sz="1800" i="1" spc="22" baseline="-23148" dirty="0">
                <a:latin typeface="Times New Roman"/>
                <a:cs typeface="Times New Roman"/>
              </a:rPr>
              <a:t>k</a:t>
            </a:r>
            <a:r>
              <a:rPr sz="1200" i="1" u="sng" spc="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700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B	</a:t>
            </a:r>
            <a:r>
              <a:rPr sz="7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0	</a:t>
            </a:r>
            <a:r>
              <a:rPr sz="1800" baseline="13888" dirty="0">
                <a:latin typeface="Symbol"/>
                <a:cs typeface="Symbol"/>
              </a:rPr>
              <a:t></a:t>
            </a:r>
            <a:endParaRPr sz="1800" baseline="13888">
              <a:latin typeface="Symbol"/>
              <a:cs typeface="Symbo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291844" y="5239375"/>
            <a:ext cx="1101090" cy="13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33144" algn="l"/>
              </a:tabLst>
            </a:pPr>
            <a:r>
              <a:rPr sz="700" i="1" dirty="0">
                <a:latin typeface="Times New Roman"/>
                <a:cs typeface="Times New Roman"/>
              </a:rPr>
              <a:t>A	B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451863" y="4816113"/>
            <a:ext cx="1691639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1577340" algn="l"/>
              </a:tabLst>
            </a:pPr>
            <a:r>
              <a:rPr sz="1800" i="1" spc="15" baseline="4629" dirty="0">
                <a:latin typeface="Times New Roman"/>
                <a:cs typeface="Times New Roman"/>
              </a:rPr>
              <a:t>T</a:t>
            </a:r>
            <a:r>
              <a:rPr sz="1050" i="1" spc="15" baseline="-15873" dirty="0">
                <a:latin typeface="Times New Roman"/>
                <a:cs typeface="Times New Roman"/>
              </a:rPr>
              <a:t>A</a:t>
            </a:r>
            <a:r>
              <a:rPr sz="1050" i="1" spc="-44" baseline="-15873" dirty="0">
                <a:latin typeface="Times New Roman"/>
                <a:cs typeface="Times New Roman"/>
              </a:rPr>
              <a:t> </a:t>
            </a:r>
            <a:r>
              <a:rPr sz="1800" baseline="4629" dirty="0">
                <a:latin typeface="Times New Roman"/>
                <a:cs typeface="Times New Roman"/>
              </a:rPr>
              <a:t>(</a:t>
            </a:r>
            <a:r>
              <a:rPr sz="1800" spc="-300" baseline="4629" dirty="0">
                <a:latin typeface="Times New Roman"/>
                <a:cs typeface="Times New Roman"/>
              </a:rPr>
              <a:t> </a:t>
            </a:r>
            <a:r>
              <a:rPr sz="1800" i="1" spc="7" baseline="4629" dirty="0">
                <a:latin typeface="Times New Roman"/>
                <a:cs typeface="Times New Roman"/>
              </a:rPr>
              <a:t>x</a:t>
            </a:r>
            <a:r>
              <a:rPr sz="1050" spc="7" baseline="-15873" dirty="0">
                <a:latin typeface="Times New Roman"/>
                <a:cs typeface="Times New Roman"/>
              </a:rPr>
              <a:t>0</a:t>
            </a:r>
            <a:r>
              <a:rPr sz="1050" spc="-75" baseline="-15873" dirty="0">
                <a:latin typeface="Times New Roman"/>
                <a:cs typeface="Times New Roman"/>
              </a:rPr>
              <a:t> </a:t>
            </a:r>
            <a:r>
              <a:rPr sz="1800" baseline="4629" dirty="0">
                <a:latin typeface="Times New Roman"/>
                <a:cs typeface="Times New Roman"/>
              </a:rPr>
              <a:t>,</a:t>
            </a:r>
            <a:r>
              <a:rPr sz="1800" spc="-284" baseline="4629" dirty="0">
                <a:latin typeface="Times New Roman"/>
                <a:cs typeface="Times New Roman"/>
              </a:rPr>
              <a:t> </a:t>
            </a:r>
            <a:r>
              <a:rPr sz="1800" i="1" spc="52" baseline="4629" dirty="0">
                <a:latin typeface="Times New Roman"/>
                <a:cs typeface="Times New Roman"/>
              </a:rPr>
              <a:t>t</a:t>
            </a:r>
            <a:r>
              <a:rPr sz="1800" spc="52" baseline="4629" dirty="0">
                <a:latin typeface="Times New Roman"/>
                <a:cs typeface="Times New Roman"/>
              </a:rPr>
              <a:t>)</a:t>
            </a:r>
            <a:r>
              <a:rPr sz="1800" spc="-44" baseline="4629" dirty="0">
                <a:latin typeface="Times New Roman"/>
                <a:cs typeface="Times New Roman"/>
              </a:rPr>
              <a:t> </a:t>
            </a:r>
            <a:r>
              <a:rPr sz="1800" baseline="4629" dirty="0">
                <a:latin typeface="Symbol"/>
                <a:cs typeface="Symbol"/>
              </a:rPr>
              <a:t></a:t>
            </a:r>
            <a:r>
              <a:rPr sz="1800" spc="-142" baseline="4629" dirty="0">
                <a:latin typeface="Times New Roman"/>
                <a:cs typeface="Times New Roman"/>
              </a:rPr>
              <a:t> </a:t>
            </a:r>
            <a:r>
              <a:rPr sz="1800" i="1" baseline="4629" dirty="0">
                <a:latin typeface="Times New Roman"/>
                <a:cs typeface="Times New Roman"/>
              </a:rPr>
              <a:t>T</a:t>
            </a:r>
            <a:r>
              <a:rPr sz="1050" i="1" baseline="-15873" dirty="0">
                <a:latin typeface="Times New Roman"/>
                <a:cs typeface="Times New Roman"/>
              </a:rPr>
              <a:t>B</a:t>
            </a:r>
            <a:r>
              <a:rPr sz="1050" i="1" spc="-7" baseline="-15873" dirty="0">
                <a:latin typeface="Times New Roman"/>
                <a:cs typeface="Times New Roman"/>
              </a:rPr>
              <a:t> </a:t>
            </a:r>
            <a:r>
              <a:rPr sz="1800" baseline="4629" dirty="0">
                <a:latin typeface="Times New Roman"/>
                <a:cs typeface="Times New Roman"/>
              </a:rPr>
              <a:t>(</a:t>
            </a:r>
            <a:r>
              <a:rPr sz="1800" spc="-300" baseline="4629" dirty="0">
                <a:latin typeface="Times New Roman"/>
                <a:cs typeface="Times New Roman"/>
              </a:rPr>
              <a:t> </a:t>
            </a:r>
            <a:r>
              <a:rPr sz="1800" i="1" spc="7" baseline="4629" dirty="0">
                <a:latin typeface="Times New Roman"/>
                <a:cs typeface="Times New Roman"/>
              </a:rPr>
              <a:t>x</a:t>
            </a:r>
            <a:r>
              <a:rPr sz="1050" spc="7" baseline="-15873" dirty="0">
                <a:latin typeface="Times New Roman"/>
                <a:cs typeface="Times New Roman"/>
              </a:rPr>
              <a:t>0</a:t>
            </a:r>
            <a:r>
              <a:rPr sz="1050" spc="-75" baseline="-15873" dirty="0">
                <a:latin typeface="Times New Roman"/>
                <a:cs typeface="Times New Roman"/>
              </a:rPr>
              <a:t> </a:t>
            </a:r>
            <a:r>
              <a:rPr sz="1800" baseline="4629" dirty="0">
                <a:latin typeface="Times New Roman"/>
                <a:cs typeface="Times New Roman"/>
              </a:rPr>
              <a:t>,</a:t>
            </a:r>
            <a:r>
              <a:rPr sz="1800" spc="-284" baseline="4629" dirty="0">
                <a:latin typeface="Times New Roman"/>
                <a:cs typeface="Times New Roman"/>
              </a:rPr>
              <a:t> </a:t>
            </a:r>
            <a:r>
              <a:rPr sz="1800" i="1" spc="52" baseline="4629" dirty="0">
                <a:latin typeface="Times New Roman"/>
                <a:cs typeface="Times New Roman"/>
              </a:rPr>
              <a:t>t</a:t>
            </a:r>
            <a:r>
              <a:rPr sz="1800" spc="52" baseline="4629" dirty="0">
                <a:latin typeface="Times New Roman"/>
                <a:cs typeface="Times New Roman"/>
              </a:rPr>
              <a:t>)	</a:t>
            </a:r>
            <a:r>
              <a:rPr sz="1200" dirty="0">
                <a:latin typeface="Symbol"/>
                <a:cs typeface="Symbol"/>
              </a:rPr>
              <a:t>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18236" y="6767068"/>
            <a:ext cx="4604385" cy="108648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585470">
              <a:lnSpc>
                <a:spcPct val="100000"/>
              </a:lnSpc>
              <a:spcBef>
                <a:spcPts val="700"/>
              </a:spcBef>
            </a:pPr>
            <a:r>
              <a:rPr sz="1200" i="1" spc="-10" dirty="0">
                <a:latin typeface="Times New Roman"/>
                <a:cs typeface="Times New Roman"/>
              </a:rPr>
              <a:t>same</a:t>
            </a:r>
            <a:r>
              <a:rPr sz="1200" spc="-10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ts val="1525"/>
              </a:lnSpc>
              <a:spcBef>
                <a:spcPts val="640"/>
              </a:spcBef>
            </a:pPr>
            <a:r>
              <a:rPr sz="1300" b="1" i="1" dirty="0">
                <a:latin typeface="Times New Roman"/>
                <a:cs typeface="Times New Roman"/>
              </a:rPr>
              <a:t>2.3.2.f- </a:t>
            </a:r>
            <a:r>
              <a:rPr sz="1300" b="1" i="1" spc="-10" dirty="0">
                <a:latin typeface="Times New Roman"/>
                <a:cs typeface="Times New Roman"/>
              </a:rPr>
              <a:t>Generalized </a:t>
            </a:r>
            <a:r>
              <a:rPr sz="1300" b="1" i="1" spc="-5" dirty="0">
                <a:latin typeface="Times New Roman"/>
                <a:cs typeface="Times New Roman"/>
              </a:rPr>
              <a:t>Boundary</a:t>
            </a:r>
            <a:r>
              <a:rPr sz="1300" b="1" i="1" spc="40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Conditions</a:t>
            </a:r>
            <a:endParaRPr sz="1300">
              <a:latin typeface="Times New Roman"/>
              <a:cs typeface="Times New Roman"/>
            </a:endParaRPr>
          </a:p>
          <a:p>
            <a:pPr marL="12700" marR="5080" indent="167640" algn="just">
              <a:lnSpc>
                <a:spcPts val="1370"/>
              </a:lnSpc>
              <a:spcBef>
                <a:spcPts val="70"/>
              </a:spcBef>
            </a:pP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15" dirty="0">
                <a:latin typeface="Times New Roman"/>
                <a:cs typeface="Times New Roman"/>
              </a:rPr>
              <a:t>general,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20" dirty="0">
                <a:latin typeface="Times New Roman"/>
                <a:cs typeface="Times New Roman"/>
              </a:rPr>
              <a:t>may </a:t>
            </a:r>
            <a:r>
              <a:rPr sz="1200" spc="-25" dirty="0">
                <a:latin typeface="Times New Roman"/>
                <a:cs typeface="Times New Roman"/>
              </a:rPr>
              <a:t>involve </a:t>
            </a:r>
            <a:r>
              <a:rPr sz="1200" i="1" spc="-5" dirty="0">
                <a:latin typeface="Times New Roman"/>
                <a:cs typeface="Times New Roman"/>
              </a:rPr>
              <a:t>convection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i="1" spc="-5" dirty="0">
                <a:latin typeface="Times New Roman"/>
                <a:cs typeface="Times New Roman"/>
              </a:rPr>
              <a:t>radiation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i="1" spc="-5" dirty="0">
                <a:latin typeface="Times New Roman"/>
                <a:cs typeface="Times New Roman"/>
              </a:rPr>
              <a:t>specified  heat </a:t>
            </a:r>
            <a:r>
              <a:rPr sz="1200" i="1" spc="5" dirty="0">
                <a:latin typeface="Times New Roman"/>
                <a:cs typeface="Times New Roman"/>
              </a:rPr>
              <a:t>flux </a:t>
            </a:r>
            <a:r>
              <a:rPr sz="1200" spc="-20" dirty="0">
                <a:latin typeface="Times New Roman"/>
                <a:cs typeface="Times New Roman"/>
              </a:rPr>
              <a:t>simultaneously. </a:t>
            </a:r>
            <a:r>
              <a:rPr sz="1200" spc="5" dirty="0">
                <a:latin typeface="Times New Roman"/>
                <a:cs typeface="Times New Roman"/>
              </a:rPr>
              <a:t>So, </a:t>
            </a:r>
            <a:r>
              <a:rPr sz="1200" spc="-5" dirty="0">
                <a:latin typeface="Times New Roman"/>
                <a:cs typeface="Times New Roman"/>
              </a:rPr>
              <a:t>the boundary </a:t>
            </a:r>
            <a:r>
              <a:rPr sz="1200" spc="-10" dirty="0">
                <a:latin typeface="Times New Roman"/>
                <a:cs typeface="Times New Roman"/>
              </a:rPr>
              <a:t>condition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such </a:t>
            </a:r>
            <a:r>
              <a:rPr sz="1200" spc="-10" dirty="0">
                <a:latin typeface="Times New Roman"/>
                <a:cs typeface="Times New Roman"/>
              </a:rPr>
              <a:t>cases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5" dirty="0">
                <a:latin typeface="Times New Roman"/>
                <a:cs typeface="Times New Roman"/>
              </a:rPr>
              <a:t>again  </a:t>
            </a:r>
            <a:r>
              <a:rPr sz="1200" spc="-10" dirty="0">
                <a:latin typeface="Times New Roman"/>
                <a:cs typeface="Times New Roman"/>
              </a:rPr>
              <a:t>obtained from </a:t>
            </a:r>
            <a:r>
              <a:rPr sz="1200" i="1" spc="-5" dirty="0">
                <a:latin typeface="Times New Roman"/>
                <a:cs typeface="Times New Roman"/>
              </a:rPr>
              <a:t>a surface energy balance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0" dirty="0">
                <a:latin typeface="Times New Roman"/>
                <a:cs typeface="Times New Roman"/>
              </a:rPr>
              <a:t>expressed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879596" y="8082063"/>
            <a:ext cx="561975" cy="2108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10" dirty="0">
                <a:latin typeface="MT Extra"/>
                <a:cs typeface="MT Extra"/>
              </a:rPr>
              <a:t></a:t>
            </a:r>
            <a:r>
              <a:rPr sz="1200" spc="10" dirty="0">
                <a:latin typeface="Times New Roman"/>
                <a:cs typeface="Times New Roman"/>
              </a:rPr>
              <a:t>(2.19)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370579" y="8255799"/>
            <a:ext cx="85090" cy="2108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5" dirty="0">
                <a:latin typeface="Symbol"/>
                <a:cs typeface="Symbol"/>
              </a:rPr>
              <a:t>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370579" y="7960142"/>
            <a:ext cx="85090" cy="2108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5" dirty="0">
                <a:latin typeface="Symbol"/>
                <a:cs typeface="Symbol"/>
              </a:rPr>
              <a:t>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2261107" y="8255799"/>
            <a:ext cx="85090" cy="2108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5" dirty="0">
                <a:latin typeface="Symbol"/>
                <a:cs typeface="Symbol"/>
              </a:rPr>
              <a:t>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093724" y="7960142"/>
            <a:ext cx="1252220" cy="2108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969644" algn="l"/>
                <a:tab pos="1179830" algn="l"/>
              </a:tabLst>
            </a:pPr>
            <a:r>
              <a:rPr sz="1200" spc="5" dirty="0">
                <a:latin typeface="Symbol"/>
                <a:cs typeface="Symbol"/>
              </a:rPr>
              <a:t></a:t>
            </a:r>
            <a:r>
              <a:rPr sz="1200" spc="5" dirty="0">
                <a:latin typeface="Times New Roman"/>
                <a:cs typeface="Times New Roman"/>
              </a:rPr>
              <a:t>	</a:t>
            </a:r>
            <a:r>
              <a:rPr sz="1200" spc="5" dirty="0">
                <a:latin typeface="Symbol"/>
                <a:cs typeface="Symbol"/>
              </a:rPr>
              <a:t></a:t>
            </a:r>
            <a:r>
              <a:rPr sz="1200" spc="5" dirty="0">
                <a:latin typeface="Times New Roman"/>
                <a:cs typeface="Times New Roman"/>
              </a:rPr>
              <a:t>	</a:t>
            </a:r>
            <a:r>
              <a:rPr sz="1200" spc="5" dirty="0">
                <a:latin typeface="Symbol"/>
                <a:cs typeface="Symbol"/>
              </a:rPr>
              <a:t>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093724" y="8353335"/>
            <a:ext cx="2361565" cy="2108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969644" algn="l"/>
                <a:tab pos="1179830" algn="l"/>
                <a:tab pos="2289175" algn="l"/>
              </a:tabLst>
            </a:pPr>
            <a:r>
              <a:rPr sz="1200" spc="5" dirty="0">
                <a:latin typeface="Symbol"/>
                <a:cs typeface="Symbol"/>
              </a:rPr>
              <a:t></a:t>
            </a:r>
            <a:r>
              <a:rPr sz="1200" spc="5" dirty="0">
                <a:latin typeface="Times New Roman"/>
                <a:cs typeface="Times New Roman"/>
              </a:rPr>
              <a:t>	</a:t>
            </a:r>
            <a:r>
              <a:rPr sz="1200" spc="5" dirty="0">
                <a:latin typeface="Symbol"/>
                <a:cs typeface="Symbol"/>
              </a:rPr>
              <a:t></a:t>
            </a:r>
            <a:r>
              <a:rPr sz="1200" spc="5" dirty="0">
                <a:latin typeface="Times New Roman"/>
                <a:cs typeface="Times New Roman"/>
              </a:rPr>
              <a:t>	</a:t>
            </a:r>
            <a:r>
              <a:rPr sz="1200" spc="5" dirty="0">
                <a:latin typeface="Symbol"/>
                <a:cs typeface="Symbol"/>
              </a:rPr>
              <a:t></a:t>
            </a:r>
            <a:r>
              <a:rPr sz="1200" spc="5" dirty="0">
                <a:latin typeface="Times New Roman"/>
                <a:cs typeface="Times New Roman"/>
              </a:rPr>
              <a:t>	</a:t>
            </a:r>
            <a:r>
              <a:rPr sz="1200" spc="5" dirty="0">
                <a:latin typeface="Symbol"/>
                <a:cs typeface="Symbol"/>
              </a:rPr>
              <a:t>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2486660" y="8313711"/>
            <a:ext cx="718820" cy="2108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i="1" dirty="0">
                <a:latin typeface="Times New Roman"/>
                <a:cs typeface="Times New Roman"/>
              </a:rPr>
              <a:t>in </a:t>
            </a:r>
            <a:r>
              <a:rPr sz="1200" i="1" spc="5" dirty="0">
                <a:latin typeface="Times New Roman"/>
                <a:cs typeface="Times New Roman"/>
              </a:rPr>
              <a:t>all</a:t>
            </a:r>
            <a:r>
              <a:rPr sz="1200" i="1" spc="-125" dirty="0">
                <a:latin typeface="Times New Roman"/>
                <a:cs typeface="Times New Roman"/>
              </a:rPr>
              <a:t> </a:t>
            </a:r>
            <a:r>
              <a:rPr sz="1200" i="1" spc="15" dirty="0">
                <a:latin typeface="Times New Roman"/>
                <a:cs typeface="Times New Roman"/>
              </a:rPr>
              <a:t>mode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068324" y="8313711"/>
            <a:ext cx="1092835" cy="2108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1800" spc="7" baseline="20833" dirty="0">
                <a:latin typeface="Symbol"/>
                <a:cs typeface="Symbol"/>
              </a:rPr>
              <a:t></a:t>
            </a:r>
            <a:r>
              <a:rPr sz="1800" spc="7" baseline="20833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in </a:t>
            </a:r>
            <a:r>
              <a:rPr sz="1200" i="1" spc="5" dirty="0">
                <a:latin typeface="Times New Roman"/>
                <a:cs typeface="Times New Roman"/>
              </a:rPr>
              <a:t>all </a:t>
            </a:r>
            <a:r>
              <a:rPr sz="1200" i="1" spc="15" dirty="0">
                <a:latin typeface="Times New Roman"/>
                <a:cs typeface="Times New Roman"/>
              </a:rPr>
              <a:t>modes</a:t>
            </a:r>
            <a:r>
              <a:rPr sz="1200" i="1" spc="85" dirty="0">
                <a:latin typeface="Times New Roman"/>
                <a:cs typeface="Times New Roman"/>
              </a:rPr>
              <a:t> </a:t>
            </a:r>
            <a:r>
              <a:rPr sz="1800" spc="7" baseline="20833" dirty="0">
                <a:latin typeface="Symbol"/>
                <a:cs typeface="Symbol"/>
              </a:rPr>
              <a:t></a:t>
            </a:r>
            <a:endParaRPr sz="1800" baseline="20833">
              <a:latin typeface="Symbol"/>
              <a:cs typeface="Symbo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068324" y="8082063"/>
            <a:ext cx="2412365" cy="2108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1800" spc="7" baseline="-9259" dirty="0">
                <a:latin typeface="Symbol"/>
                <a:cs typeface="Symbol"/>
              </a:rPr>
              <a:t></a:t>
            </a:r>
            <a:r>
              <a:rPr sz="1800" spc="127" baseline="-9259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to</a:t>
            </a:r>
            <a:r>
              <a:rPr sz="1200" i="1" spc="-95" dirty="0">
                <a:latin typeface="Times New Roman"/>
                <a:cs typeface="Times New Roman"/>
              </a:rPr>
              <a:t> </a:t>
            </a:r>
            <a:r>
              <a:rPr sz="1200" i="1" spc="5" dirty="0">
                <a:latin typeface="Times New Roman"/>
                <a:cs typeface="Times New Roman"/>
              </a:rPr>
              <a:t>the</a:t>
            </a:r>
            <a:r>
              <a:rPr sz="1200" i="1" spc="-55" dirty="0">
                <a:latin typeface="Times New Roman"/>
                <a:cs typeface="Times New Roman"/>
              </a:rPr>
              <a:t> </a:t>
            </a:r>
            <a:r>
              <a:rPr sz="1200" i="1" spc="10" dirty="0">
                <a:latin typeface="Times New Roman"/>
                <a:cs typeface="Times New Roman"/>
              </a:rPr>
              <a:t>surface</a:t>
            </a:r>
            <a:r>
              <a:rPr sz="1200" i="1" spc="-170" dirty="0">
                <a:latin typeface="Times New Roman"/>
                <a:cs typeface="Times New Roman"/>
              </a:rPr>
              <a:t> </a:t>
            </a:r>
            <a:r>
              <a:rPr sz="1800" spc="7" baseline="-9259" dirty="0">
                <a:latin typeface="Symbol"/>
                <a:cs typeface="Symbol"/>
              </a:rPr>
              <a:t></a:t>
            </a:r>
            <a:r>
              <a:rPr sz="1800" spc="-44" baseline="-9259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Symbol"/>
                <a:cs typeface="Symbol"/>
              </a:rPr>
              <a:t>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800" spc="7" baseline="-9259" dirty="0">
                <a:latin typeface="Symbol"/>
                <a:cs typeface="Symbol"/>
              </a:rPr>
              <a:t></a:t>
            </a:r>
            <a:r>
              <a:rPr sz="1800" spc="89" baseline="-9259" dirty="0">
                <a:latin typeface="Times New Roman"/>
                <a:cs typeface="Times New Roman"/>
              </a:rPr>
              <a:t> </a:t>
            </a:r>
            <a:r>
              <a:rPr sz="1200" i="1" spc="10" dirty="0">
                <a:latin typeface="Times New Roman"/>
                <a:cs typeface="Times New Roman"/>
              </a:rPr>
              <a:t>from</a:t>
            </a:r>
            <a:r>
              <a:rPr sz="1200" i="1" spc="-120" dirty="0">
                <a:latin typeface="Times New Roman"/>
                <a:cs typeface="Times New Roman"/>
              </a:rPr>
              <a:t> </a:t>
            </a:r>
            <a:r>
              <a:rPr sz="1200" i="1" spc="5" dirty="0">
                <a:latin typeface="Times New Roman"/>
                <a:cs typeface="Times New Roman"/>
              </a:rPr>
              <a:t>the</a:t>
            </a:r>
            <a:r>
              <a:rPr sz="1200" i="1" spc="-80" dirty="0">
                <a:latin typeface="Times New Roman"/>
                <a:cs typeface="Times New Roman"/>
              </a:rPr>
              <a:t> </a:t>
            </a:r>
            <a:r>
              <a:rPr sz="1200" i="1" spc="15" dirty="0">
                <a:latin typeface="Times New Roman"/>
                <a:cs typeface="Times New Roman"/>
              </a:rPr>
              <a:t>surface</a:t>
            </a:r>
            <a:r>
              <a:rPr sz="1800" spc="22" baseline="-9259" dirty="0">
                <a:latin typeface="Symbol"/>
                <a:cs typeface="Symbol"/>
              </a:rPr>
              <a:t></a:t>
            </a:r>
            <a:endParaRPr sz="1800" baseline="-9259">
              <a:latin typeface="Symbol"/>
              <a:cs typeface="Symbo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093724" y="7862606"/>
            <a:ext cx="2361565" cy="2108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179830" algn="l"/>
              </a:tabLst>
            </a:pPr>
            <a:r>
              <a:rPr sz="1200" spc="5" dirty="0">
                <a:latin typeface="Symbol"/>
                <a:cs typeface="Symbol"/>
              </a:rPr>
              <a:t></a:t>
            </a:r>
            <a:r>
              <a:rPr sz="1200" spc="180" dirty="0">
                <a:latin typeface="Times New Roman"/>
                <a:cs typeface="Times New Roman"/>
              </a:rPr>
              <a:t> </a:t>
            </a:r>
            <a:r>
              <a:rPr sz="1800" i="1" spc="22" baseline="4629" dirty="0">
                <a:latin typeface="Times New Roman"/>
                <a:cs typeface="Times New Roman"/>
              </a:rPr>
              <a:t>Heat</a:t>
            </a:r>
            <a:r>
              <a:rPr sz="1800" i="1" spc="-120" baseline="4629" dirty="0">
                <a:latin typeface="Times New Roman"/>
                <a:cs typeface="Times New Roman"/>
              </a:rPr>
              <a:t> </a:t>
            </a:r>
            <a:r>
              <a:rPr sz="1800" i="1" spc="22" baseline="4629" dirty="0">
                <a:latin typeface="Times New Roman"/>
                <a:cs typeface="Times New Roman"/>
              </a:rPr>
              <a:t>transfer</a:t>
            </a:r>
            <a:r>
              <a:rPr sz="1200" spc="15" dirty="0">
                <a:latin typeface="Symbol"/>
                <a:cs typeface="Symbol"/>
              </a:rPr>
              <a:t></a:t>
            </a:r>
            <a:r>
              <a:rPr sz="1200" spc="15" dirty="0">
                <a:latin typeface="Times New Roman"/>
                <a:cs typeface="Times New Roman"/>
              </a:rPr>
              <a:t>	</a:t>
            </a:r>
            <a:r>
              <a:rPr sz="1200" spc="5" dirty="0">
                <a:latin typeface="Symbol"/>
                <a:cs typeface="Symbol"/>
              </a:rPr>
              <a:t></a:t>
            </a:r>
            <a:r>
              <a:rPr sz="1200" spc="5" dirty="0">
                <a:latin typeface="Times New Roman"/>
                <a:cs typeface="Times New Roman"/>
              </a:rPr>
              <a:t>  </a:t>
            </a:r>
            <a:r>
              <a:rPr sz="1800" i="1" spc="22" baseline="4629" dirty="0">
                <a:latin typeface="Times New Roman"/>
                <a:cs typeface="Times New Roman"/>
              </a:rPr>
              <a:t>Heat </a:t>
            </a:r>
            <a:r>
              <a:rPr sz="1800" i="1" spc="15" baseline="4629" dirty="0">
                <a:latin typeface="Times New Roman"/>
                <a:cs typeface="Times New Roman"/>
              </a:rPr>
              <a:t>transfer</a:t>
            </a:r>
            <a:r>
              <a:rPr sz="1800" i="1" spc="52" baseline="4629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Symbol"/>
                <a:cs typeface="Symbol"/>
              </a:rPr>
              <a:t>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5193791" y="1406144"/>
            <a:ext cx="1816608" cy="18440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5263388" y="3325876"/>
            <a:ext cx="162750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i="1" dirty="0">
                <a:latin typeface="Times New Roman"/>
                <a:cs typeface="Times New Roman"/>
              </a:rPr>
              <a:t>Fig.(2.14) Radiation</a:t>
            </a:r>
            <a:r>
              <a:rPr sz="1000" b="1" i="1" spc="-7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boundary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592836" y="3450843"/>
            <a:ext cx="63646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dirty="0">
                <a:latin typeface="Times New Roman"/>
                <a:cs typeface="Times New Roman"/>
              </a:rPr>
              <a:t>ε</a:t>
            </a:r>
            <a:r>
              <a:rPr sz="1200" b="1" i="1" baseline="-10416" dirty="0">
                <a:latin typeface="Times New Roman"/>
                <a:cs typeface="Times New Roman"/>
              </a:rPr>
              <a:t>1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dirty="0">
                <a:latin typeface="Times New Roman"/>
                <a:cs typeface="Times New Roman"/>
              </a:rPr>
              <a:t>ε</a:t>
            </a:r>
            <a:r>
              <a:rPr sz="1200" b="1" i="1" baseline="-10416" dirty="0">
                <a:latin typeface="Times New Roman"/>
                <a:cs typeface="Times New Roman"/>
              </a:rPr>
              <a:t>2 </a:t>
            </a:r>
            <a:r>
              <a:rPr sz="1200" spc="-5" dirty="0">
                <a:latin typeface="Times New Roman"/>
                <a:cs typeface="Times New Roman"/>
              </a:rPr>
              <a:t>are the </a:t>
            </a:r>
            <a:r>
              <a:rPr sz="1200" spc="-25" dirty="0">
                <a:latin typeface="Times New Roman"/>
                <a:cs typeface="Times New Roman"/>
              </a:rPr>
              <a:t>emissivities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boundary </a:t>
            </a:r>
            <a:r>
              <a:rPr sz="1200" spc="-15" dirty="0">
                <a:latin typeface="Times New Roman"/>
                <a:cs typeface="Times New Roman"/>
              </a:rPr>
              <a:t>surfaces, </a:t>
            </a:r>
            <a:r>
              <a:rPr sz="1200" b="1" i="1" spc="-5" dirty="0">
                <a:latin typeface="Times New Roman"/>
                <a:cs typeface="Times New Roman"/>
              </a:rPr>
              <a:t>σ = </a:t>
            </a:r>
            <a:r>
              <a:rPr sz="1200" b="1" i="1" dirty="0">
                <a:latin typeface="Times New Roman"/>
                <a:cs typeface="Times New Roman"/>
              </a:rPr>
              <a:t>5.6 </a:t>
            </a:r>
            <a:r>
              <a:rPr sz="1200" b="1" i="1" spc="-5" dirty="0">
                <a:latin typeface="Times New Roman"/>
                <a:cs typeface="Times New Roman"/>
              </a:rPr>
              <a:t>×10</a:t>
            </a:r>
            <a:r>
              <a:rPr sz="1200" b="1" i="1" spc="-7" baseline="38194" dirty="0">
                <a:latin typeface="Times New Roman"/>
                <a:cs typeface="Times New Roman"/>
              </a:rPr>
              <a:t>8 </a:t>
            </a:r>
            <a:r>
              <a:rPr sz="1000" b="1" i="1" dirty="0">
                <a:latin typeface="Times New Roman"/>
                <a:cs typeface="Times New Roman"/>
              </a:rPr>
              <a:t>conditions on </a:t>
            </a:r>
            <a:r>
              <a:rPr sz="1000" b="1" i="1" spc="-5" dirty="0">
                <a:latin typeface="Times New Roman"/>
                <a:cs typeface="Times New Roman"/>
              </a:rPr>
              <a:t>both surfaces </a:t>
            </a:r>
            <a:r>
              <a:rPr sz="1000" b="1" i="1" dirty="0">
                <a:latin typeface="Times New Roman"/>
                <a:cs typeface="Times New Roman"/>
              </a:rPr>
              <a:t>of</a:t>
            </a:r>
            <a:r>
              <a:rPr sz="1000" b="1" i="1" spc="100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a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5793740" y="3621532"/>
            <a:ext cx="56705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i="1" dirty="0">
                <a:latin typeface="Times New Roman"/>
                <a:cs typeface="Times New Roman"/>
              </a:rPr>
              <a:t>plane</a:t>
            </a:r>
            <a:r>
              <a:rPr sz="1000" b="1" i="1" spc="-6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wall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5212079" y="4423664"/>
            <a:ext cx="1920239" cy="19994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580136" y="5441188"/>
            <a:ext cx="6341110" cy="126936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0800" marR="1711960">
              <a:lnSpc>
                <a:spcPts val="1390"/>
              </a:lnSpc>
              <a:spcBef>
                <a:spcPts val="185"/>
              </a:spcBef>
            </a:pP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spc="-5" dirty="0">
                <a:latin typeface="Times New Roman"/>
                <a:cs typeface="Times New Roman"/>
              </a:rPr>
              <a:t>k</a:t>
            </a:r>
            <a:r>
              <a:rPr sz="1200" b="1" i="1" spc="-7" baseline="-10416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k</a:t>
            </a:r>
            <a:r>
              <a:rPr sz="1200" b="1" i="1" spc="-7" baseline="-10416" dirty="0">
                <a:latin typeface="Times New Roman"/>
                <a:cs typeface="Times New Roman"/>
              </a:rPr>
              <a:t>B </a:t>
            </a:r>
            <a:r>
              <a:rPr sz="1200" spc="-5" dirty="0">
                <a:latin typeface="Times New Roman"/>
                <a:cs typeface="Times New Roman"/>
              </a:rPr>
              <a:t>are the </a:t>
            </a:r>
            <a:r>
              <a:rPr sz="1200" spc="-10" dirty="0">
                <a:latin typeface="Times New Roman"/>
                <a:cs typeface="Times New Roman"/>
              </a:rPr>
              <a:t>thermal conductivities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layers </a:t>
            </a:r>
            <a:r>
              <a:rPr sz="1200" b="1" i="1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10" dirty="0">
                <a:latin typeface="Times New Roman"/>
                <a:cs typeface="Times New Roman"/>
              </a:rPr>
              <a:t>B</a:t>
            </a:r>
            <a:r>
              <a:rPr sz="1200" spc="-10" dirty="0">
                <a:latin typeface="Times New Roman"/>
                <a:cs typeface="Times New Roman"/>
              </a:rPr>
              <a:t>,  </a:t>
            </a:r>
            <a:r>
              <a:rPr sz="1200" spc="-15" dirty="0">
                <a:latin typeface="Times New Roman"/>
                <a:cs typeface="Times New Roman"/>
              </a:rPr>
              <a:t>respectively.</a:t>
            </a:r>
            <a:endParaRPr sz="1200">
              <a:latin typeface="Times New Roman"/>
              <a:cs typeface="Times New Roman"/>
            </a:endParaRPr>
          </a:p>
          <a:p>
            <a:pPr marL="50800">
              <a:lnSpc>
                <a:spcPts val="1310"/>
              </a:lnSpc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Note-</a:t>
            </a:r>
            <a:r>
              <a:rPr sz="1200" b="1" i="1" spc="114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above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conditions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perfect</a:t>
            </a:r>
            <a:r>
              <a:rPr sz="1200" i="1" spc="114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contact</a:t>
            </a:r>
            <a:r>
              <a:rPr sz="1200" i="1" spc="10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are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based</a:t>
            </a:r>
            <a:r>
              <a:rPr sz="1200" spc="11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on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following</a:t>
            </a:r>
            <a:endParaRPr sz="1200">
              <a:latin typeface="Times New Roman"/>
              <a:cs typeface="Times New Roman"/>
            </a:endParaRPr>
          </a:p>
          <a:p>
            <a:pPr marL="50800">
              <a:lnSpc>
                <a:spcPts val="1380"/>
              </a:lnSpc>
            </a:pPr>
            <a:r>
              <a:rPr sz="1200" spc="-10" dirty="0">
                <a:latin typeface="Times New Roman"/>
                <a:cs typeface="Times New Roman"/>
              </a:rPr>
              <a:t>requirements;</a:t>
            </a:r>
            <a:endParaRPr sz="1200">
              <a:latin typeface="Times New Roman"/>
              <a:cs typeface="Times New Roman"/>
            </a:endParaRPr>
          </a:p>
          <a:p>
            <a:pPr marL="623570" marR="1709420" indent="-228600">
              <a:lnSpc>
                <a:spcPts val="1370"/>
              </a:lnSpc>
              <a:spcBef>
                <a:spcPts val="70"/>
              </a:spcBef>
              <a:buAutoNum type="arabicParenBoth"/>
              <a:tabLst>
                <a:tab pos="624205" algn="l"/>
              </a:tabLst>
            </a:pPr>
            <a:r>
              <a:rPr sz="1200" dirty="0">
                <a:latin typeface="Times New Roman"/>
                <a:cs typeface="Times New Roman"/>
              </a:rPr>
              <a:t>Two </a:t>
            </a:r>
            <a:r>
              <a:rPr sz="1200" spc="-10" dirty="0">
                <a:latin typeface="Times New Roman"/>
                <a:cs typeface="Times New Roman"/>
              </a:rPr>
              <a:t>bodies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contact </a:t>
            </a:r>
            <a:r>
              <a:rPr sz="1200" spc="-15" dirty="0">
                <a:latin typeface="Times New Roman"/>
                <a:cs typeface="Times New Roman"/>
              </a:rPr>
              <a:t>must have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same temperature </a:t>
            </a:r>
            <a:r>
              <a:rPr sz="1200" spc="-5" dirty="0">
                <a:latin typeface="Times New Roman"/>
                <a:cs typeface="Times New Roman"/>
              </a:rPr>
              <a:t>at the  area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contact.</a:t>
            </a:r>
            <a:endParaRPr sz="1200">
              <a:latin typeface="Times New Roman"/>
              <a:cs typeface="Times New Roman"/>
            </a:endParaRPr>
          </a:p>
          <a:p>
            <a:pPr marL="623570" indent="-229235">
              <a:lnSpc>
                <a:spcPts val="1430"/>
              </a:lnSpc>
              <a:buAutoNum type="arabicParenBoth"/>
              <a:tabLst>
                <a:tab pos="624205" algn="l"/>
              </a:tabLst>
            </a:pPr>
            <a:r>
              <a:rPr sz="1800" spc="-30" baseline="2314" dirty="0">
                <a:latin typeface="Times New Roman"/>
                <a:cs typeface="Times New Roman"/>
              </a:rPr>
              <a:t>An </a:t>
            </a:r>
            <a:r>
              <a:rPr sz="1800" spc="-22" baseline="2314" dirty="0">
                <a:latin typeface="Times New Roman"/>
                <a:cs typeface="Times New Roman"/>
              </a:rPr>
              <a:t>interface (which </a:t>
            </a:r>
            <a:r>
              <a:rPr sz="1800" spc="-37" baseline="2314" dirty="0">
                <a:latin typeface="Times New Roman"/>
                <a:cs typeface="Times New Roman"/>
              </a:rPr>
              <a:t>is </a:t>
            </a:r>
            <a:r>
              <a:rPr sz="1800" spc="-7" baseline="2314" dirty="0">
                <a:latin typeface="Times New Roman"/>
                <a:cs typeface="Times New Roman"/>
              </a:rPr>
              <a:t>a </a:t>
            </a:r>
            <a:r>
              <a:rPr sz="1800" spc="-15" baseline="2314" dirty="0">
                <a:latin typeface="Times New Roman"/>
                <a:cs typeface="Times New Roman"/>
              </a:rPr>
              <a:t>surface) cannot </a:t>
            </a:r>
            <a:r>
              <a:rPr sz="1800" spc="7" baseline="2314" dirty="0">
                <a:latin typeface="Times New Roman"/>
                <a:cs typeface="Times New Roman"/>
              </a:rPr>
              <a:t>store </a:t>
            </a:r>
            <a:r>
              <a:rPr sz="1800" spc="-22" baseline="2314" dirty="0">
                <a:latin typeface="Times New Roman"/>
                <a:cs typeface="Times New Roman"/>
              </a:rPr>
              <a:t>any energy, and </a:t>
            </a:r>
            <a:r>
              <a:rPr sz="1000" b="1" i="1" dirty="0">
                <a:latin typeface="Times New Roman"/>
                <a:cs typeface="Times New Roman"/>
              </a:rPr>
              <a:t>Fig.(2.15) Boundary</a:t>
            </a:r>
            <a:r>
              <a:rPr sz="1000" b="1" i="1" spc="4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conditions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165860" y="6666484"/>
            <a:ext cx="57645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thus,</a:t>
            </a:r>
            <a:r>
              <a:rPr sz="1200" spc="19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heat</a:t>
            </a:r>
            <a:r>
              <a:rPr sz="1200" i="1" spc="165" dirty="0">
                <a:latin typeface="Times New Roman"/>
                <a:cs typeface="Times New Roman"/>
              </a:rPr>
              <a:t> </a:t>
            </a:r>
            <a:r>
              <a:rPr sz="1200" i="1" spc="5" dirty="0">
                <a:latin typeface="Times New Roman"/>
                <a:cs typeface="Times New Roman"/>
              </a:rPr>
              <a:t>flux</a:t>
            </a:r>
            <a:r>
              <a:rPr sz="1200" i="1" spc="15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on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16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two</a:t>
            </a:r>
            <a:r>
              <a:rPr sz="1200" spc="18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sides</a:t>
            </a:r>
            <a:r>
              <a:rPr sz="1200" spc="15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1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interface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must</a:t>
            </a:r>
            <a:r>
              <a:rPr sz="1200" i="1" spc="16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be</a:t>
            </a:r>
            <a:r>
              <a:rPr sz="1200" i="1" spc="15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the</a:t>
            </a:r>
            <a:r>
              <a:rPr sz="1200" i="1" spc="30" dirty="0">
                <a:latin typeface="Times New Roman"/>
                <a:cs typeface="Times New Roman"/>
              </a:rPr>
              <a:t> </a:t>
            </a:r>
            <a:r>
              <a:rPr sz="1500" b="1" i="1" baseline="8333" dirty="0">
                <a:latin typeface="Times New Roman"/>
                <a:cs typeface="Times New Roman"/>
              </a:rPr>
              <a:t>at the</a:t>
            </a:r>
            <a:r>
              <a:rPr sz="1500" b="1" i="1" spc="-7" baseline="8333" dirty="0">
                <a:latin typeface="Times New Roman"/>
                <a:cs typeface="Times New Roman"/>
              </a:rPr>
              <a:t> interface</a:t>
            </a:r>
            <a:r>
              <a:rPr sz="1500" b="1" i="1" baseline="8333" dirty="0">
                <a:latin typeface="Times New Roman"/>
                <a:cs typeface="Times New Roman"/>
              </a:rPr>
              <a:t> of</a:t>
            </a:r>
            <a:r>
              <a:rPr sz="1500" b="1" i="1" spc="-7" baseline="8333" dirty="0">
                <a:latin typeface="Times New Roman"/>
                <a:cs typeface="Times New Roman"/>
              </a:rPr>
              <a:t> </a:t>
            </a:r>
            <a:r>
              <a:rPr sz="1500" b="1" i="1" spc="7" baseline="8333" dirty="0">
                <a:latin typeface="Times New Roman"/>
                <a:cs typeface="Times New Roman"/>
              </a:rPr>
              <a:t>two</a:t>
            </a:r>
            <a:r>
              <a:rPr sz="1500" b="1" i="1" spc="-15" baseline="8333" dirty="0">
                <a:latin typeface="Times New Roman"/>
                <a:cs typeface="Times New Roman"/>
              </a:rPr>
              <a:t> </a:t>
            </a:r>
            <a:r>
              <a:rPr sz="1500" b="1" i="1" baseline="8333" dirty="0">
                <a:latin typeface="Times New Roman"/>
                <a:cs typeface="Times New Roman"/>
              </a:rPr>
              <a:t>bodies</a:t>
            </a:r>
            <a:r>
              <a:rPr sz="1500" b="1" i="1" spc="-30" baseline="8333" dirty="0">
                <a:latin typeface="Times New Roman"/>
                <a:cs typeface="Times New Roman"/>
              </a:rPr>
              <a:t> </a:t>
            </a:r>
            <a:r>
              <a:rPr sz="1500" b="1" i="1" spc="7" baseline="8333" dirty="0">
                <a:latin typeface="Times New Roman"/>
                <a:cs typeface="Times New Roman"/>
              </a:rPr>
              <a:t>in</a:t>
            </a:r>
            <a:endParaRPr sz="1500" baseline="8333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5668771" y="6821931"/>
            <a:ext cx="79883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i="1" dirty="0">
                <a:latin typeface="Times New Roman"/>
                <a:cs typeface="Times New Roman"/>
              </a:rPr>
              <a:t>perfect</a:t>
            </a:r>
            <a:r>
              <a:rPr sz="1000" b="1" i="1" spc="-6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contact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630936" y="8553704"/>
            <a:ext cx="4739640" cy="1417320"/>
          </a:xfrm>
          <a:custGeom>
            <a:avLst/>
            <a:gdLst/>
            <a:ahLst/>
            <a:cxnLst/>
            <a:rect l="l" t="t" r="r" b="b"/>
            <a:pathLst>
              <a:path w="4739640" h="1417320">
                <a:moveTo>
                  <a:pt x="0" y="1417320"/>
                </a:moveTo>
                <a:lnTo>
                  <a:pt x="4739640" y="1417320"/>
                </a:lnTo>
                <a:lnTo>
                  <a:pt x="4739640" y="0"/>
                </a:lnTo>
                <a:lnTo>
                  <a:pt x="0" y="0"/>
                </a:lnTo>
                <a:lnTo>
                  <a:pt x="0" y="1417320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 txBox="1"/>
          <p:nvPr/>
        </p:nvSpPr>
        <p:spPr>
          <a:xfrm>
            <a:off x="618236" y="8528811"/>
            <a:ext cx="4775200" cy="7480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525"/>
              </a:lnSpc>
              <a:spcBef>
                <a:spcPts val="95"/>
              </a:spcBef>
            </a:pPr>
            <a:r>
              <a:rPr sz="1300" b="1" i="1" dirty="0">
                <a:latin typeface="Times New Roman"/>
                <a:cs typeface="Times New Roman"/>
              </a:rPr>
              <a:t>2.4- </a:t>
            </a:r>
            <a:r>
              <a:rPr sz="1300" b="1" i="1" spc="-5" dirty="0">
                <a:latin typeface="Times New Roman"/>
                <a:cs typeface="Times New Roman"/>
              </a:rPr>
              <a:t>Solution of Steady One-Dimensional Heat Conduction</a:t>
            </a:r>
            <a:r>
              <a:rPr sz="1300" b="1" i="1" spc="110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Problems</a:t>
            </a:r>
            <a:endParaRPr sz="1300">
              <a:latin typeface="Times New Roman"/>
              <a:cs typeface="Times New Roman"/>
            </a:endParaRPr>
          </a:p>
          <a:p>
            <a:pPr marL="12700" marR="41275" indent="191770">
              <a:lnSpc>
                <a:spcPts val="1370"/>
              </a:lnSpc>
              <a:spcBef>
                <a:spcPts val="70"/>
              </a:spcBef>
            </a:pP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solution </a:t>
            </a:r>
            <a:r>
              <a:rPr sz="1200" dirty="0">
                <a:latin typeface="Times New Roman"/>
                <a:cs typeface="Times New Roman"/>
              </a:rPr>
              <a:t>procedure </a:t>
            </a:r>
            <a:r>
              <a:rPr sz="1200" spc="-10" dirty="0">
                <a:latin typeface="Times New Roman"/>
                <a:cs typeface="Times New Roman"/>
              </a:rPr>
              <a:t>for solving </a:t>
            </a:r>
            <a:r>
              <a:rPr sz="1200" spc="-5" dirty="0">
                <a:latin typeface="Times New Roman"/>
                <a:cs typeface="Times New Roman"/>
              </a:rPr>
              <a:t>heat conduction </a:t>
            </a:r>
            <a:r>
              <a:rPr sz="1200" spc="-10" dirty="0">
                <a:latin typeface="Times New Roman"/>
                <a:cs typeface="Times New Roman"/>
              </a:rPr>
              <a:t>problems, </a:t>
            </a:r>
            <a:r>
              <a:rPr sz="1200" spc="-5" dirty="0">
                <a:latin typeface="Times New Roman"/>
                <a:cs typeface="Times New Roman"/>
              </a:rPr>
              <a:t>as shown </a:t>
            </a:r>
            <a:r>
              <a:rPr sz="1200" spc="-15" dirty="0">
                <a:latin typeface="Times New Roman"/>
                <a:cs typeface="Times New Roman"/>
              </a:rPr>
              <a:t>in  </a:t>
            </a:r>
            <a:r>
              <a:rPr sz="1200" spc="-5" dirty="0">
                <a:latin typeface="Times New Roman"/>
                <a:cs typeface="Times New Roman"/>
              </a:rPr>
              <a:t>Fig.(2.17), 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summarized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  <a:p>
            <a:pPr marL="241300">
              <a:lnSpc>
                <a:spcPts val="1355"/>
              </a:lnSpc>
            </a:pPr>
            <a:r>
              <a:rPr sz="1200" dirty="0">
                <a:latin typeface="Times New Roman"/>
                <a:cs typeface="Times New Roman"/>
              </a:rPr>
              <a:t>(1) </a:t>
            </a:r>
            <a:r>
              <a:rPr sz="1200" i="1" dirty="0">
                <a:latin typeface="Times New Roman"/>
                <a:cs typeface="Times New Roman"/>
              </a:rPr>
              <a:t>formulate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problem </a:t>
            </a:r>
            <a:r>
              <a:rPr sz="1200" spc="-15" dirty="0">
                <a:latin typeface="Times New Roman"/>
                <a:cs typeface="Times New Roman"/>
              </a:rPr>
              <a:t>by obtaining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applicable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differential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7" name="object 7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23</a:t>
            </a:r>
          </a:p>
        </p:txBody>
      </p:sp>
      <p:sp>
        <p:nvSpPr>
          <p:cNvPr id="73" name="object 73"/>
          <p:cNvSpPr txBox="1"/>
          <p:nvPr/>
        </p:nvSpPr>
        <p:spPr>
          <a:xfrm>
            <a:off x="846836" y="9242043"/>
            <a:ext cx="4401185" cy="385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>
              <a:lnSpc>
                <a:spcPts val="1415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equation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its </a:t>
            </a:r>
            <a:r>
              <a:rPr sz="1200" spc="-25" dirty="0">
                <a:latin typeface="Times New Roman"/>
                <a:cs typeface="Times New Roman"/>
              </a:rPr>
              <a:t>simplest </a:t>
            </a:r>
            <a:r>
              <a:rPr sz="1200" spc="-5" dirty="0">
                <a:latin typeface="Times New Roman"/>
                <a:cs typeface="Times New Roman"/>
              </a:rPr>
              <a:t>form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25" dirty="0">
                <a:latin typeface="Times New Roman"/>
                <a:cs typeface="Times New Roman"/>
              </a:rPr>
              <a:t>specifying </a:t>
            </a:r>
            <a:r>
              <a:rPr sz="1200" spc="-5" dirty="0">
                <a:latin typeface="Times New Roman"/>
                <a:cs typeface="Times New Roman"/>
              </a:rPr>
              <a:t>the boundary</a:t>
            </a:r>
            <a:r>
              <a:rPr sz="1200" spc="15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conditions.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ts val="1415"/>
              </a:lnSpc>
            </a:pPr>
            <a:r>
              <a:rPr sz="1200" dirty="0">
                <a:latin typeface="Times New Roman"/>
                <a:cs typeface="Times New Roman"/>
              </a:rPr>
              <a:t>(2) </a:t>
            </a:r>
            <a:r>
              <a:rPr sz="1200" spc="-5" dirty="0">
                <a:latin typeface="Times New Roman"/>
                <a:cs typeface="Times New Roman"/>
              </a:rPr>
              <a:t>obtain the </a:t>
            </a:r>
            <a:r>
              <a:rPr sz="1200" i="1" spc="-5" dirty="0">
                <a:latin typeface="Times New Roman"/>
                <a:cs typeface="Times New Roman"/>
              </a:rPr>
              <a:t>general solution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differential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equation.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846836" y="9592564"/>
            <a:ext cx="45408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(3) </a:t>
            </a:r>
            <a:r>
              <a:rPr sz="1200" spc="-15" dirty="0">
                <a:latin typeface="Times New Roman"/>
                <a:cs typeface="Times New Roman"/>
              </a:rPr>
              <a:t>apply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boundary conditions </a:t>
            </a:r>
            <a:r>
              <a:rPr sz="1200" spc="-15" dirty="0">
                <a:latin typeface="Times New Roman"/>
                <a:cs typeface="Times New Roman"/>
              </a:rPr>
              <a:t>and determine </a:t>
            </a:r>
            <a:r>
              <a:rPr sz="1200" spc="-5" dirty="0">
                <a:latin typeface="Times New Roman"/>
                <a:cs typeface="Times New Roman"/>
              </a:rPr>
              <a:t>the arbitrary constants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075436" y="9769347"/>
            <a:ext cx="14020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general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solution.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5467603" y="9498076"/>
            <a:ext cx="1390650" cy="47498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 indent="-1905" algn="ctr">
              <a:lnSpc>
                <a:spcPct val="97000"/>
              </a:lnSpc>
              <a:spcBef>
                <a:spcPts val="140"/>
              </a:spcBef>
            </a:pPr>
            <a:r>
              <a:rPr sz="1000" b="1" i="1" dirty="0">
                <a:latin typeface="Times New Roman"/>
                <a:cs typeface="Times New Roman"/>
              </a:rPr>
              <a:t>Fig.(2.17) Basic </a:t>
            </a:r>
            <a:r>
              <a:rPr sz="1000" b="1" i="1" spc="-5" dirty="0">
                <a:latin typeface="Times New Roman"/>
                <a:cs typeface="Times New Roman"/>
              </a:rPr>
              <a:t>steps  involved </a:t>
            </a:r>
            <a:r>
              <a:rPr sz="1000" b="1" i="1" spc="5" dirty="0">
                <a:latin typeface="Times New Roman"/>
                <a:cs typeface="Times New Roman"/>
              </a:rPr>
              <a:t>in </a:t>
            </a:r>
            <a:r>
              <a:rPr sz="1000" b="1" i="1" spc="-10" dirty="0">
                <a:latin typeface="Times New Roman"/>
                <a:cs typeface="Times New Roman"/>
              </a:rPr>
              <a:t>the </a:t>
            </a:r>
            <a:r>
              <a:rPr sz="1000" b="1" i="1" spc="-5" dirty="0">
                <a:latin typeface="Times New Roman"/>
                <a:cs typeface="Times New Roman"/>
              </a:rPr>
              <a:t>solution </a:t>
            </a:r>
            <a:r>
              <a:rPr sz="1000" b="1" i="1" dirty="0">
                <a:latin typeface="Times New Roman"/>
                <a:cs typeface="Times New Roman"/>
              </a:rPr>
              <a:t>of  heat transfer</a:t>
            </a:r>
            <a:r>
              <a:rPr sz="1000" b="1" i="1" spc="-60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problems</a:t>
            </a:r>
            <a:endParaRPr sz="1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904" y="339343"/>
            <a:ext cx="6291072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5904" y="339343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895" y="415544"/>
            <a:ext cx="6291072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1895" y="415544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0936" y="49174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3" y="228600"/>
                </a:lnTo>
                <a:lnTo>
                  <a:pt x="628802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18236" y="463804"/>
            <a:ext cx="975994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Two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12617" y="463804"/>
            <a:ext cx="200723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Heat Conduction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Equation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48071" y="1412239"/>
            <a:ext cx="1926335" cy="2624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458459" y="4066540"/>
            <a:ext cx="1312545" cy="32575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320040" marR="5080" indent="-307975">
              <a:lnSpc>
                <a:spcPts val="1150"/>
              </a:lnSpc>
              <a:spcBef>
                <a:spcPts val="185"/>
              </a:spcBef>
            </a:pPr>
            <a:r>
              <a:rPr sz="1000" b="1" i="1" dirty="0">
                <a:latin typeface="Times New Roman"/>
                <a:cs typeface="Times New Roman"/>
              </a:rPr>
              <a:t>Fig.(2.16) </a:t>
            </a:r>
            <a:r>
              <a:rPr sz="1000" b="1" i="1" spc="-5" dirty="0">
                <a:latin typeface="Times New Roman"/>
                <a:cs typeface="Times New Roman"/>
              </a:rPr>
              <a:t>Schematic</a:t>
            </a:r>
            <a:r>
              <a:rPr sz="1000" b="1" i="1" spc="-65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for  Example-2.1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73608" y="808736"/>
            <a:ext cx="4413504" cy="63124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7887" y="7158990"/>
            <a:ext cx="4505325" cy="0"/>
          </a:xfrm>
          <a:custGeom>
            <a:avLst/>
            <a:gdLst/>
            <a:ahLst/>
            <a:cxnLst/>
            <a:rect l="l" t="t" r="r" b="b"/>
            <a:pathLst>
              <a:path w="4505325">
                <a:moveTo>
                  <a:pt x="0" y="0"/>
                </a:moveTo>
                <a:lnTo>
                  <a:pt x="4504944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35508" y="778509"/>
            <a:ext cx="0" cy="6372860"/>
          </a:xfrm>
          <a:custGeom>
            <a:avLst/>
            <a:gdLst/>
            <a:ahLst/>
            <a:cxnLst/>
            <a:rect l="l" t="t" r="r" b="b"/>
            <a:pathLst>
              <a:path h="6372859">
                <a:moveTo>
                  <a:pt x="0" y="0"/>
                </a:moveTo>
                <a:lnTo>
                  <a:pt x="0" y="637286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27887" y="770890"/>
            <a:ext cx="4505325" cy="0"/>
          </a:xfrm>
          <a:custGeom>
            <a:avLst/>
            <a:gdLst/>
            <a:ahLst/>
            <a:cxnLst/>
            <a:rect l="l" t="t" r="r" b="b"/>
            <a:pathLst>
              <a:path w="4505325">
                <a:moveTo>
                  <a:pt x="0" y="0"/>
                </a:moveTo>
                <a:lnTo>
                  <a:pt x="4504944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125211" y="778255"/>
            <a:ext cx="0" cy="6373495"/>
          </a:xfrm>
          <a:custGeom>
            <a:avLst/>
            <a:gdLst/>
            <a:ahLst/>
            <a:cxnLst/>
            <a:rect l="l" t="t" r="r" b="b"/>
            <a:pathLst>
              <a:path h="6373495">
                <a:moveTo>
                  <a:pt x="0" y="0"/>
                </a:moveTo>
                <a:lnTo>
                  <a:pt x="0" y="6373368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58368" y="7128509"/>
            <a:ext cx="4444365" cy="0"/>
          </a:xfrm>
          <a:custGeom>
            <a:avLst/>
            <a:gdLst/>
            <a:ahLst/>
            <a:cxnLst/>
            <a:rect l="l" t="t" r="r" b="b"/>
            <a:pathLst>
              <a:path w="4444365">
                <a:moveTo>
                  <a:pt x="0" y="0"/>
                </a:moveTo>
                <a:lnTo>
                  <a:pt x="4443983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65987" y="808990"/>
            <a:ext cx="0" cy="6311900"/>
          </a:xfrm>
          <a:custGeom>
            <a:avLst/>
            <a:gdLst/>
            <a:ahLst/>
            <a:cxnLst/>
            <a:rect l="l" t="t" r="r" b="b"/>
            <a:pathLst>
              <a:path h="6311900">
                <a:moveTo>
                  <a:pt x="0" y="0"/>
                </a:moveTo>
                <a:lnTo>
                  <a:pt x="0" y="631190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58368" y="801369"/>
            <a:ext cx="4444365" cy="0"/>
          </a:xfrm>
          <a:custGeom>
            <a:avLst/>
            <a:gdLst/>
            <a:ahLst/>
            <a:cxnLst/>
            <a:rect l="l" t="t" r="r" b="b"/>
            <a:pathLst>
              <a:path w="4444365">
                <a:moveTo>
                  <a:pt x="0" y="0"/>
                </a:moveTo>
                <a:lnTo>
                  <a:pt x="4443983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094732" y="808736"/>
            <a:ext cx="0" cy="6312535"/>
          </a:xfrm>
          <a:custGeom>
            <a:avLst/>
            <a:gdLst/>
            <a:ahLst/>
            <a:cxnLst/>
            <a:rect l="l" t="t" r="r" b="b"/>
            <a:pathLst>
              <a:path h="6312534">
                <a:moveTo>
                  <a:pt x="0" y="0"/>
                </a:moveTo>
                <a:lnTo>
                  <a:pt x="0" y="6312408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3767328" y="3664711"/>
            <a:ext cx="734695" cy="192405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35"/>
              </a:lnSpc>
            </a:pPr>
            <a:r>
              <a:rPr sz="1000" b="1" spc="-5" dirty="0">
                <a:latin typeface="Arial Narrow"/>
                <a:cs typeface="Arial Narrow"/>
              </a:rPr>
              <a:t>Fig.(2.16).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301496" y="900175"/>
            <a:ext cx="350520" cy="189230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 marL="42545">
              <a:lnSpc>
                <a:spcPts val="1345"/>
              </a:lnSpc>
            </a:pPr>
            <a:r>
              <a:rPr sz="1200" b="1" i="1" spc="-5" dirty="0">
                <a:solidFill>
                  <a:srgbClr val="F85487"/>
                </a:solidFill>
                <a:latin typeface="Arial"/>
                <a:cs typeface="Arial"/>
              </a:rPr>
              <a:t>2.1-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202935" y="7511288"/>
            <a:ext cx="1664208" cy="17617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5458459" y="9303004"/>
            <a:ext cx="1312545" cy="33274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23215" marR="5080" indent="-311150">
              <a:lnSpc>
                <a:spcPts val="1200"/>
              </a:lnSpc>
              <a:spcBef>
                <a:spcPts val="145"/>
              </a:spcBef>
            </a:pPr>
            <a:r>
              <a:rPr sz="1000" b="1" i="1" dirty="0">
                <a:latin typeface="Times New Roman"/>
                <a:cs typeface="Times New Roman"/>
              </a:rPr>
              <a:t>Fig.(2.17) </a:t>
            </a:r>
            <a:r>
              <a:rPr sz="1000" b="1" i="1" spc="-5" dirty="0">
                <a:latin typeface="Times New Roman"/>
                <a:cs typeface="Times New Roman"/>
              </a:rPr>
              <a:t>Schematic</a:t>
            </a:r>
            <a:r>
              <a:rPr sz="1000" b="1" i="1" spc="-65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for  </a:t>
            </a:r>
            <a:r>
              <a:rPr sz="1000" b="1" i="1" spc="-5" dirty="0">
                <a:latin typeface="Times New Roman"/>
                <a:cs typeface="Times New Roman"/>
              </a:rPr>
              <a:t>Example-2.</a:t>
            </a:r>
            <a:r>
              <a:rPr sz="1050" b="1" i="1" spc="-5" dirty="0">
                <a:latin typeface="Times New Roman"/>
                <a:cs typeface="Times New Roman"/>
              </a:rPr>
              <a:t>2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64463" y="7462519"/>
            <a:ext cx="4422648" cy="21549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18744" y="9655809"/>
            <a:ext cx="4514215" cy="0"/>
          </a:xfrm>
          <a:custGeom>
            <a:avLst/>
            <a:gdLst/>
            <a:ahLst/>
            <a:cxnLst/>
            <a:rect l="l" t="t" r="r" b="b"/>
            <a:pathLst>
              <a:path w="4514215">
                <a:moveTo>
                  <a:pt x="0" y="0"/>
                </a:moveTo>
                <a:lnTo>
                  <a:pt x="4514088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26363" y="7432040"/>
            <a:ext cx="0" cy="2216150"/>
          </a:xfrm>
          <a:custGeom>
            <a:avLst/>
            <a:gdLst/>
            <a:ahLst/>
            <a:cxnLst/>
            <a:rect l="l" t="t" r="r" b="b"/>
            <a:pathLst>
              <a:path h="2216150">
                <a:moveTo>
                  <a:pt x="0" y="0"/>
                </a:moveTo>
                <a:lnTo>
                  <a:pt x="0" y="2216149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18744" y="7424419"/>
            <a:ext cx="4514215" cy="0"/>
          </a:xfrm>
          <a:custGeom>
            <a:avLst/>
            <a:gdLst/>
            <a:ahLst/>
            <a:cxnLst/>
            <a:rect l="l" t="t" r="r" b="b"/>
            <a:pathLst>
              <a:path w="4514215">
                <a:moveTo>
                  <a:pt x="0" y="0"/>
                </a:moveTo>
                <a:lnTo>
                  <a:pt x="4514088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125211" y="7432040"/>
            <a:ext cx="0" cy="2216150"/>
          </a:xfrm>
          <a:custGeom>
            <a:avLst/>
            <a:gdLst/>
            <a:ahLst/>
            <a:cxnLst/>
            <a:rect l="l" t="t" r="r" b="b"/>
            <a:pathLst>
              <a:path h="2216150">
                <a:moveTo>
                  <a:pt x="0" y="0"/>
                </a:moveTo>
                <a:lnTo>
                  <a:pt x="0" y="2215895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49223" y="9625330"/>
            <a:ext cx="4453255" cy="0"/>
          </a:xfrm>
          <a:custGeom>
            <a:avLst/>
            <a:gdLst/>
            <a:ahLst/>
            <a:cxnLst/>
            <a:rect l="l" t="t" r="r" b="b"/>
            <a:pathLst>
              <a:path w="4453255">
                <a:moveTo>
                  <a:pt x="0" y="0"/>
                </a:moveTo>
                <a:lnTo>
                  <a:pt x="4453128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56844" y="7462519"/>
            <a:ext cx="0" cy="2155190"/>
          </a:xfrm>
          <a:custGeom>
            <a:avLst/>
            <a:gdLst/>
            <a:ahLst/>
            <a:cxnLst/>
            <a:rect l="l" t="t" r="r" b="b"/>
            <a:pathLst>
              <a:path h="2155190">
                <a:moveTo>
                  <a:pt x="0" y="0"/>
                </a:moveTo>
                <a:lnTo>
                  <a:pt x="0" y="215519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49223" y="7454900"/>
            <a:ext cx="4453255" cy="0"/>
          </a:xfrm>
          <a:custGeom>
            <a:avLst/>
            <a:gdLst/>
            <a:ahLst/>
            <a:cxnLst/>
            <a:rect l="l" t="t" r="r" b="b"/>
            <a:pathLst>
              <a:path w="4453255">
                <a:moveTo>
                  <a:pt x="0" y="0"/>
                </a:moveTo>
                <a:lnTo>
                  <a:pt x="4453128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094732" y="7462519"/>
            <a:ext cx="0" cy="2155190"/>
          </a:xfrm>
          <a:custGeom>
            <a:avLst/>
            <a:gdLst/>
            <a:ahLst/>
            <a:cxnLst/>
            <a:rect l="l" t="t" r="r" b="b"/>
            <a:pathLst>
              <a:path h="2155190">
                <a:moveTo>
                  <a:pt x="0" y="0"/>
                </a:moveTo>
                <a:lnTo>
                  <a:pt x="0" y="2154935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1271016" y="8276335"/>
            <a:ext cx="728980" cy="192405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50"/>
              </a:lnSpc>
            </a:pPr>
            <a:r>
              <a:rPr sz="1100" b="1" spc="-5" dirty="0">
                <a:latin typeface="Arial Narrow"/>
                <a:cs typeface="Arial Narrow"/>
              </a:rPr>
              <a:t>Fig.(2.17).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24</a:t>
            </a:r>
          </a:p>
        </p:txBody>
      </p:sp>
      <p:sp>
        <p:nvSpPr>
          <p:cNvPr id="41" name="object 41"/>
          <p:cNvSpPr txBox="1"/>
          <p:nvPr/>
        </p:nvSpPr>
        <p:spPr>
          <a:xfrm>
            <a:off x="1295400" y="7553959"/>
            <a:ext cx="350520" cy="192405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 marL="42545">
              <a:lnSpc>
                <a:spcPts val="1345"/>
              </a:lnSpc>
            </a:pPr>
            <a:r>
              <a:rPr sz="1200" b="1" i="1" spc="-5" dirty="0">
                <a:solidFill>
                  <a:srgbClr val="F85487"/>
                </a:solidFill>
                <a:latin typeface="Arial"/>
                <a:cs typeface="Arial"/>
              </a:rPr>
              <a:t>2.2-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8236" y="463804"/>
            <a:ext cx="975994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Two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12617" y="463804"/>
            <a:ext cx="200723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Heat Conduction</a:t>
            </a:r>
            <a:r>
              <a:rPr sz="1400" b="1" i="1" spc="-55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Equation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4840" y="759459"/>
            <a:ext cx="5001768" cy="92049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25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8244</Words>
  <Application>Microsoft Office PowerPoint</Application>
  <PresentationFormat>Custom</PresentationFormat>
  <Paragraphs>641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Arial Narrow</vt:lpstr>
      <vt:lpstr>Calibri</vt:lpstr>
      <vt:lpstr>MT Extra</vt:lpstr>
      <vt:lpstr>Symbol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Word - Chapter 2- Heat Conduction Equation.doc</dc:title>
  <dc:creator>Administrator</dc:creator>
  <cp:lastModifiedBy>96477</cp:lastModifiedBy>
  <cp:revision>1</cp:revision>
  <dcterms:created xsi:type="dcterms:W3CDTF">2019-12-06T09:38:47Z</dcterms:created>
  <dcterms:modified xsi:type="dcterms:W3CDTF">2019-12-06T09:47:08Z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2010-03-01T00:00:00Z</vt:filetime>
  </property>
  <property fmtid="{D5CDD505-2E9C-101B-9397-08002B2CF9AE}" pid="3" name="Creator">
    <vt:lpwstr>Microsoft Word - Chapter 2- Heat Conduction Equation.doc</vt:lpwstr>
  </property>
  <property fmtid="{D5CDD505-2E9C-101B-9397-08002B2CF9AE}" pid="4" name="LastSaved">
    <vt:filetime>2010-03-01T00:00:00Z</vt:filetime>
  </property>
</Properties>
</file>